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4"/>
  </p:sldMasterIdLst>
  <p:notesMasterIdLst>
    <p:notesMasterId r:id="rId112"/>
  </p:notesMasterIdLst>
  <p:sldIdLst>
    <p:sldId id="442" r:id="rId5"/>
    <p:sldId id="419" r:id="rId6"/>
    <p:sldId id="521" r:id="rId7"/>
    <p:sldId id="273" r:id="rId8"/>
    <p:sldId id="523" r:id="rId9"/>
    <p:sldId id="392" r:id="rId10"/>
    <p:sldId id="274" r:id="rId11"/>
    <p:sldId id="524" r:id="rId12"/>
    <p:sldId id="394" r:id="rId13"/>
    <p:sldId id="276" r:id="rId14"/>
    <p:sldId id="525" r:id="rId15"/>
    <p:sldId id="397" r:id="rId16"/>
    <p:sldId id="275" r:id="rId17"/>
    <p:sldId id="526" r:id="rId18"/>
    <p:sldId id="399" r:id="rId19"/>
    <p:sldId id="277" r:id="rId20"/>
    <p:sldId id="527" r:id="rId21"/>
    <p:sldId id="401" r:id="rId22"/>
    <p:sldId id="284" r:id="rId23"/>
    <p:sldId id="403" r:id="rId24"/>
    <p:sldId id="404" r:id="rId25"/>
    <p:sldId id="407" r:id="rId26"/>
    <p:sldId id="410" r:id="rId27"/>
    <p:sldId id="412" r:id="rId28"/>
    <p:sldId id="416" r:id="rId29"/>
    <p:sldId id="293" r:id="rId30"/>
    <p:sldId id="422" r:id="rId31"/>
    <p:sldId id="482" r:id="rId32"/>
    <p:sldId id="483" r:id="rId33"/>
    <p:sldId id="484" r:id="rId34"/>
    <p:sldId id="485" r:id="rId35"/>
    <p:sldId id="302" r:id="rId36"/>
    <p:sldId id="439" r:id="rId37"/>
    <p:sldId id="486" r:id="rId38"/>
    <p:sldId id="488" r:id="rId39"/>
    <p:sldId id="489" r:id="rId40"/>
    <p:sldId id="490" r:id="rId41"/>
    <p:sldId id="311" r:id="rId42"/>
    <p:sldId id="438" r:id="rId43"/>
    <p:sldId id="435" r:id="rId44"/>
    <p:sldId id="443" r:id="rId45"/>
    <p:sldId id="437" r:id="rId46"/>
    <p:sldId id="444" r:id="rId47"/>
    <p:sldId id="436" r:id="rId48"/>
    <p:sldId id="445" r:id="rId49"/>
    <p:sldId id="312" r:id="rId50"/>
    <p:sldId id="427" r:id="rId51"/>
    <p:sldId id="429" r:id="rId52"/>
    <p:sldId id="432" r:id="rId53"/>
    <p:sldId id="430" r:id="rId54"/>
    <p:sldId id="433" r:id="rId55"/>
    <p:sldId id="431" r:id="rId56"/>
    <p:sldId id="434" r:id="rId57"/>
    <p:sldId id="313" r:id="rId58"/>
    <p:sldId id="446" r:id="rId59"/>
    <p:sldId id="492" r:id="rId60"/>
    <p:sldId id="493" r:id="rId61"/>
    <p:sldId id="494" r:id="rId62"/>
    <p:sldId id="495" r:id="rId63"/>
    <p:sldId id="496" r:id="rId64"/>
    <p:sldId id="497" r:id="rId65"/>
    <p:sldId id="319" r:id="rId66"/>
    <p:sldId id="522" r:id="rId67"/>
    <p:sldId id="347" r:id="rId68"/>
    <p:sldId id="528" r:id="rId69"/>
    <p:sldId id="453" r:id="rId70"/>
    <p:sldId id="390" r:id="rId71"/>
    <p:sldId id="529" r:id="rId72"/>
    <p:sldId id="454" r:id="rId73"/>
    <p:sldId id="387" r:id="rId74"/>
    <p:sldId id="530" r:id="rId75"/>
    <p:sldId id="455" r:id="rId76"/>
    <p:sldId id="348" r:id="rId77"/>
    <p:sldId id="531" r:id="rId78"/>
    <p:sldId id="456" r:id="rId79"/>
    <p:sldId id="389" r:id="rId80"/>
    <p:sldId id="532" r:id="rId81"/>
    <p:sldId id="458" r:id="rId82"/>
    <p:sldId id="320" r:id="rId83"/>
    <p:sldId id="357" r:id="rId84"/>
    <p:sldId id="459" r:id="rId85"/>
    <p:sldId id="460" r:id="rId86"/>
    <p:sldId id="461" r:id="rId87"/>
    <p:sldId id="321" r:id="rId88"/>
    <p:sldId id="364" r:id="rId89"/>
    <p:sldId id="499" r:id="rId90"/>
    <p:sldId id="501" r:id="rId91"/>
    <p:sldId id="500" r:id="rId92"/>
    <p:sldId id="502" r:id="rId93"/>
    <p:sldId id="503" r:id="rId94"/>
    <p:sldId id="504" r:id="rId95"/>
    <p:sldId id="322" r:id="rId96"/>
    <p:sldId id="468" r:id="rId97"/>
    <p:sldId id="510" r:id="rId98"/>
    <p:sldId id="511" r:id="rId99"/>
    <p:sldId id="512" r:id="rId100"/>
    <p:sldId id="513" r:id="rId101"/>
    <p:sldId id="514" r:id="rId102"/>
    <p:sldId id="515" r:id="rId103"/>
    <p:sldId id="475" r:id="rId104"/>
    <p:sldId id="476" r:id="rId105"/>
    <p:sldId id="477" r:id="rId106"/>
    <p:sldId id="519" r:id="rId107"/>
    <p:sldId id="518" r:id="rId108"/>
    <p:sldId id="517" r:id="rId109"/>
    <p:sldId id="516" r:id="rId110"/>
    <p:sldId id="520" r:id="rId1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3"/>
      <p:bold r:id="rId114"/>
      <p:italic r:id="rId115"/>
      <p:boldItalic r:id="rId116"/>
    </p:embeddedFont>
    <p:embeddedFont>
      <p:font typeface="Segoe UI" panose="020B0502040204020203" pitchFamily="34" charset="0"/>
      <p:regular r:id="rId117"/>
      <p:bold r:id="rId118"/>
      <p:italic r:id="rId119"/>
      <p:boldItalic r:id="rId120"/>
    </p:embeddedFont>
    <p:embeddedFont>
      <p:font typeface="Verdana" panose="020B0604030504040204" pitchFamily="34" charset="0"/>
      <p:regular r:id="rId121"/>
      <p:bold r:id="rId122"/>
      <p:italic r:id="rId123"/>
      <p:boldItalic r:id="rId1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iviere.jennifer" initials="ri" lastIdx="23" clrIdx="6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1" name="ANNE" initials="A" lastIdx="80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8" name="Pauline Negrel - Lion" initials="PNL" lastIdx="35" clrIdx="7">
    <p:extLst>
      <p:ext uri="{19B8F6BF-5375-455C-9EA6-DF929625EA0E}">
        <p15:presenceInfo xmlns:p15="http://schemas.microsoft.com/office/powerpoint/2012/main" userId="8d7357537baaaa87" providerId="Windows Live"/>
      </p:ext>
    </p:extLst>
  </p:cmAuthor>
  <p:cmAuthor id="2" name="Harmonie Tessier" initials="HT" lastIdx="1" clrIdx="1"/>
  <p:cmAuthor id="3" name="riviere.jennifer@outlook.fr" initials="r" lastIdx="73" clrIdx="2">
    <p:extLst>
      <p:ext uri="{19B8F6BF-5375-455C-9EA6-DF929625EA0E}">
        <p15:presenceInfo xmlns:p15="http://schemas.microsoft.com/office/powerpoint/2012/main" userId="4e4eea780b91c489" providerId="Windows Live"/>
      </p:ext>
    </p:extLst>
  </p:cmAuthor>
  <p:cmAuthor id="4" name="catherine.mallard2" initials="ca" lastIdx="24" clrIdx="3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5" name="pauline.negrellion" initials="pa" lastIdx="55" clrIdx="4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6" name="omenriah" initials="om" lastIdx="89" clrIdx="5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A7"/>
    <a:srgbClr val="A39491"/>
    <a:srgbClr val="6802AE"/>
    <a:srgbClr val="1F119F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0EC67-1C51-4131-A61C-85DCDB9B8469}" v="4" dt="2022-09-06T11:33:21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87092" autoAdjust="0"/>
  </p:normalViewPr>
  <p:slideViewPr>
    <p:cSldViewPr snapToGrid="0">
      <p:cViewPr varScale="1">
        <p:scale>
          <a:sx n="99" d="100"/>
          <a:sy n="99" d="100"/>
        </p:scale>
        <p:origin x="22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font" Target="fonts/font5.fntdata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font" Target="fonts/font11.fntdata"/><Relationship Id="rId128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font" Target="fonts/font1.fntdata"/><Relationship Id="rId118" Type="http://schemas.openxmlformats.org/officeDocument/2006/relationships/font" Target="fonts/font6.fntdata"/><Relationship Id="rId12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font" Target="fonts/font4.fntdata"/><Relationship Id="rId124" Type="http://schemas.openxmlformats.org/officeDocument/2006/relationships/font" Target="fonts/font12.fntdata"/><Relationship Id="rId12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font" Target="fonts/font2.fntdata"/><Relationship Id="rId119" Type="http://schemas.openxmlformats.org/officeDocument/2006/relationships/font" Target="fonts/font7.fntdata"/><Relationship Id="rId12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font" Target="fonts/font10.fntdata"/><Relationship Id="rId13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font" Target="fonts/font8.fntdata"/><Relationship Id="rId125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font" Target="fonts/font3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pPr/>
              <a:t>07/09/2023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Aujourd’hui, nous allons faire des additions.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Vous pouvez utiliser la technique de votre choix : les doigts, la file numérique avec jetons ou la file numérique seule. </a:t>
            </a:r>
            <a:r>
              <a:rPr lang="fr-FR"/>
              <a:t>Rappeler les trois techniques.</a:t>
            </a:r>
          </a:p>
          <a:p>
            <a:r>
              <a:rPr lang="fr-FR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Écrivez directement le résultat de l’addition sur vos ardoises</a:t>
            </a:r>
            <a:r>
              <a:rPr lang="fr-FR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34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0"/>
              <a:t>Illustrer la première addition avec la situation de la boite. </a:t>
            </a:r>
          </a:p>
          <a:p>
            <a:r>
              <a:rPr lang="fr-FR" i="1"/>
              <a:t>3 </a:t>
            </a:r>
            <a:r>
              <a:rPr lang="fr-FR" i="0"/>
              <a:t>(pointer le 3 au tableau) </a:t>
            </a:r>
            <a:r>
              <a:rPr lang="fr-FR" i="1"/>
              <a:t>→ je mets 3 jetons dans la boite.</a:t>
            </a:r>
          </a:p>
          <a:p>
            <a:r>
              <a:rPr lang="fr-FR" i="1"/>
              <a:t>Plus </a:t>
            </a:r>
            <a:r>
              <a:rPr lang="fr-FR" i="0"/>
              <a:t>(pointer le +) </a:t>
            </a:r>
            <a:r>
              <a:rPr lang="fr-FR" i="1"/>
              <a:t>→ je vais en ajouter.</a:t>
            </a:r>
          </a:p>
          <a:p>
            <a:r>
              <a:rPr lang="fr-FR" i="1"/>
              <a:t>1 </a:t>
            </a:r>
            <a:r>
              <a:rPr lang="fr-FR" i="0"/>
              <a:t>(pointer le 1) </a:t>
            </a:r>
            <a:r>
              <a:rPr lang="fr-FR" i="1"/>
              <a:t>→ j’ajoute un jeton.</a:t>
            </a:r>
          </a:p>
          <a:p>
            <a:r>
              <a:rPr lang="fr-FR" i="1"/>
              <a:t>Combien y a-t-il de jetons en tout dans ma boite ? </a:t>
            </a:r>
          </a:p>
          <a:p>
            <a:r>
              <a:rPr lang="fr-FR" i="0" baseline="0"/>
              <a:t>Laisser quelques secondes aux élèves pour répondre. Lors de la correction, aider les élèves à verbaliser leurs stratégies. Les inciter à se servir de leurs doigts pour être plus efficaces.</a:t>
            </a:r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07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0"/>
              <a:t>Lire le calcul, laisser quelques secondes aux élèves, puis interroger un élève.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9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0" dirty="0"/>
              <a:t>Même démarche.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effectLst/>
                <a:latin typeface="Segoe UI" panose="020B0502040204020203" pitchFamily="34" charset="0"/>
              </a:rPr>
              <a:t>Ajouter 0, cela signifie que l’on n’ajoute rien, donc le nombre ne change pas.</a:t>
            </a:r>
            <a:endParaRPr lang="fr-FR" sz="1800" i="1" dirty="0">
              <a:effectLst/>
              <a:latin typeface="Arial" panose="020B0604020202020204" pitchFamily="34" charset="0"/>
            </a:endParaRPr>
          </a:p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91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28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Aujourd’hui, nous allons faire des soustractions.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Vous pouvez utiliser la technique de votre choix : les doigts, la file numérique avec les jetons ou la file numérique seule. </a:t>
            </a:r>
            <a:r>
              <a:rPr lang="fr-FR"/>
              <a:t>Rappeler les trois techniques.</a:t>
            </a:r>
          </a:p>
          <a:p>
            <a:r>
              <a:rPr lang="fr-FR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Écrivez directement le résultat des soustractions sur vos ardoises</a:t>
            </a:r>
            <a:r>
              <a:rPr lang="fr-FR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125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0"/>
              <a:t>Illustrer la première soustraction avec la situation de la boite. </a:t>
            </a:r>
          </a:p>
          <a:p>
            <a:r>
              <a:rPr lang="fr-FR" i="1"/>
              <a:t>5 </a:t>
            </a:r>
            <a:r>
              <a:rPr lang="fr-FR" i="0"/>
              <a:t>(pointer le 5 au tableau) </a:t>
            </a:r>
            <a:r>
              <a:rPr lang="fr-FR" i="1"/>
              <a:t>→ je mets 5 jetons dans la boite.</a:t>
            </a:r>
          </a:p>
          <a:p>
            <a:r>
              <a:rPr lang="fr-FR" i="1"/>
              <a:t>Moins </a:t>
            </a:r>
            <a:r>
              <a:rPr lang="fr-FR" i="0"/>
              <a:t>(pointer le </a:t>
            </a:r>
            <a:r>
              <a:rPr lang="fr-FR" i="0">
                <a:latin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fr-FR" i="0"/>
              <a:t>) </a:t>
            </a:r>
            <a:r>
              <a:rPr lang="fr-FR" i="1"/>
              <a:t>→ je vais en enlever.</a:t>
            </a:r>
          </a:p>
          <a:p>
            <a:r>
              <a:rPr lang="fr-FR" i="1"/>
              <a:t>1 </a:t>
            </a:r>
            <a:r>
              <a:rPr lang="fr-FR" i="0"/>
              <a:t>(pointer le 1) </a:t>
            </a:r>
            <a:r>
              <a:rPr lang="fr-FR" i="1"/>
              <a:t>→ j’enlève un jeton.</a:t>
            </a:r>
          </a:p>
          <a:p>
            <a:r>
              <a:rPr lang="fr-FR" i="1"/>
              <a:t>Combien y a-t-il de jetons maintenant dans ma boite ? </a:t>
            </a:r>
          </a:p>
          <a:p>
            <a:r>
              <a:rPr lang="fr-FR" i="0" baseline="0"/>
              <a:t>Laisser quelques secondes aux élèves pour répondre. Lors de la correction, aider les élèves à verbaliser leurs stratégies. Les inciter à se servir de leurs doigts pour être plus efficaces.</a:t>
            </a:r>
            <a:endParaRPr lang="fr-FR" i="1"/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534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/>
              <a:t>Lire le calcul, laisser quelques secondes aux élèves, puis interroger un élève. </a:t>
            </a:r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69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effectLst/>
                <a:latin typeface="Segoe UI" panose="020B0502040204020203" pitchFamily="34" charset="0"/>
              </a:rPr>
              <a:t>Aujourd’hui, nous allons nous entrainer à reconnaitre très rapidement de petites quantités.</a:t>
            </a:r>
            <a:endParaRPr lang="fr-FR" sz="1800" i="1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58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0" dirty="0"/>
              <a:t>Même </a:t>
            </a:r>
            <a:r>
              <a:rPr lang="fr-FR" i="0" dirty="0" err="1"/>
              <a:t>démarch</a:t>
            </a:r>
            <a:endParaRPr lang="fr-FR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effectLst/>
                <a:latin typeface="Segoe UI" panose="020B0502040204020203" pitchFamily="34" charset="0"/>
              </a:rPr>
              <a:t>0 jeton, cela signifie que l'on enlève rien donc le nombre ne change pas. </a:t>
            </a:r>
            <a:endParaRPr lang="fr-FR" sz="180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583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35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effectLst/>
                <a:latin typeface="+mn-lt"/>
              </a:rPr>
              <a:t>Aujourd'hui, nous allons revoir les additions « qui font 4 ». Souvenez-vous de la « maison du 4 », qu'on avait construite la dernière fois : nous allons essayer de mémoriser ces additions, de les apprendre par cœur.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09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Voici la maison du 4, c’est-à-dire toutes les sommes de deux nombres égales à 4. Vous allez devoir les apprendre par cœur.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/>
              <a:t>F</a:t>
            </a:r>
            <a:r>
              <a:rPr lang="fr-FR" baseline="0" dirty="0"/>
              <a:t>aire lire les additions collectivement, puis i</a:t>
            </a:r>
            <a:r>
              <a:rPr lang="fr-FR" i="0" baseline="0" dirty="0"/>
              <a:t>nterroger les élèves (qui répondent sur leur ardoise), maison toujours visible : </a:t>
            </a:r>
            <a:r>
              <a:rPr lang="fr-FR" i="1" baseline="0" dirty="0"/>
              <a:t>2 + combien = 4 ? 0 + combien = 4 ? 1 + combien = 4 ?</a:t>
            </a:r>
            <a:br>
              <a:rPr lang="fr-FR" i="1" baseline="0" dirty="0">
                <a:cs typeface="+mn-lt"/>
              </a:rPr>
            </a:b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07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Un nombre est caché ! R</a:t>
            </a:r>
            <a:r>
              <a:rPr lang="fr-FR" i="1" baseline="0"/>
              <a:t>etrouvez-le et écrivez les additions en entier.</a:t>
            </a:r>
            <a:r>
              <a:rPr lang="fr-FR" i="1"/>
              <a:t> </a:t>
            </a:r>
            <a:endParaRPr lang="fr-FR"/>
          </a:p>
          <a:p>
            <a:r>
              <a:rPr lang="fr-FR" baseline="0"/>
              <a:t>(Les élèves devant mémoriser ces sommes</a:t>
            </a:r>
            <a:r>
              <a:rPr lang="fr-FR"/>
              <a:t>, </a:t>
            </a:r>
            <a:r>
              <a:rPr lang="fr-FR" baseline="0"/>
              <a:t>nous leur demandons d’écrire le calcul intégralement).</a:t>
            </a:r>
            <a:endParaRPr lang="fr-FR">
              <a:cs typeface="Calibri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67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>
                <a:cs typeface="+mn-lt"/>
              </a:rPr>
              <a:t>Les élèves vérifient et corrigent si besoin.</a:t>
            </a:r>
            <a:br>
              <a:rPr lang="fr-FR" i="1" baseline="0">
                <a:cs typeface="+mn-lt"/>
              </a:rPr>
            </a:br>
            <a:endParaRPr lang="fr-FR" i="1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653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362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r-FR" i="1" baseline="0">
                <a:cs typeface="+mn-lt"/>
              </a:rPr>
            </a:br>
            <a:endParaRPr lang="fr-FR" i="1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160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r-FR" i="1" baseline="0">
                <a:cs typeface="+mn-lt"/>
              </a:rPr>
            </a:br>
            <a:endParaRPr lang="fr-FR" i="1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919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effectLst/>
                <a:latin typeface="+mn-lt"/>
              </a:rPr>
              <a:t>Aujourd'hui, nous allons revoir les additions « qui font 5 ». Souvenez-vous de la « maison du 5 » qu'on avait construite la dernière fois : nous allons essayer de mémoriser ces additions, de les apprendre par cœur.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56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 allez voir apparaitre des points comme sur un dé. Écrivez sur votre ardoise le nombre de points. Attention, l’image va disparaitre assez vite !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361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Voici la maison du 5, c’est-à-dire toutes les sommes de deux nombres égales à 5. Vous allez devoir les apprendre par cœur. </a:t>
            </a:r>
          </a:p>
          <a:p>
            <a:r>
              <a:rPr lang="fr-FR" dirty="0"/>
              <a:t>Faire</a:t>
            </a:r>
            <a:r>
              <a:rPr lang="fr-FR" baseline="0" dirty="0"/>
              <a:t> lire collectivement, puis interroger les élèves, qui répondent sur leur ardoise, maison toujours visible : </a:t>
            </a:r>
            <a:r>
              <a:rPr lang="fr-FR" i="1" baseline="0" dirty="0"/>
              <a:t>1 + combien = 5 ? 3 + combien = 5 ? 5 + combien = 5 ?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087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Un nombre est caché ! Retrouvez-le et </a:t>
            </a:r>
            <a:r>
              <a:rPr lang="fr-FR" i="1" baseline="0"/>
              <a:t>écrivez les additions en entier sur vos ardoises.</a:t>
            </a:r>
            <a:r>
              <a:rPr lang="fr-FR" i="1"/>
              <a:t> </a:t>
            </a:r>
            <a:endParaRPr lang="fr-FR"/>
          </a:p>
          <a:p>
            <a:r>
              <a:rPr lang="fr-FR" baseline="0"/>
              <a:t>(Les élèves devant mémoriser ces sommes</a:t>
            </a:r>
            <a:r>
              <a:rPr lang="fr-FR"/>
              <a:t>, </a:t>
            </a:r>
            <a:r>
              <a:rPr lang="fr-FR" baseline="0"/>
              <a:t>nous leur demandons d’écrire le calcul intégralement.)</a:t>
            </a:r>
            <a:endParaRPr lang="fr-FR">
              <a:cs typeface="Calibri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77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>
                <a:cs typeface="Calibri"/>
              </a:rPr>
              <a:t>Les élèves vérifient et corrigent si besoin.</a:t>
            </a:r>
            <a:endParaRPr lang="fr-FR"/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67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38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784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25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/>
              <a:t>Aujourd’hui, nous allons réviser les maisons des nombres jusqu’à 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Vous</a:t>
            </a:r>
            <a:r>
              <a:rPr lang="fr-FR" i="1" baseline="0" dirty="0"/>
              <a:t> avez </a:t>
            </a:r>
            <a:r>
              <a:rPr lang="fr-FR" i="1" dirty="0"/>
              <a:t>mémorisé</a:t>
            </a:r>
            <a:r>
              <a:rPr lang="fr-FR" i="1" baseline="0" dirty="0"/>
              <a:t> les maisons des nombres jusqu’à 5. Aujourd’hui, vous allez calculer en retrouvant les résultats dans votre mémoire. </a:t>
            </a:r>
            <a:r>
              <a:rPr lang="fr-FR" sz="1800" i="1" dirty="0">
                <a:effectLst/>
                <a:latin typeface="Segoe UI" panose="020B0502040204020203" pitchFamily="34" charset="0"/>
              </a:rPr>
              <a:t>Si vous n'y parvenez pas, vous pouvez utiliser les doigts, la file numérique et les jetons ou la file numérique seule.</a:t>
            </a:r>
            <a:endParaRPr lang="fr-FR" sz="1800" i="1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baseline="0" dirty="0"/>
              <a:t>Il faut être le plus rapide possible. Écrivez le résultat sur vos ardoises et levez vos ardoises dès que vous avez terminé.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784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/>
              <a:t>Lire le calcul, laisser quelques secondes aux élèves, puis interroger un élève </a:t>
            </a:r>
            <a:r>
              <a:rPr lang="fr-FR" sz="1800" dirty="0">
                <a:effectLst/>
                <a:latin typeface="Segoe UI" panose="020B0502040204020203" pitchFamily="34" charset="0"/>
              </a:rPr>
              <a:t>en lui demandant de verbaliser la stratégie utilisée.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236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63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Lorsque les points disparaissent, laisser quelques secondes aux élèves pour écrire la réponse sur leur ardoise.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43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908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47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9690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effectLst/>
                <a:latin typeface="Segoe UI" panose="020B0502040204020203" pitchFamily="34" charset="0"/>
              </a:rPr>
              <a:t>Aujourd'hui, nous allons nous entrainer à dénombrer rapidement des collections présentées sous une forme que vous connaissez déjà : les points sur le dé ou les doigts.</a:t>
            </a:r>
            <a:endParaRPr lang="fr-FR" sz="1800" i="1" dirty="0">
              <a:effectLst/>
              <a:latin typeface="Arial" panose="020B0604020202020204" pitchFamily="34" charset="0"/>
            </a:endParaRPr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Vous allez voir apparaitre des</a:t>
            </a:r>
            <a:r>
              <a:rPr lang="fr-FR" i="1" baseline="0"/>
              <a:t> points ou des doigts. Écrivez sur votre ardoise combien il y en a. Attention, ils vont disparaitre rapidement !</a:t>
            </a:r>
            <a:endParaRPr lang="fr-FR" i="1"/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5940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4613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Segoe UI" panose="020B0502040204020203" pitchFamily="34" charset="0"/>
              </a:rPr>
              <a:t>Laisser quelques secondes pour que les élèves qui n'ont pas reconnu la collection puissent dénombrer. 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r>
              <a:rPr lang="fr-FR" sz="1800" dirty="0">
                <a:effectLst/>
                <a:latin typeface="Segoe UI" panose="020B0502040204020203" pitchFamily="34" charset="0"/>
              </a:rPr>
              <a:t>Corriger en expliquant : </a:t>
            </a:r>
            <a:r>
              <a:rPr lang="fr-FR" sz="1800" i="1" dirty="0">
                <a:effectLst/>
                <a:latin typeface="Segoe UI" panose="020B0502040204020203" pitchFamily="34" charset="0"/>
              </a:rPr>
              <a:t>vous devez connaitre par cœur cette disposition des points : on voit 5 et 2, ça fait 7.</a:t>
            </a:r>
            <a:endParaRPr lang="fr-FR" sz="1800" i="1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6232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Laisser quelques secondes aux élèves qui n'ont pas reconnu la constellation du dé afin qu’ils puissent dénombrer, puis procéder à la correction.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197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72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Faire remarquer aux élèves : </a:t>
            </a:r>
            <a:r>
              <a:rPr lang="fr-FR" i="1">
                <a:cs typeface="Calibri"/>
              </a:rPr>
              <a:t>on voit 5 et encore 5, ça fait 10</a:t>
            </a:r>
            <a:r>
              <a:rPr lang="fr-FR">
                <a:cs typeface="Calibri"/>
              </a:rPr>
              <a:t>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5691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504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7950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6300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effectLst/>
                <a:latin typeface="Segoe UI" panose="020B0502040204020203" pitchFamily="34" charset="0"/>
              </a:rPr>
              <a:t>Aujourd’hui, nous allons encadrer des nombres jusqu'à 10. Souvenez-vous : </a:t>
            </a:r>
            <a:r>
              <a:rPr lang="fr-FR" sz="1800" dirty="0">
                <a:effectLst/>
                <a:latin typeface="Segoe UI" panose="020B0502040204020203" pitchFamily="34" charset="0"/>
              </a:rPr>
              <a:t>e</a:t>
            </a:r>
            <a:r>
              <a:rPr lang="fr-FR" i="1" dirty="0"/>
              <a:t>ncadrer entre le nombre précédent</a:t>
            </a:r>
            <a:r>
              <a:rPr lang="fr-FR" i="1" baseline="0" dirty="0"/>
              <a:t> et le nombre suivant, c’est écrire le nombre qui vient juste avant et celui qui vient juste après.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Partagez votre ardoise en trois grandes cases en traçant deux traits verticaux. </a:t>
            </a:r>
          </a:p>
          <a:p>
            <a:r>
              <a:rPr lang="fr-FR" i="1" dirty="0"/>
              <a:t>Vous allez voir apparaitre un nombre dans la case du milieu. Recopiez-le, puis écrivez </a:t>
            </a:r>
            <a:r>
              <a:rPr lang="fr-FR" i="1" baseline="0" dirty="0"/>
              <a:t>le nombre qui vient juste avant et celui qui vient juste après. </a:t>
            </a:r>
          </a:p>
          <a:p>
            <a:r>
              <a:rPr lang="fr-FR" baseline="0" dirty="0"/>
              <a:t>Proposer aux élèves qui en ont besoin de se servir de leur file numérique.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503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Recopiez le nombre au milieu de votre ardoise, puis écrivez </a:t>
            </a:r>
            <a:r>
              <a:rPr lang="fr-FR" i="1" baseline="0" dirty="0"/>
              <a:t>le nombre qui vient juste avant et celui qui vient juste après.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Laisser un temps de 30 secondes, puis corriger en interrogeant un élève. 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0450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4349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/>
              <a:t>Vous allez comparer les nombres jusqu’à 10, c’est-à-dire trouver quel nombre est le plus grand et quel nombre est le plus petit.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cs typeface="Calibri"/>
              </a:rPr>
              <a:t>Rappeler la signification des signes : </a:t>
            </a:r>
            <a:r>
              <a:rPr lang="fr-FR" i="1" dirty="0">
                <a:cs typeface="Calibri"/>
              </a:rPr>
              <a:t>voici les signes qui permettent de comparer les nombres, c’est-à-dire d’indiquer quel est le plus grand, quel est le plus petit ou si ils sont égaux. </a:t>
            </a:r>
            <a:r>
              <a:rPr lang="fr-FR" dirty="0">
                <a:cs typeface="Calibri"/>
              </a:rPr>
              <a:t>Rappeler que le côté ouvert doit désigner le plus grand nombre et la pointe le nombre le plus petit.</a:t>
            </a:r>
            <a:endParaRPr lang="fr-FR" dirty="0">
              <a:cs typeface="+mn-lt"/>
            </a:endParaRPr>
          </a:p>
          <a:p>
            <a:r>
              <a:rPr lang="fr-FR" i="1" dirty="0"/>
              <a:t>Vous allez voir apparaitre deux nombres. Entre les deux, il y aura des pointillés. Copiez</a:t>
            </a:r>
            <a:r>
              <a:rPr lang="fr-FR" i="1" baseline="0" dirty="0"/>
              <a:t> les nombres, puis complétez les pointillés avec le bon signe.</a:t>
            </a:r>
            <a:r>
              <a:rPr lang="fr-FR" i="1" dirty="0"/>
              <a:t> </a:t>
            </a: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85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Laisser 30 secondes aux élèves pour répondre, puis interroger un élève en lui faisant verbaliser son </a:t>
            </a:r>
            <a:r>
              <a:rPr lang="fr-FR" baseline="0" dirty="0"/>
              <a:t>raisonnement : </a:t>
            </a:r>
            <a:r>
              <a:rPr lang="fr-FR" i="1" baseline="0" dirty="0"/>
              <a:t>8, c’est plus que 5 ; quand je compte, je dis 5 avant 8…</a:t>
            </a:r>
            <a:br>
              <a:rPr lang="fr-FR" dirty="0">
                <a:cs typeface="+mn-lt"/>
              </a:rPr>
            </a:br>
            <a:r>
              <a:rPr lang="fr-FR" dirty="0">
                <a:cs typeface="Calibri"/>
              </a:rPr>
              <a:t>On peut également montrer la réglette 5 et la réglette 8 et constater que cette dernière est plus grande.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7216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358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/>
              <a:t>Aujourd’hui, nous allons faire des additions et des soustractions.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92</a:t>
            </a:fld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Vous allez voir s’afficher des additions et des soustractions. </a:t>
            </a:r>
            <a:r>
              <a:rPr lang="fr-FR" i="1" baseline="0"/>
              <a:t>Écrivez le résultat sur vos ardoises. </a:t>
            </a:r>
            <a:r>
              <a:rPr lang="fr-FR" i="1"/>
              <a:t>Attention, faites</a:t>
            </a:r>
            <a:r>
              <a:rPr lang="fr-FR" i="1" baseline="0"/>
              <a:t> bien attention aux signes 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/>
              <a:t>Faire rappeler </a:t>
            </a:r>
            <a:r>
              <a:rPr lang="fr-FR" i="0" baseline="0">
                <a:latin typeface="Calibri" panose="020F0502020204030204" pitchFamily="34" charset="0"/>
                <a:cs typeface="Calibri" panose="020F0502020204030204" pitchFamily="34" charset="0"/>
              </a:rPr>
              <a:t>par les élèves </a:t>
            </a:r>
            <a:r>
              <a:rPr lang="fr-FR" i="0" baseline="0"/>
              <a:t>la signification des signes </a:t>
            </a:r>
            <a:r>
              <a:rPr lang="fr-FR" i="0" baseline="0">
                <a:latin typeface="Calibri" panose="020F0502020204030204" pitchFamily="34" charset="0"/>
                <a:cs typeface="Calibri" panose="020F0502020204030204" pitchFamily="34" charset="0"/>
              </a:rPr>
              <a:t>─ et +, ainsi que les stratégies qu’ils peuvent utiliser pour calculer : les doigts, la file numérique.</a:t>
            </a:r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0829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Laisser 30 secondes aux élèves pour répondre, puis interroger un élève en lui faisant identifier le signe. Inciter les élèves à utiliser les doigts plutôt que la file numérique. Leur montrer que lorsqu’on a mémorisé les constellations des doigts, on est plus rapide. </a:t>
            </a:r>
            <a:endParaRPr lang="fr-FR" sz="1800" dirty="0"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63716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19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i="1" dirty="0">
                <a:effectLst/>
                <a:latin typeface="Segoe UI" panose="020B0502040204020203" pitchFamily="34" charset="0"/>
              </a:rPr>
              <a:t>Aujourd'hui, nous allons dénombrer des objets.</a:t>
            </a:r>
            <a:endParaRPr lang="fr-FR" sz="1800" i="1" dirty="0">
              <a:effectLst/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Lors de la correction de 2 + 8,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n’émane</a:t>
            </a:r>
            <a:r>
              <a:rPr lang="en-US" dirty="0">
                <a:cs typeface="Calibri"/>
              </a:rPr>
              <a:t> pas des </a:t>
            </a:r>
            <a:r>
              <a:rPr lang="en-US" dirty="0" err="1">
                <a:cs typeface="Calibri"/>
              </a:rPr>
              <a:t>élèves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présenter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l’intérêt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permuter</a:t>
            </a:r>
            <a:r>
              <a:rPr lang="en-US" dirty="0">
                <a:cs typeface="Calibri"/>
              </a:rPr>
              <a:t> les deux </a:t>
            </a:r>
            <a:r>
              <a:rPr lang="en-US" dirty="0" err="1">
                <a:cs typeface="Calibri"/>
              </a:rPr>
              <a:t>termes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l'addition</a:t>
            </a:r>
            <a:r>
              <a:rPr lang="en-US" dirty="0">
                <a:cs typeface="Calibri"/>
              </a:rPr>
              <a:t>. </a:t>
            </a:r>
            <a:br>
              <a:rPr lang="en-US" dirty="0">
                <a:cs typeface="+mn-lt"/>
              </a:rPr>
            </a:br>
            <a:r>
              <a:rPr lang="en-US" i="1" dirty="0">
                <a:cs typeface="Calibri"/>
              </a:rPr>
              <a:t>Il </a:t>
            </a:r>
            <a:r>
              <a:rPr lang="en-US" i="1" dirty="0" err="1">
                <a:cs typeface="Calibri"/>
              </a:rPr>
              <a:t>est</a:t>
            </a:r>
            <a:r>
              <a:rPr lang="en-US" i="1" dirty="0">
                <a:cs typeface="Calibri"/>
              </a:rPr>
              <a:t> plus </a:t>
            </a:r>
            <a:r>
              <a:rPr lang="en-US" i="1" dirty="0" err="1">
                <a:cs typeface="Calibri"/>
              </a:rPr>
              <a:t>efficace</a:t>
            </a:r>
            <a:r>
              <a:rPr lang="en-US" i="1" dirty="0">
                <a:cs typeface="Calibri"/>
              </a:rPr>
              <a:t> de </a:t>
            </a:r>
            <a:r>
              <a:rPr lang="en-US" i="1" dirty="0" err="1">
                <a:cs typeface="Calibri"/>
              </a:rPr>
              <a:t>partir</a:t>
            </a:r>
            <a:r>
              <a:rPr lang="en-US" i="1" dirty="0">
                <a:cs typeface="Calibri"/>
              </a:rPr>
              <a:t> du </a:t>
            </a:r>
            <a:r>
              <a:rPr lang="en-US" i="1" dirty="0" err="1">
                <a:cs typeface="Calibri"/>
              </a:rPr>
              <a:t>nombre</a:t>
            </a:r>
            <a:r>
              <a:rPr lang="en-US" i="1" dirty="0">
                <a:cs typeface="Calibri"/>
              </a:rPr>
              <a:t> le plus grand : sur la file numérique, je me </a:t>
            </a:r>
            <a:r>
              <a:rPr lang="en-US" i="1" dirty="0" err="1">
                <a:cs typeface="Calibri"/>
              </a:rPr>
              <a:t>mets</a:t>
            </a:r>
            <a:r>
              <a:rPr lang="en-US" i="1" dirty="0">
                <a:cs typeface="Calibri"/>
              </a:rPr>
              <a:t> sur le 8 et je </a:t>
            </a:r>
            <a:r>
              <a:rPr lang="en-US" i="1" dirty="0" err="1">
                <a:cs typeface="Calibri"/>
              </a:rPr>
              <a:t>fais</a:t>
            </a:r>
            <a:r>
              <a:rPr lang="en-US" i="1" dirty="0">
                <a:cs typeface="Calibri"/>
              </a:rPr>
              <a:t> 2 bonds </a:t>
            </a:r>
            <a:r>
              <a:rPr lang="en-US" i="1" dirty="0" err="1">
                <a:cs typeface="Calibri"/>
              </a:rPr>
              <a:t>en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avant</a:t>
            </a:r>
            <a:r>
              <a:rPr lang="en-US" i="1" dirty="0">
                <a:cs typeface="Calibri"/>
              </a:rPr>
              <a:t> ; avec les </a:t>
            </a:r>
            <a:r>
              <a:rPr lang="en-US" i="1" dirty="0" err="1">
                <a:cs typeface="Calibri"/>
              </a:rPr>
              <a:t>doigts</a:t>
            </a:r>
            <a:r>
              <a:rPr lang="en-US" i="1" dirty="0">
                <a:cs typeface="Calibri"/>
              </a:rPr>
              <a:t>, je </a:t>
            </a:r>
            <a:r>
              <a:rPr lang="en-US" i="1" dirty="0" err="1">
                <a:cs typeface="Calibri"/>
              </a:rPr>
              <a:t>lève</a:t>
            </a:r>
            <a:r>
              <a:rPr lang="en-US" i="1" dirty="0">
                <a:cs typeface="Calibri"/>
              </a:rPr>
              <a:t> 8 </a:t>
            </a:r>
            <a:r>
              <a:rPr lang="en-US" i="1" dirty="0" err="1">
                <a:cs typeface="Calibri"/>
              </a:rPr>
              <a:t>doigts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puis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j'en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ajoute</a:t>
            </a:r>
            <a:r>
              <a:rPr lang="en-US" i="1" dirty="0">
                <a:cs typeface="Calibri"/>
              </a:rPr>
              <a:t> 2.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97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79042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Nous avons déjà travaillé sur les doubles de nombres. Aujourd’hui, nous allons essayer de les mémoriser, c’est-à-dire de les apprendre par cœur.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383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Vous allez vous entrainer à calculer les doubles de nombres. Certains d’entre vous les ont peut-être déjà mémorisés : c</a:t>
            </a:r>
            <a:r>
              <a:rPr lang="fr-FR" i="1" baseline="0" dirty="0"/>
              <a:t>’est très bien, ils font </a:t>
            </a:r>
            <a:r>
              <a:rPr lang="fr-FR" i="1" dirty="0"/>
              <a:t>partie</a:t>
            </a:r>
            <a:r>
              <a:rPr lang="fr-FR" i="1" baseline="0" dirty="0"/>
              <a:t> des résultats que l’on doit connaitre par cœur en CP. 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975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Quel est le double de 2, c’est-à-dire 2 + 2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8247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Le double de 4, c’est-à-dire 4 + 4 ?</a:t>
            </a: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991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Le double de 0, c’est-à-dire 0 + 0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Lors de la correction, rappeler aux élèves que 0 jeton</a:t>
            </a:r>
            <a:r>
              <a:rPr lang="fr-FR" baseline="0"/>
              <a:t> signifie qu’il n’y a aucun jeton. </a:t>
            </a:r>
            <a:r>
              <a:rPr lang="fr-FR" i="1" baseline="0"/>
              <a:t>S</a:t>
            </a:r>
            <a:r>
              <a:rPr lang="fr-FR" i="1"/>
              <a:t>i j'ai 0 </a:t>
            </a:r>
            <a:r>
              <a:rPr lang="fr-FR" i="1" baseline="0"/>
              <a:t>jeton </a:t>
            </a:r>
            <a:r>
              <a:rPr lang="fr-FR" i="1"/>
              <a:t>dans une main et 0 </a:t>
            </a:r>
            <a:r>
              <a:rPr lang="fr-FR" i="1" baseline="0"/>
              <a:t>jeton</a:t>
            </a:r>
            <a:r>
              <a:rPr lang="fr-FR" i="1"/>
              <a:t> dans l'autre</a:t>
            </a:r>
            <a:r>
              <a:rPr lang="fr-FR" i="1" baseline="0"/>
              <a:t>, </a:t>
            </a:r>
            <a:r>
              <a:rPr lang="fr-FR" i="1"/>
              <a:t>j'ai </a:t>
            </a:r>
            <a:r>
              <a:rPr lang="fr-FR" i="1" baseline="0"/>
              <a:t>toujours </a:t>
            </a:r>
            <a:r>
              <a:rPr lang="fr-FR" i="1"/>
              <a:t>0 </a:t>
            </a:r>
            <a:r>
              <a:rPr lang="fr-FR" i="1" baseline="0"/>
              <a:t>jeton</a:t>
            </a:r>
            <a:r>
              <a:rPr lang="fr-FR" i="1"/>
              <a:t> en tout, donc 0 + 0 = 0.</a:t>
            </a: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44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Le double de 5 ?</a:t>
            </a: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28834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Le double de 1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7748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Le double de 3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98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 allez voir apparaitre des étoiles. </a:t>
            </a:r>
            <a:r>
              <a:rPr lang="fr-FR" sz="1800" i="1" dirty="0">
                <a:effectLst/>
                <a:latin typeface="Segoe UI" panose="020B0502040204020203" pitchFamily="34" charset="0"/>
              </a:rPr>
              <a:t>Attention, elles ne sont pas rangées comme les points le sont sur le dé.</a:t>
            </a:r>
            <a:endParaRPr lang="fr-FR" sz="1800" i="1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Écrivez sur votre ardoise le nombre d’étoiles. 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19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 de corriger, </a:t>
            </a:r>
            <a:r>
              <a:rPr lang="fr-FR"/>
              <a:t>demander</a:t>
            </a:r>
            <a:r>
              <a:rPr lang="fr-FR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aux élèves</a:t>
            </a:r>
            <a:r>
              <a:rPr lang="fr-FR" sz="12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 </a:t>
            </a:r>
            <a:r>
              <a:rPr lang="fr-FR" sz="1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compte-t-on ? </a:t>
            </a:r>
            <a:r>
              <a:rPr lang="fr-FR" sz="12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→ </a:t>
            </a:r>
            <a:r>
              <a:rPr lang="fr-FR" sz="1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Ici, on compte le nombre d’étoiles.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Marquer </a:t>
            </a:r>
            <a:r>
              <a:rPr lang="fr-FR" sz="120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chaque étoile </a:t>
            </a:r>
            <a:r>
              <a:rPr lang="fr-FR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dénombrée pour être sûr de ne pas en oublier, ni d’en compter une deux fois.</a:t>
            </a:r>
            <a:r>
              <a:rPr lang="fr-FR"/>
              <a:t> </a:t>
            </a:r>
            <a:endParaRPr lang="fr-FR" i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44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5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64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54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BED9748-D432-4932-8DD4-8681F0903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F1E5D3-F955-4E20-940A-73787560A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405849"/>
            <a:ext cx="3867150" cy="3771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F6CDAE-907B-4C20-B186-F638FFDE2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05849"/>
            <a:ext cx="3867150" cy="3771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931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E64DD3B-3D0D-4C46-A53E-9134CC553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b="156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177" y="3218459"/>
            <a:ext cx="7772400" cy="776190"/>
          </a:xfrm>
          <a:ln w="28575">
            <a:noFill/>
          </a:ln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27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 NOMBRES JUSQU’À 5</a:t>
            </a:r>
            <a:br>
              <a:rPr lang="en-US"/>
            </a:br>
            <a:r>
              <a:rPr lang="en-US" err="1"/>
              <a:t>Reconnaitre</a:t>
            </a:r>
            <a:r>
              <a:rPr lang="en-US"/>
              <a:t> </a:t>
            </a:r>
            <a:r>
              <a:rPr lang="en-US" err="1"/>
              <a:t>globalement</a:t>
            </a:r>
            <a:r>
              <a:rPr lang="en-US"/>
              <a:t> </a:t>
            </a:r>
            <a:br>
              <a:rPr lang="en-US"/>
            </a:br>
            <a:r>
              <a:rPr lang="en-US"/>
              <a:t>de petites </a:t>
            </a:r>
            <a:r>
              <a:rPr lang="en-US" err="1"/>
              <a:t>quantités</a:t>
            </a:r>
            <a:endParaRPr lang="en-US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C7A4C00B-3FE4-4927-91A7-4F5E7C6AE754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rgbClr val="A394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62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100.xml"/><Relationship Id="rId3" Type="http://schemas.openxmlformats.org/officeDocument/2006/relationships/slide" Target="slide19.xml"/><Relationship Id="rId7" Type="http://schemas.openxmlformats.org/officeDocument/2006/relationships/slide" Target="slide46.xml"/><Relationship Id="rId12" Type="http://schemas.openxmlformats.org/officeDocument/2006/relationships/slide" Target="slide9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8.xml"/><Relationship Id="rId11" Type="http://schemas.openxmlformats.org/officeDocument/2006/relationships/slide" Target="slide84.xml"/><Relationship Id="rId5" Type="http://schemas.openxmlformats.org/officeDocument/2006/relationships/slide" Target="slide32.xml"/><Relationship Id="rId10" Type="http://schemas.openxmlformats.org/officeDocument/2006/relationships/slide" Target="slide79.xml"/><Relationship Id="rId4" Type="http://schemas.openxmlformats.org/officeDocument/2006/relationships/slide" Target="slide26.xml"/><Relationship Id="rId9" Type="http://schemas.openxmlformats.org/officeDocument/2006/relationships/slide" Target="slide62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E217A9-E54E-4F3F-A7AC-460A32943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005" y="3176412"/>
            <a:ext cx="3778964" cy="316274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r-FR" sz="1400" b="1" dirty="0">
                <a:solidFill>
                  <a:srgbClr val="0093A7"/>
                </a:solidFill>
              </a:rPr>
              <a:t>LES NOMBRES JUSQU’À 5</a:t>
            </a:r>
          </a:p>
          <a:p>
            <a:pPr>
              <a:spcBef>
                <a:spcPts val="0"/>
              </a:spcBef>
            </a:pPr>
            <a:endParaRPr lang="fr-FR" sz="1400" b="1" dirty="0">
              <a:solidFill>
                <a:srgbClr val="0093A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400" b="1" dirty="0">
                <a:solidFill>
                  <a:srgbClr val="0093A7"/>
                </a:solidFill>
                <a:hlinkClick r:id="" action="ppaction://hlinkshowjump?jump=nextslide"/>
              </a:rPr>
              <a:t>4. </a:t>
            </a:r>
            <a:r>
              <a:rPr lang="fr-FR" sz="1400" dirty="0">
                <a:solidFill>
                  <a:srgbClr val="0093A7"/>
                </a:solidFill>
                <a:hlinkClick r:id="" action="ppaction://hlinkshowjump?jump=nextslide"/>
              </a:rPr>
              <a:t>Reconnaitre globalement de petites quantités</a:t>
            </a:r>
            <a:endParaRPr lang="fr-FR" sz="1400" dirty="0">
              <a:solidFill>
                <a:srgbClr val="0093A7"/>
              </a:solidFill>
            </a:endParaRPr>
          </a:p>
          <a:p>
            <a:r>
              <a:rPr lang="fr-FR" sz="1400" b="1" dirty="0">
                <a:solidFill>
                  <a:srgbClr val="0093A7"/>
                </a:solidFill>
                <a:hlinkClick r:id="rId3" action="ppaction://hlinksldjump"/>
              </a:rPr>
              <a:t>5. </a:t>
            </a:r>
            <a:r>
              <a:rPr lang="fr-FR" sz="1400" dirty="0">
                <a:solidFill>
                  <a:srgbClr val="0093A7"/>
                </a:solidFill>
                <a:hlinkClick r:id="rId3" action="ppaction://hlinksldjump"/>
              </a:rPr>
              <a:t>Dénombrer</a:t>
            </a:r>
            <a:endParaRPr lang="fr-FR" sz="1400" dirty="0">
              <a:solidFill>
                <a:srgbClr val="0093A7"/>
              </a:solidFill>
            </a:endParaRPr>
          </a:p>
          <a:p>
            <a:r>
              <a:rPr lang="fr-FR" sz="1400" b="1" dirty="0">
                <a:solidFill>
                  <a:srgbClr val="0093A7"/>
                </a:solidFill>
                <a:hlinkClick r:id="rId4" action="ppaction://hlinksldjump"/>
              </a:rPr>
              <a:t>6. </a:t>
            </a:r>
            <a:r>
              <a:rPr lang="fr-FR" sz="1400" dirty="0">
                <a:solidFill>
                  <a:srgbClr val="0093A7"/>
                </a:solidFill>
                <a:hlinkClick r:id="rId4" action="ppaction://hlinksldjump"/>
              </a:rPr>
              <a:t>Calculer des sommes</a:t>
            </a:r>
            <a:endParaRPr lang="fr-FR" sz="1400" dirty="0">
              <a:solidFill>
                <a:srgbClr val="0093A7"/>
              </a:solidFill>
            </a:endParaRPr>
          </a:p>
          <a:p>
            <a:r>
              <a:rPr lang="fr-FR" sz="1400" b="1" dirty="0">
                <a:solidFill>
                  <a:srgbClr val="0093A7"/>
                </a:solidFill>
                <a:hlinkClick r:id="rId5" action="ppaction://hlinksldjump"/>
              </a:rPr>
              <a:t>7. </a:t>
            </a:r>
            <a:r>
              <a:rPr lang="fr-FR" sz="1400" dirty="0">
                <a:solidFill>
                  <a:srgbClr val="0093A7"/>
                </a:solidFill>
                <a:hlinkClick r:id="rId5" action="ppaction://hlinksldjump"/>
              </a:rPr>
              <a:t>Calculer des différences</a:t>
            </a:r>
            <a:endParaRPr lang="fr-FR" sz="1400" dirty="0">
              <a:solidFill>
                <a:srgbClr val="0093A7"/>
              </a:solidFill>
            </a:endParaRPr>
          </a:p>
          <a:p>
            <a:r>
              <a:rPr lang="fr-FR" sz="1400" b="1" dirty="0">
                <a:solidFill>
                  <a:srgbClr val="0093A7"/>
                </a:solidFill>
                <a:hlinkClick r:id="rId6" action="ppaction://hlinksldjump"/>
              </a:rPr>
              <a:t>8. </a:t>
            </a:r>
            <a:r>
              <a:rPr lang="fr-FR" sz="1400" dirty="0">
                <a:solidFill>
                  <a:srgbClr val="0093A7"/>
                </a:solidFill>
                <a:hlinkClick r:id="rId6" action="ppaction://hlinksldjump"/>
              </a:rPr>
              <a:t>Mémoriser les décompositions 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0093A7"/>
                </a:solidFill>
                <a:hlinkClick r:id="rId6" action="ppaction://hlinksldjump"/>
              </a:rPr>
              <a:t>du nombre 4</a:t>
            </a:r>
            <a:endParaRPr lang="fr-FR" sz="1400" dirty="0">
              <a:solidFill>
                <a:srgbClr val="0093A7"/>
              </a:solidFill>
            </a:endParaRPr>
          </a:p>
          <a:p>
            <a:r>
              <a:rPr lang="fr-FR" sz="1400" b="1" dirty="0">
                <a:solidFill>
                  <a:srgbClr val="0093A7"/>
                </a:solidFill>
                <a:hlinkClick r:id="rId7" action="ppaction://hlinksldjump"/>
              </a:rPr>
              <a:t>9. </a:t>
            </a:r>
            <a:r>
              <a:rPr lang="fr-FR" sz="1400" dirty="0">
                <a:solidFill>
                  <a:srgbClr val="0093A7"/>
                </a:solidFill>
                <a:hlinkClick r:id="rId7" action="ppaction://hlinksldjump"/>
              </a:rPr>
              <a:t>Mémoriser les décompositions 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0093A7"/>
                </a:solidFill>
                <a:hlinkClick r:id="rId7" action="ppaction://hlinksldjump"/>
              </a:rPr>
              <a:t>du nombre 5</a:t>
            </a:r>
            <a:endParaRPr lang="fr-FR" sz="1400" dirty="0">
              <a:solidFill>
                <a:srgbClr val="0093A7"/>
              </a:solidFill>
            </a:endParaRPr>
          </a:p>
          <a:p>
            <a:r>
              <a:rPr lang="fr-FR" sz="1400" b="1" dirty="0">
                <a:solidFill>
                  <a:srgbClr val="0093A7"/>
                </a:solidFill>
                <a:hlinkClick r:id="rId8" action="ppaction://hlinksldjump"/>
              </a:rPr>
              <a:t>10. </a:t>
            </a:r>
            <a:r>
              <a:rPr lang="fr-FR" sz="1400" dirty="0">
                <a:solidFill>
                  <a:srgbClr val="0093A7"/>
                </a:solidFill>
                <a:hlinkClick r:id="rId8" action="ppaction://hlinksldjump"/>
              </a:rPr>
              <a:t>Réviser les décompositions 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0093A7"/>
                </a:solidFill>
                <a:hlinkClick r:id="rId8" action="ppaction://hlinksldjump"/>
              </a:rPr>
              <a:t>des nombres jusqu’à 5</a:t>
            </a:r>
            <a:endParaRPr lang="fr-FR" sz="1400" dirty="0">
              <a:solidFill>
                <a:srgbClr val="0093A7"/>
              </a:solidFill>
            </a:endParaRP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3D2A05E3-3B06-4D59-8091-D512050D2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709" y="3176412"/>
            <a:ext cx="3913383" cy="28750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NOMBRES JUSQU’À 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b="1" dirty="0">
              <a:solidFill>
                <a:srgbClr val="0093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 action="ppaction://hlinksldjump"/>
              </a:rPr>
              <a:t>14. </a:t>
            </a:r>
            <a:r>
              <a:rPr lang="fr-FR" sz="1400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 action="ppaction://hlinksldjump"/>
              </a:rPr>
              <a:t>Dénombrer des collections organisées </a:t>
            </a:r>
            <a:endParaRPr lang="fr-FR" sz="1400" dirty="0">
              <a:solidFill>
                <a:srgbClr val="0093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0" action="ppaction://hlinksldjump"/>
              </a:rPr>
              <a:t>15. </a:t>
            </a:r>
            <a:r>
              <a:rPr lang="fr-FR" sz="1400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0" action="ppaction://hlinksldjump"/>
              </a:rPr>
              <a:t>Encadrer entre le nombre précédent et le nombre suivant</a:t>
            </a:r>
            <a:endParaRPr lang="fr-FR" sz="1400" dirty="0">
              <a:solidFill>
                <a:srgbClr val="0093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1" action="ppaction://hlinksldjump"/>
              </a:rPr>
              <a:t>16</a:t>
            </a:r>
            <a:r>
              <a:rPr lang="fr-FR" sz="1400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1" action="ppaction://hlinksldjump"/>
              </a:rPr>
              <a:t>. Comparer les nombres</a:t>
            </a:r>
            <a:endParaRPr lang="fr-FR" sz="1400" dirty="0">
              <a:solidFill>
                <a:srgbClr val="0093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2" action="ppaction://hlinksldjump"/>
              </a:rPr>
              <a:t>17. </a:t>
            </a:r>
            <a:r>
              <a:rPr lang="fr-FR" sz="1400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2" action="ppaction://hlinksldjump"/>
              </a:rPr>
              <a:t>Calculer des sommes et des différences</a:t>
            </a:r>
            <a:endParaRPr lang="fr-FR" sz="1400" dirty="0">
              <a:solidFill>
                <a:srgbClr val="0093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3" action="ppaction://hlinksldjump"/>
              </a:rPr>
              <a:t>18. </a:t>
            </a:r>
            <a:r>
              <a:rPr lang="fr-FR" sz="1400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3" action="ppaction://hlinksldjump"/>
              </a:rPr>
              <a:t>Connaitre les doubles et moitiés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3" action="ppaction://hlinksldjump"/>
              </a:rPr>
              <a:t>jusqu’à 5</a:t>
            </a:r>
            <a:endParaRPr lang="fr-FR" sz="1400" dirty="0">
              <a:solidFill>
                <a:srgbClr val="0093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9F8B28-65CA-4BD7-B9DA-855A2D05159D}"/>
              </a:ext>
            </a:extLst>
          </p:cNvPr>
          <p:cNvSpPr txBox="1"/>
          <p:nvPr/>
        </p:nvSpPr>
        <p:spPr>
          <a:xfrm>
            <a:off x="3441842" y="2445517"/>
            <a:ext cx="2416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93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SOMMAIRE</a:t>
            </a:r>
            <a:endParaRPr lang="fr-FR" sz="2400" dirty="0">
              <a:solidFill>
                <a:srgbClr val="0093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D2361B88-DE24-47EE-86CF-7029624C115B}"/>
              </a:ext>
            </a:extLst>
          </p:cNvPr>
          <p:cNvSpPr txBox="1">
            <a:spLocks/>
          </p:cNvSpPr>
          <p:nvPr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rgbClr val="A394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7F7038-09B0-48DB-8667-7811C31D42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4180" y="5910757"/>
            <a:ext cx="6953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6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758DDA-7FA9-2FB3-8EA6-EE2E14386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67DA2-7F49-4DCA-A234-7BAE7E8C4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700"/>
              <a:t>LES NOMBRES JUSQU’À 10</a:t>
            </a:r>
            <a:br>
              <a:rPr lang="fr-FR" sz="2700"/>
            </a:br>
            <a:r>
              <a:rPr lang="fr-FR" sz="2700"/>
              <a:t>18. Connaitre les doubles </a:t>
            </a:r>
            <a:br>
              <a:rPr lang="fr-FR" sz="2700"/>
            </a:br>
            <a:r>
              <a:rPr lang="fr-FR" sz="2700"/>
              <a:t>des nombres jusqu’à 5</a:t>
            </a:r>
          </a:p>
        </p:txBody>
      </p:sp>
    </p:spTree>
    <p:extLst>
      <p:ext uri="{BB962C8B-B14F-4D97-AF65-F5344CB8AC3E}">
        <p14:creationId xmlns:p14="http://schemas.microsoft.com/office/powerpoint/2010/main" val="37698338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BE8BDE2-A2D7-2C9D-918F-1B4BCA0F2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71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écriture manuscrite&#10;&#10;Description générée automatiquement">
            <a:extLst>
              <a:ext uri="{FF2B5EF4-FFF2-40B4-BE49-F238E27FC236}">
                <a16:creationId xmlns:a16="http://schemas.microsoft.com/office/drawing/2014/main" id="{A67B406A-5537-ECB8-D823-717D01166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5011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écriture manuscrite&#10;&#10;Description générée automatiquement">
            <a:extLst>
              <a:ext uri="{FF2B5EF4-FFF2-40B4-BE49-F238E27FC236}">
                <a16:creationId xmlns:a16="http://schemas.microsoft.com/office/drawing/2014/main" id="{A3D7D00E-8B1C-DFE5-176B-857CCFB5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371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écriture manuscrite&#10;&#10;Description générée automatiquement">
            <a:extLst>
              <a:ext uri="{FF2B5EF4-FFF2-40B4-BE49-F238E27FC236}">
                <a16:creationId xmlns:a16="http://schemas.microsoft.com/office/drawing/2014/main" id="{B850728D-213C-1B2F-C255-E5B3AE5EF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57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BCA200C-CE50-9337-EA62-A582EAC6E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83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6A909CE-10D1-851B-8B95-616C2AE1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5782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79A19E6-0B26-6C8E-687B-46D614A8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5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FE065D0-7B6D-E299-DBB8-BF416B3C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B4AB445-ED7B-E2A9-0D50-D63F7039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59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B55679-DE72-E03A-9CE1-98F92B1A6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AB0DF1-494D-4220-3338-B32F39457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7D9278-FA78-6F0D-7F73-99D247E7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697180-B521-43D3-FACD-2D9ADEEC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ECEDDA-F6C7-2B47-A75B-8CF7A6DC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4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23905D2-12E0-2055-D819-EB50F64C5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2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LES NOMBRES JUSQU’À 5  </a:t>
            </a:r>
            <a:br>
              <a:rPr lang="fr-FR"/>
            </a:br>
            <a:r>
              <a:rPr lang="fr-FR"/>
              <a:t>5. Dénombrer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15776-04F8-4B82-BF20-54E5F6193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FR"/>
              <a:t>LES NOMBRES JUSQU’À 5</a:t>
            </a:r>
            <a:br>
              <a:rPr lang="fr-FR"/>
            </a:br>
            <a:r>
              <a:rPr lang="fr-FR"/>
              <a:t>4. Reconnaitre globalement </a:t>
            </a:r>
            <a:br>
              <a:rPr lang="fr-FR"/>
            </a:br>
            <a:r>
              <a:rPr lang="fr-FR"/>
              <a:t>de petites quantités</a:t>
            </a:r>
          </a:p>
        </p:txBody>
      </p:sp>
    </p:spTree>
    <p:extLst>
      <p:ext uri="{BB962C8B-B14F-4D97-AF65-F5344CB8AC3E}">
        <p14:creationId xmlns:p14="http://schemas.microsoft.com/office/powerpoint/2010/main" val="70166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DFCD16-960B-FEB7-6C24-FBB1DC207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D0424B-06EA-24A7-3E73-F95D0F809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DB3F6A-F398-B81E-17EF-02BA4091F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2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171316C-2EE9-9ED4-41D7-30F5ECFCB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91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06553A-86E2-6CF4-E819-1D0569221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8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2733957-E115-3437-0C3C-5716E1D8D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11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LES NOMBRES JUSQU’À 5</a:t>
            </a:r>
            <a:br>
              <a:rPr lang="fr-FR"/>
            </a:br>
            <a:r>
              <a:rPr lang="fr-FR"/>
              <a:t>6. Calculer des sommes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9580A8D-ED82-055B-179C-B36282551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71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2BF60B0-0A17-596E-3E79-F3CC0463D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0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713727-2C2B-0C43-B95A-C7E8350A8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103A74-4D8A-C8E7-083E-77CCD1607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73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878DF0-20C1-E82D-84F1-785418B2E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34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E3F832B-5EB7-D475-82B4-1FC15EE73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71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71DE88B-9DA5-4D6B-9612-713B654F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217863"/>
            <a:ext cx="7772400" cy="776287"/>
          </a:xfrm>
        </p:spPr>
        <p:txBody>
          <a:bodyPr/>
          <a:lstStyle/>
          <a:p>
            <a:r>
              <a:rPr lang="fr-FR"/>
              <a:t>LES NOMBRES JUSQU’À 5</a:t>
            </a:r>
            <a:br>
              <a:rPr lang="fr-FR"/>
            </a:br>
            <a:r>
              <a:rPr lang="fr-FR"/>
              <a:t>7. Calculer des différences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1B06A8-62EC-EC0B-0408-5B91E168B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8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3E4E98-4184-7779-B252-08F8CA3D0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1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9B2597-C6C5-F21F-FA24-739F883D4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8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4953A2-84DC-6B40-02DC-6DE27CAC6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8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724B33-CD9C-82F4-7436-8D97A49A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6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C1C8963-05B3-46E2-804D-185D65D37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217863"/>
            <a:ext cx="7772400" cy="776287"/>
          </a:xfrm>
        </p:spPr>
        <p:txBody>
          <a:bodyPr/>
          <a:lstStyle/>
          <a:p>
            <a:r>
              <a:rPr lang="fr-FR"/>
              <a:t>LES NOMBRES JUSQU’À 5</a:t>
            </a:r>
            <a:br>
              <a:rPr lang="fr-FR"/>
            </a:br>
            <a:r>
              <a:rPr lang="fr-FR"/>
              <a:t>8. Mémoriser les décompositions </a:t>
            </a:r>
            <a:br>
              <a:rPr lang="fr-FR"/>
            </a:br>
            <a:r>
              <a:rPr lang="fr-FR"/>
              <a:t>du nombre 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FE54C8B7-F0A4-79F4-02D2-72FA2FFC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2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723766A-0309-C8F7-C349-EB81CDEE5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42F15289-892D-3564-4791-0A37184A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66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A22A48C4-1385-2518-B44A-A8A5F2D46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8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C94CCC23-7D25-47AE-3DAF-4602B8401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3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760DB590-28A1-C65F-4F9C-55A1A3885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3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A002092B-AAB3-2FF0-2F79-F5A463EA3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1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49A75B31-6DE0-C350-BA91-CD5D1FA80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7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31877B0-4BF6-42FB-93E5-254D95B32916}"/>
              </a:ext>
            </a:extLst>
          </p:cNvPr>
          <p:cNvSpPr txBox="1">
            <a:spLocks/>
          </p:cNvSpPr>
          <p:nvPr/>
        </p:nvSpPr>
        <p:spPr>
          <a:xfrm>
            <a:off x="796177" y="3218459"/>
            <a:ext cx="7772400" cy="77619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700"/>
              <a:t>LES NOMBRES JUSQU’À 5</a:t>
            </a:r>
            <a:br>
              <a:rPr lang="fr-FR" sz="2700"/>
            </a:br>
            <a:r>
              <a:rPr lang="fr-FR" sz="2700"/>
              <a:t>9. Mémoriser les décompositions </a:t>
            </a:r>
          </a:p>
          <a:p>
            <a:r>
              <a:rPr lang="fr-FR" sz="2700"/>
              <a:t>du nombre 5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5CF7EA5-636A-B4FA-5ADC-4E8317E84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37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57B7FA1-A5F0-1AA7-C5BF-0A0D6B71B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67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AD6561C-1050-4820-F5E7-F4266A0F2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9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D9F42D4-3608-7729-4754-453E1047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5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8174ABC-851A-8BBB-8E67-B6EC67790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5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E7B8BD4-B15F-4292-5E75-CAB26EE4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9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3D54B46-334A-F946-C9D5-5E54E2A8C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8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5A29886-ABF1-ED2E-951F-7B4D5B6CF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9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2611" y="3166401"/>
            <a:ext cx="8022342" cy="1333679"/>
          </a:xfrm>
        </p:spPr>
        <p:txBody>
          <a:bodyPr>
            <a:noAutofit/>
          </a:bodyPr>
          <a:lstStyle/>
          <a:p>
            <a:r>
              <a:rPr lang="fr-FR" dirty="0"/>
              <a:t>LES NOMBRES JUSQU’À 5</a:t>
            </a:r>
            <a:br>
              <a:rPr lang="fr-FR" dirty="0"/>
            </a:br>
            <a:r>
              <a:rPr lang="fr-FR" dirty="0"/>
              <a:t>10. Réviser les décompositions </a:t>
            </a:r>
            <a:br>
              <a:rPr lang="fr-FR" dirty="0"/>
            </a:br>
            <a:r>
              <a:rPr lang="fr-FR" dirty="0"/>
              <a:t>des nombres jusqu’à 5 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38BBEC-F08A-FB01-9F02-5491FA43C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6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FE2FD864-9488-1258-74F3-3E6D49FC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17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FF7D31A-10A2-9156-5AF2-FBD7DE9B1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3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8C12E401-BD93-04BF-6F3D-B540729B8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328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D6A8DDF1-A024-27CB-5F17-0F36DEE94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C825B0-32E4-8245-84F4-7F5E6AB88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8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7AB8EF4F-709E-0CE2-4929-4CD5BADB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07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4404C0A4-D152-19EF-2FEC-9B66AC395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95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46332"/>
            <a:ext cx="7772400" cy="1165335"/>
          </a:xfrm>
        </p:spPr>
        <p:txBody>
          <a:bodyPr>
            <a:noAutofit/>
          </a:bodyPr>
          <a:lstStyle/>
          <a:p>
            <a:r>
              <a:rPr lang="fr-FR"/>
              <a:t>LES NOMBRES JUSQU’À 10</a:t>
            </a:r>
            <a:br>
              <a:rPr lang="fr-FR"/>
            </a:br>
            <a:r>
              <a:rPr lang="fr-FR"/>
              <a:t>14. Dénombrer des collections organisées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B70B50-B988-FCAA-2F5A-C0D36663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40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57793E-A073-6E0B-030B-BFB8A4A25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B70B50-B988-FCAA-2F5A-C0D36663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9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BF6AA6-9199-B73C-3AAE-B70A4A3C6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521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5BB7B4-B883-6FD3-EF4D-1B13D1A5F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B70B50-B988-FCAA-2F5A-C0D36663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407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96E3DC0-167F-8745-CA65-C212CDC38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DEB887-3486-AE53-B157-C2B5A3C8F6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1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61A38E-7FA4-D605-9DF6-B3492551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B70B50-B988-FCAA-2F5A-C0D36663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505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4C51FB-C61B-5837-1CC5-3911649F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80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CB5269-EEEB-0B6D-1EC7-05D92D822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B70B50-B988-FCAA-2F5A-C0D36663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43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D6934A4-5F07-6515-AC5C-F2D05659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566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22CCCB-5DA5-391D-E30A-81C47CD9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B70B50-B988-FCAA-2F5A-C0D366638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2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1705EF-624B-5E9B-B6DC-33BF2435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95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1788" y="2666999"/>
            <a:ext cx="7642200" cy="1268003"/>
          </a:xfrm>
        </p:spPr>
        <p:txBody>
          <a:bodyPr>
            <a:noAutofit/>
          </a:bodyPr>
          <a:lstStyle/>
          <a:p>
            <a:r>
              <a:rPr lang="fr-FR"/>
              <a:t>LES NOMBRES JUSQU’À 10 </a:t>
            </a:r>
            <a:br>
              <a:rPr lang="fr-FR"/>
            </a:br>
            <a:r>
              <a:rPr lang="fr-FR"/>
              <a:t>15. Encadrer entre le nombre précédent et le nombre suivant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D3FBB7-64D8-676B-CAE5-EEE715FE8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948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A8451B6-F8AE-19EC-D537-BFF549747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B047FB8-AEB4-E0AF-F229-0AD9D495F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7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3F40C7-045B-12C3-92C7-0D35B78E8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59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E6B1449-A270-5F1C-C95C-92A2B6F3E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091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5628" y="3187637"/>
            <a:ext cx="7772400" cy="776190"/>
          </a:xfrm>
        </p:spPr>
        <p:txBody>
          <a:bodyPr/>
          <a:lstStyle/>
          <a:p>
            <a:r>
              <a:rPr lang="fr-FR"/>
              <a:t>LES NOMBRES JUSQU’À 10 </a:t>
            </a:r>
            <a:br>
              <a:rPr lang="fr-FR"/>
            </a:br>
            <a:r>
              <a:rPr lang="fr-FR"/>
              <a:t>16. Comparer les nombres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3AF250-A86A-118F-C5C2-4D49F8F42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F51D863-5305-56E0-AC11-98D22C535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814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C5083F1-BE12-F9A2-E3D4-C6894ADF3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61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D32E3B4-E5E5-2CFC-A032-B0E3D0B3B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93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5A4C20D-FD12-B097-2DBD-ADDAEBEB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0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F41DFD-DF8D-D978-0514-D61841A13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21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9951818-DD20-B278-5301-029BF8FD2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765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1893EC4-88A5-969E-B7B9-8C321701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519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067693"/>
            <a:ext cx="7772400" cy="1216631"/>
          </a:xfrm>
        </p:spPr>
        <p:txBody>
          <a:bodyPr>
            <a:noAutofit/>
          </a:bodyPr>
          <a:lstStyle/>
          <a:p>
            <a:r>
              <a:rPr lang="fr-FR" sz="2700"/>
              <a:t>LES NOMBRES JUSQU’À 10 </a:t>
            </a:r>
            <a:br>
              <a:rPr lang="fr-FR" sz="2700"/>
            </a:br>
            <a:r>
              <a:rPr lang="fr-FR" sz="2700"/>
              <a:t>17. Calculer des sommes et </a:t>
            </a:r>
            <a:br>
              <a:rPr lang="fr-FR" sz="2700"/>
            </a:br>
            <a:r>
              <a:rPr lang="fr-FR" sz="2700"/>
              <a:t>des différences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222B51-BB2B-0156-5A22-0A860EB3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325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diagramme&#10;&#10;Description générée automatiquement">
            <a:extLst>
              <a:ext uri="{FF2B5EF4-FFF2-40B4-BE49-F238E27FC236}">
                <a16:creationId xmlns:a16="http://schemas.microsoft.com/office/drawing/2014/main" id="{76A97139-8342-DF14-5E8F-00790B554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65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diagramme&#10;&#10;Description générée automatiquement">
            <a:extLst>
              <a:ext uri="{FF2B5EF4-FFF2-40B4-BE49-F238E27FC236}">
                <a16:creationId xmlns:a16="http://schemas.microsoft.com/office/drawing/2014/main" id="{32C27FDE-2174-ADFC-42B2-FEC9B2AE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188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diagramme&#10;&#10;Description générée automatiquement">
            <a:extLst>
              <a:ext uri="{FF2B5EF4-FFF2-40B4-BE49-F238E27FC236}">
                <a16:creationId xmlns:a16="http://schemas.microsoft.com/office/drawing/2014/main" id="{79446A18-96A1-DD0A-1609-B944D42AD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81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9EEA5DC1-E738-D5A3-430C-A4F919C3E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15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affichage&#10;&#10;Description générée automatiquement">
            <a:extLst>
              <a:ext uri="{FF2B5EF4-FFF2-40B4-BE49-F238E27FC236}">
                <a16:creationId xmlns:a16="http://schemas.microsoft.com/office/drawing/2014/main" id="{FA91A91A-E826-B7AE-54FC-838AA28AA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21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C4F39D07-BF2F-96CB-F4B0-B27D9580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4532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C2C895EEC4E44B0B53F68476E4C38" ma:contentTypeVersion="16" ma:contentTypeDescription="Crée un document." ma:contentTypeScope="" ma:versionID="ccff83c10df93a04fb5b6def5475ac4c">
  <xsd:schema xmlns:xsd="http://www.w3.org/2001/XMLSchema" xmlns:xs="http://www.w3.org/2001/XMLSchema" xmlns:p="http://schemas.microsoft.com/office/2006/metadata/properties" xmlns:ns2="cd84cc96-e4f0-4e7f-873a-a508fb658c41" xmlns:ns3="27f64e36-29aa-44d5-a3e0-06242cad7d4d" targetNamespace="http://schemas.microsoft.com/office/2006/metadata/properties" ma:root="true" ma:fieldsID="c918c996a19efa4ea0c5ae1139439c67" ns2:_="" ns3:_="">
    <xsd:import namespace="cd84cc96-e4f0-4e7f-873a-a508fb658c41"/>
    <xsd:import namespace="27f64e36-29aa-44d5-a3e0-06242cad7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4cc96-e4f0-4e7f-873a-a508fb658c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64e36-29aa-44d5-a3e0-06242cad7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09781d-db56-47c3-b873-85a7506b6ab1}" ma:internalName="TaxCatchAll" ma:showField="CatchAllData" ma:web="27f64e36-29aa-44d5-a3e0-06242cad7d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4cc96-e4f0-4e7f-873a-a508fb658c41">
      <Terms xmlns="http://schemas.microsoft.com/office/infopath/2007/PartnerControls"/>
    </lcf76f155ced4ddcb4097134ff3c332f>
    <TaxCatchAll xmlns="27f64e36-29aa-44d5-a3e0-06242cad7d4d" xsi:nil="true"/>
  </documentManagement>
</p:properties>
</file>

<file path=customXml/itemProps1.xml><?xml version="1.0" encoding="utf-8"?>
<ds:datastoreItem xmlns:ds="http://schemas.openxmlformats.org/officeDocument/2006/customXml" ds:itemID="{C99AB280-6CE6-4D21-92C7-773547DC2F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97BBFA-57FA-432E-A819-F731D0249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4cc96-e4f0-4e7f-873a-a508fb658c41"/>
    <ds:schemaRef ds:uri="27f64e36-29aa-44d5-a3e0-06242cad7d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FCFE8B-0482-445B-9928-03B6ADE86480}">
  <ds:schemaRefs>
    <ds:schemaRef ds:uri="http://www.w3.org/XML/1998/namespace"/>
    <ds:schemaRef ds:uri="http://purl.org/dc/elements/1.1/"/>
    <ds:schemaRef ds:uri="http://schemas.microsoft.com/office/2006/metadata/properties"/>
    <ds:schemaRef ds:uri="bfd01c09-4c2c-4413-a701-52472ac3404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5e35dcb-3e29-4319-8895-1aefbc7b9c14"/>
    <ds:schemaRef ds:uri="http://purl.org/dc/dcmitype/"/>
    <ds:schemaRef ds:uri="cd84cc96-e4f0-4e7f-873a-a508fb658c41"/>
    <ds:schemaRef ds:uri="27f64e36-29aa-44d5-a3e0-06242cad7d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2000</Words>
  <Application>Microsoft Office PowerPoint</Application>
  <PresentationFormat>Affichage à l'écran (4:3)</PresentationFormat>
  <Paragraphs>207</Paragraphs>
  <Slides>107</Slides>
  <Notes>78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12" baseType="lpstr">
      <vt:lpstr>Verdana</vt:lpstr>
      <vt:lpstr>Segoe UI</vt:lpstr>
      <vt:lpstr>Arial</vt:lpstr>
      <vt:lpstr>Calibri</vt:lpstr>
      <vt:lpstr>Conception personnalisée</vt:lpstr>
      <vt:lpstr>Présentation PowerPoint</vt:lpstr>
      <vt:lpstr>LES NOMBRES JUSQU’À 5 4. Reconnaitre globalement  de petites quantités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5   5. Dénombrer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5 6. Calculer des sommes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5 7. Calculer des différences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5 8. Mémoriser les décompositions  du nombre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5 10. Réviser les décompositions  des nombres jusqu’à 5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10 14. Dénombrer des collections organisées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10  15. Encadrer entre le nombre précédent et le nombre suivant</vt:lpstr>
      <vt:lpstr>Présentation PowerPoint</vt:lpstr>
      <vt:lpstr>Présentation PowerPoint</vt:lpstr>
      <vt:lpstr>Présentation PowerPoint</vt:lpstr>
      <vt:lpstr>Présentation PowerPoint</vt:lpstr>
      <vt:lpstr>LES NOMBRES JUSQU’À 10  16. Comparer les 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10  17. Calculer des sommes et  des différences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NOMBRES JUSQU’À 10 18. Connaitre les doubles  des nombres jusqu’à 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Justine Taillade</cp:lastModifiedBy>
  <cp:revision>98</cp:revision>
  <dcterms:created xsi:type="dcterms:W3CDTF">2022-01-07T11:15:07Z</dcterms:created>
  <dcterms:modified xsi:type="dcterms:W3CDTF">2023-09-07T14:52:26Z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0x010100C56C2C895EEC4E44B0B53F68476E4C38</vt:lpwstr>
  </property>
  <property fmtid="{D5CDD505-2E9C-101B-9397-08002B2CF9AE}" pid="3" name="MediaServiceImageTags">
    <vt:lpwstr/>
  </property>
</Properties>
</file>