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76" r:id="rId5"/>
    <p:sldId id="295" r:id="rId6"/>
    <p:sldId id="283" r:id="rId7"/>
    <p:sldId id="284" r:id="rId8"/>
    <p:sldId id="285" r:id="rId9"/>
    <p:sldId id="286" r:id="rId10"/>
    <p:sldId id="298" r:id="rId11"/>
    <p:sldId id="296" r:id="rId12"/>
    <p:sldId id="299" r:id="rId13"/>
    <p:sldId id="297" r:id="rId14"/>
    <p:sldId id="287" r:id="rId15"/>
    <p:sldId id="288" r:id="rId16"/>
    <p:sldId id="289" r:id="rId17"/>
    <p:sldId id="290" r:id="rId18"/>
    <p:sldId id="291" r:id="rId19"/>
    <p:sldId id="277" r:id="rId20"/>
    <p:sldId id="278" r:id="rId21"/>
    <p:sldId id="279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47C030-E687-B175-014B-7CB338CA2E3F}" name="riviere.jennifer" initials="ri" userId="S::riviere.jennifer_gmail.com#ext#@hachette.onmicrosoft.com::1d9d5009-092f-4c80-8dba-153923be29d4" providerId="AD"/>
  <p188:author id="{6EC3644E-CAF9-BE47-EB1A-C427F723DB1E}" name="catherine.mallard2" initials="ca" userId="S::catherine.mallard2_gmail.com#ext#@hachette.onmicrosoft.com::943e5806-a044-4790-a0a9-05d7075f8f80" providerId="AD"/>
  <p188:author id="{E607D358-22EC-6868-EB3F-15FE6229401A}" name="CHAUVELLIER ANNE" initials="CA" userId="S::ACHAUVELLIER@editions-hatier.fr::63234966-364e-422f-8c52-45fd5239a521" providerId="AD"/>
  <p188:author id="{6E47C18F-DDAE-EA39-9B3A-D5582A6DAE9D}" name="pauline.negrellion" initials="pa" userId="S::pauline.negrellion_gmail.com#ext#@hachette.onmicrosoft.com::9fb65b54-3bbd-4994-b3cf-42d8602c7eef" providerId="AD"/>
  <p188:author id="{E89BFAD0-ACBE-9964-AB8B-A2E5DAC1FBA3}" name="omenriah" initials="om" userId="S::omenriah_gmail.com#ext#@hachette.onmicrosoft.com::1c7e23f3-21b9-4451-98c0-15057ee079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61C4D1"/>
    <a:srgbClr val="FFD333"/>
    <a:srgbClr val="EC527E"/>
    <a:srgbClr val="A39491"/>
    <a:srgbClr val="E7E7E8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4" autoAdjust="0"/>
    <p:restoredTop sz="90909" autoAdjust="0"/>
  </p:normalViewPr>
  <p:slideViewPr>
    <p:cSldViewPr snapToGrid="0">
      <p:cViewPr varScale="1">
        <p:scale>
          <a:sx n="104" d="100"/>
          <a:sy n="104" d="100"/>
        </p:scale>
        <p:origin x="16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14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074845C-01D3-4A94-B358-B5EA6BB3D0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D5E4F85-0A44-485A-B3E7-E7F67DCD33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0855C-FD51-445B-A359-7C4B20F7D243}" type="datetimeFigureOut">
              <a:rPr lang="fr-FR" smtClean="0"/>
              <a:pPr/>
              <a:t>21/10/2022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F174665-A1D2-4C3E-9799-B49DDE1180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00C2DCE-ED8C-41F9-8310-1B6BA664E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6B46-A4C9-4C71-A8DF-EA4F4E3643B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42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70AB8-E483-4FFD-B222-30C933BD9122}" type="datetimeFigureOut">
              <a:rPr lang="fr-FR" smtClean="0"/>
              <a:pPr/>
              <a:t>21/10/2022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38E3-B7CF-455E-96F4-A4DE1B14344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86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Aujourd’hui, nous allons travailler avec la monnaie jusqu’à 10 €.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i="1" dirty="0"/>
              <a:t>Maintenant, on va faire le contraire : des pièces et des billets vont s’afficher dans le portemonnaie.</a:t>
            </a:r>
            <a:br>
              <a:rPr lang="fr-FR" i="1" dirty="0">
                <a:cs typeface="+mn-lt"/>
              </a:rPr>
            </a:br>
            <a:r>
              <a:rPr lang="fr-FR" i="1" dirty="0"/>
              <a:t>Écrivez</a:t>
            </a:r>
            <a:r>
              <a:rPr lang="fr-FR" i="1" baseline="0" dirty="0"/>
              <a:t> sur vos ardoises combien il y a d’euros en tout dans le portemonnaie.</a:t>
            </a:r>
            <a:endParaRPr lang="fr-FR" i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fr-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Laisser un temps de recherche de 40 secondes et procéder à la correction.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fr-FR" sz="1200" b="0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Faire remarquer qu’on commence par la pièce qui a le plus de valeur, puis on ajoute. Pointer les pièces en même temps </a:t>
            </a:r>
            <a:r>
              <a:rPr lang="fr-FR" sz="1200" b="0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2 € plus 1 €, ça fait 3 €.</a:t>
            </a:r>
            <a:r>
              <a:rPr lang="fr-FR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​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54A23C-BB84-4356-BB2A-8882F4148250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80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Réponse attendue : 7 €.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46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Réponse attendue : 4 €.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510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Réponse attendue : 10 €.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5932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Réponse attendue : 8 €.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838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Il</a:t>
            </a:r>
            <a:r>
              <a:rPr lang="fr-FR" baseline="0" dirty="0"/>
              <a:t> s’agit ici de dénombrer des sommes d’argent jusqu’à 40 €.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38E3-B7CF-455E-96F4-A4DE1B143443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/>
              <a:t>Distribuez les portemonnaies. </a:t>
            </a:r>
            <a:r>
              <a:rPr lang="fr-FR" i="1" dirty="0"/>
              <a:t>Qu’avez-vous dans vos portemonnaies ? </a:t>
            </a:r>
          </a:p>
          <a:p>
            <a:r>
              <a:rPr lang="fr-FR" i="0" dirty="0"/>
              <a:t>→ </a:t>
            </a:r>
            <a:r>
              <a:rPr lang="fr-FR" i="1" dirty="0"/>
              <a:t>Il y a des pièces de 1 euro, des pièces de 2 euros et un billet de 5 euros. 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16360-921F-46FF-84B3-A8B90BE699AC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66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1" dirty="0"/>
              <a:t>Distribuer un billet de 10 € par élève.</a:t>
            </a:r>
          </a:p>
          <a:p>
            <a:r>
              <a:rPr lang="fr-FR" i="1" dirty="0"/>
              <a:t>Aujourd’hui, on va ajouter le billet de 10 euros.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16360-921F-46FF-84B3-A8B90BE699AC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05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Mettez 6 euros devant vous en vous servant des pièces et des billets de votre portemonnaie.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16360-921F-46FF-84B3-A8B90BE699AC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217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0" dirty="0"/>
              <a:t>Corrigez en faisant verbaliser aux élèves les 5 solutions possibles : 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un billet de 5 € et une pièce de 1 € ;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trois pièces de 2 € ;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deux pièces de 2 € et deux pièces de 1 € ;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une pièce de 2 € et 4 pièces de 1 € ;</a:t>
            </a:r>
          </a:p>
          <a:p>
            <a:pPr marL="171450" indent="-171450">
              <a:buFontTx/>
              <a:buChar char="-"/>
            </a:pPr>
            <a:r>
              <a:rPr lang="fr-FR" i="0" dirty="0"/>
              <a:t>six pièces de 1 €.</a:t>
            </a:r>
          </a:p>
          <a:p>
            <a:r>
              <a:rPr lang="fr-FR" i="0" dirty="0"/>
              <a:t>Remplir tous les portemonnaies avec les différentes façons de faire 6 euros (avec du matériel aimanté ou en dessinant les pièces</a:t>
            </a:r>
            <a:r>
              <a:rPr lang="fr-FR" i="0" baseline="0" dirty="0"/>
              <a:t> et billet)</a:t>
            </a:r>
            <a:r>
              <a:rPr lang="fr-FR" i="0" dirty="0"/>
              <a:t>. </a:t>
            </a:r>
          </a:p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16360-921F-46FF-84B3-A8B90BE699AC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689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Maintenant, composez 9 euros. Il y a beaucoup de possibilités mais on va essayer d’utiliser le moins de pièces et de billets possible. Par exemple, on ne va pas utiliser 9 pièces de 1 euro. </a:t>
            </a:r>
          </a:p>
          <a:p>
            <a:r>
              <a:rPr lang="fr-FR" i="0" dirty="0"/>
              <a:t>Passer dans les rangs et aider les élèves en les amenant à faire des échanges : </a:t>
            </a:r>
            <a:r>
              <a:rPr lang="fr-FR" i="1" dirty="0"/>
              <a:t>tu as</a:t>
            </a:r>
            <a:r>
              <a:rPr lang="fr-FR" i="1" baseline="0" dirty="0"/>
              <a:t> utilisé plusieurs pièces de 1€, avec quoi peux-tu les échanger ?</a:t>
            </a:r>
          </a:p>
          <a:p>
            <a:r>
              <a:rPr lang="fr-FR" i="0" baseline="0" dirty="0"/>
              <a:t>Réponse attendue : 5 € + 2 € + 2 €.</a:t>
            </a: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16360-921F-46FF-84B3-A8B90BE699AC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722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Interroger un élève et afficher (ou dessiner) sa proposition. Demander à la classe de valider :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est-ce que cela fait bien 9 € ? Est-ce que la consigne est respectée ? Peut-on utiliser moins d'objets ? </a:t>
            </a: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(Si c’est le cas, procéder aux échanges.)</a:t>
            </a:r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16360-921F-46FF-84B3-A8B90BE699AC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217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i="1" dirty="0"/>
              <a:t>Maintenant, composez 8</a:t>
            </a:r>
            <a:r>
              <a:rPr lang="fr-FR" i="1" baseline="0" dirty="0"/>
              <a:t> </a:t>
            </a:r>
            <a:r>
              <a:rPr lang="fr-FR" i="1" dirty="0"/>
              <a:t>euros en </a:t>
            </a:r>
            <a:r>
              <a:rPr lang="fr-FR" i="1" baseline="0" dirty="0"/>
              <a:t>utilisant uniquement des pièces de 2 €.  Il n’y a qu’une solution.</a:t>
            </a:r>
            <a:br>
              <a:rPr lang="fr-FR" i="1" baseline="0" dirty="0"/>
            </a:br>
            <a:r>
              <a:rPr lang="fr-FR" i="0" dirty="0"/>
              <a:t>Passer dans les rangs et rappeler la consigne si nécessaire.</a:t>
            </a:r>
            <a:endParaRPr lang="fr-FR" i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i="0" baseline="0" dirty="0"/>
              <a:t>Réponse attendue : quatre pièces de 2 €.</a:t>
            </a:r>
            <a:endParaRPr lang="fr-FR" i="0" dirty="0"/>
          </a:p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16360-921F-46FF-84B3-A8B90BE699AC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722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Interroger un élève et afficher (ou dessiner) sa proposition. Demander à la classe de valider :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est-ce que cela fait bien 8 € ? Est-ce que la consigne est respectée ? Y</a:t>
            </a:r>
            <a:r>
              <a:rPr lang="fr-FR" sz="1200" b="0" i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a-t-il uniquement des pièces de 2 € 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i="0" dirty="0"/>
          </a:p>
          <a:p>
            <a:endParaRPr lang="fr-FR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16360-921F-46FF-84B3-A8B90BE699A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21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C6EF3D7-E8A4-4D38-96F8-E8FA1ADBDD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9144000" cy="70795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51788" y="3040905"/>
            <a:ext cx="7772400" cy="776190"/>
          </a:xfrm>
          <a:prstGeom prst="rect">
            <a:avLst/>
          </a:prstGeom>
          <a:ln w="28575">
            <a:noFill/>
          </a:ln>
        </p:spPr>
        <p:txBody>
          <a:bodyPr anchor="b">
            <a:normAutofit/>
          </a:bodyPr>
          <a:lstStyle>
            <a:lvl1pPr algn="ctr">
              <a:spcBef>
                <a:spcPts val="600"/>
              </a:spcBef>
              <a:spcAft>
                <a:spcPts val="600"/>
              </a:spcAft>
              <a:defRPr sz="3200" b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69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235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047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44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961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31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71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3776E6-FDAB-4DC4-9050-5852F249B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0664" y="3429000"/>
            <a:ext cx="7772400" cy="776190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r-FR" dirty="0"/>
              <a:t>35. LES NOMBRES JUSQU’À 20</a:t>
            </a:r>
            <a:br>
              <a:rPr lang="fr-FR" dirty="0"/>
            </a:br>
            <a:r>
              <a:rPr lang="fr-FR" dirty="0"/>
              <a:t>La monnaie : composer et calculer des sommes jusqu’à 10 €</a:t>
            </a:r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013A2E0A-CD12-462B-B4A8-9DB595DB6E28}"/>
              </a:ext>
            </a:extLst>
          </p:cNvPr>
          <p:cNvSpPr txBox="1">
            <a:spLocks/>
          </p:cNvSpPr>
          <p:nvPr/>
        </p:nvSpPr>
        <p:spPr>
          <a:xfrm>
            <a:off x="4430256" y="6254978"/>
            <a:ext cx="4421378" cy="499464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Réservé à la </a:t>
            </a:r>
            <a:r>
              <a:rPr lang="fr-FR" sz="2000" dirty="0" err="1">
                <a:solidFill>
                  <a:srgbClr val="A3949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vidéoprojection</a:t>
            </a:r>
            <a:endParaRPr lang="fr-FR" sz="2000" dirty="0">
              <a:solidFill>
                <a:srgbClr val="A3949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4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17B0380-574E-AD41-6034-4349F31790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EB4D86A-79A8-FC8D-A100-7B53B5C4ED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6E0B05-66F1-1DB1-FE48-6B9F5D64A7D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256E38F-3018-488A-5139-7F7980CC14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92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3B665C1-72AC-495B-7232-B8F6C8533AC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BAF13C0-0C1F-39AD-CB63-1C6DCD8B40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9360F588-C1DA-C70D-8FAD-BAB6B1EE7D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38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382F9A3-4DBF-B6D4-5E6D-2E5C1CEAB8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75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5589FAB-7B88-5886-3FBB-5AC48CF903D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44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96787B-C616-67D3-9427-75109F29B0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175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8B70101-91D5-AA88-7682-82211588D2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2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738B7F2-0E5C-8EE7-BD80-9E0A418F09A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9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F989E0-FBAC-EE2A-F29E-1FDA1414B9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12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8D42480-3AF8-EA8C-92AE-3096538DA2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443A9E3-A2C9-B4DC-ED92-6ED8C5E1D8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5D80D0-1281-81B6-236B-647A1970C6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A69005-79CD-D6F3-F0D0-6BCBC545D0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0930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96440C913BA45A370CE7E11E8D566" ma:contentTypeVersion="4" ma:contentTypeDescription="Crée un document." ma:contentTypeScope="" ma:versionID="0e65b3f7ffc12fd213c6cca2a5ebde94">
  <xsd:schema xmlns:xsd="http://www.w3.org/2001/XMLSchema" xmlns:xs="http://www.w3.org/2001/XMLSchema" xmlns:p="http://schemas.microsoft.com/office/2006/metadata/properties" xmlns:ns2="09219ee2-2e9c-4e26-afc7-dc2d20fdf34e" targetNamespace="http://schemas.microsoft.com/office/2006/metadata/properties" ma:root="true" ma:fieldsID="612c34fee67a17b2e6b4da93a4a97fb8" ns2:_="">
    <xsd:import namespace="09219ee2-2e9c-4e26-afc7-dc2d20fdf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219ee2-2e9c-4e26-afc7-dc2d20fdf3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4AE4C3-73E3-4681-9A1F-05DCAE7C04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C71FFA-E8D4-45A7-B53D-9EC090DD7389}">
  <ds:schemaRefs>
    <ds:schemaRef ds:uri="http://schemas.microsoft.com/office/2006/metadata/properties"/>
    <ds:schemaRef ds:uri="cd84cc96-e4f0-4e7f-873a-a508fb658c41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27f64e36-29aa-44d5-a3e0-06242cad7d4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9E57C3D-1891-474F-9BFA-1740F932900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4405</TotalTime>
  <Words>541</Words>
  <Application>Microsoft Office PowerPoint</Application>
  <PresentationFormat>Affichage à l'écran (4:3)</PresentationFormat>
  <Paragraphs>46</Paragraphs>
  <Slides>18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Calibri</vt:lpstr>
      <vt:lpstr>Verdana</vt:lpstr>
      <vt:lpstr>Arial</vt:lpstr>
      <vt:lpstr>Thème Office</vt:lpstr>
      <vt:lpstr>35. LES NOMBRES JUSQU’À 20 La monnaie : composer et calculer des sommes jusqu’à 10 €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EDITIONS HATIER</dc:creator>
  <cp:lastModifiedBy>CARATY CORINNE</cp:lastModifiedBy>
  <cp:revision>71</cp:revision>
  <dcterms:created xsi:type="dcterms:W3CDTF">2022-01-07T11:15:07Z</dcterms:created>
  <dcterms:modified xsi:type="dcterms:W3CDTF">2022-10-21T10:35:23Z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0x0101008A496440C913BA45A370CE7E11E8D566</vt:lpwstr>
  </property>
  <property fmtid="{D5CDD505-2E9C-101B-9397-08002B2CF9AE}" pid="3" name="MediaServiceImageTags">
    <vt:lpwstr/>
  </property>
</Properties>
</file>