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9"/>
  </p:notesMasterIdLst>
  <p:handoutMasterIdLst>
    <p:handoutMasterId r:id="rId70"/>
  </p:handoutMasterIdLst>
  <p:sldIdLst>
    <p:sldId id="422" r:id="rId5"/>
    <p:sldId id="429" r:id="rId6"/>
    <p:sldId id="284" r:id="rId7"/>
    <p:sldId id="366" r:id="rId8"/>
    <p:sldId id="371" r:id="rId9"/>
    <p:sldId id="370" r:id="rId10"/>
    <p:sldId id="369" r:id="rId11"/>
    <p:sldId id="434" r:id="rId12"/>
    <p:sldId id="368" r:id="rId13"/>
    <p:sldId id="367" r:id="rId14"/>
    <p:sldId id="298" r:id="rId15"/>
    <p:sldId id="428" r:id="rId16"/>
    <p:sldId id="301" r:id="rId17"/>
    <p:sldId id="385" r:id="rId18"/>
    <p:sldId id="386" r:id="rId19"/>
    <p:sldId id="388" r:id="rId20"/>
    <p:sldId id="389" r:id="rId21"/>
    <p:sldId id="435" r:id="rId22"/>
    <p:sldId id="390" r:id="rId23"/>
    <p:sldId id="391" r:id="rId24"/>
    <p:sldId id="421" r:id="rId25"/>
    <p:sldId id="392" r:id="rId26"/>
    <p:sldId id="427" r:id="rId27"/>
    <p:sldId id="394" r:id="rId28"/>
    <p:sldId id="312" r:id="rId29"/>
    <p:sldId id="399" r:id="rId30"/>
    <p:sldId id="430" r:id="rId31"/>
    <p:sldId id="431" r:id="rId32"/>
    <p:sldId id="436" r:id="rId33"/>
    <p:sldId id="432" r:id="rId34"/>
    <p:sldId id="433" r:id="rId35"/>
    <p:sldId id="356" r:id="rId36"/>
    <p:sldId id="426" r:id="rId37"/>
    <p:sldId id="323" r:id="rId38"/>
    <p:sldId id="325" r:id="rId39"/>
    <p:sldId id="400" r:id="rId40"/>
    <p:sldId id="402" r:id="rId41"/>
    <p:sldId id="403" r:id="rId42"/>
    <p:sldId id="437" r:id="rId43"/>
    <p:sldId id="404" r:id="rId44"/>
    <p:sldId id="405" r:id="rId45"/>
    <p:sldId id="357" r:id="rId46"/>
    <p:sldId id="425" r:id="rId47"/>
    <p:sldId id="335" r:id="rId48"/>
    <p:sldId id="407" r:id="rId49"/>
    <p:sldId id="411" r:id="rId50"/>
    <p:sldId id="408" r:id="rId51"/>
    <p:sldId id="438" r:id="rId52"/>
    <p:sldId id="409" r:id="rId53"/>
    <p:sldId id="410" r:id="rId54"/>
    <p:sldId id="358" r:id="rId55"/>
    <p:sldId id="424" r:id="rId56"/>
    <p:sldId id="346" r:id="rId57"/>
    <p:sldId id="444" r:id="rId58"/>
    <p:sldId id="348" r:id="rId59"/>
    <p:sldId id="451" r:id="rId60"/>
    <p:sldId id="452" r:id="rId61"/>
    <p:sldId id="450" r:id="rId62"/>
    <p:sldId id="453" r:id="rId63"/>
    <p:sldId id="449" r:id="rId64"/>
    <p:sldId id="454" r:id="rId65"/>
    <p:sldId id="443" r:id="rId66"/>
    <p:sldId id="455" r:id="rId67"/>
    <p:sldId id="359" r:id="rId6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35A710-E786-5AD4-6E6B-F2C4540F2679}" name="CHAUVELLIER ANNE" initials="CA" userId="S::ACHAUVELLIER@editions-hatier.fr::f6f57ace-c9cf-44ce-941b-3615434e65b1" providerId="AD"/>
  <p188:author id="{6047C030-E687-B175-014B-7CB338CA2E3F}" name="riviere.jennifer" initials="ri" userId="S::riviere.jennifer_gmail.com#ext#@hachette.onmicrosoft.com::1d9d5009-092f-4c80-8dba-153923be29d4" providerId="AD"/>
  <p188:author id="{BCEC0C35-085C-D9B9-E378-2995294E600F}" name="Sylvie Advenier" initials="SA" userId="516bcc22ff4f1580" providerId="Windows Live"/>
  <p188:author id="{6EC3644E-CAF9-BE47-EB1A-C427F723DB1E}" name="catherine.mallard2" initials="ca" userId="S::catherine.mallard2_gmail.com#ext#@hachette.onmicrosoft.com::943e5806-a044-4790-a0a9-05d7075f8f80" providerId="AD"/>
  <p188:author id="{6E47C18F-DDAE-EA39-9B3A-D5582A6DAE9D}" name="pauline.negrellion" initials="pa" userId="S::pauline.negrellion_gmail.com#ext#@hachette.onmicrosoft.com::9fb65b54-3bbd-4994-b3cf-42d8602c7eef" providerId="AD"/>
  <p188:author id="{D1DA31B1-B817-6551-D189-800565F96188}" name="sylvie.advenier" initials="sy" userId="S::sylvie.advenier_gmail.com#ext#@hachette.onmicrosoft.com::62265617-bba0-4816-b687-fd9955c55dd9" providerId="AD"/>
  <p188:author id="{E89BFAD0-ACBE-9964-AB8B-A2E5DAC1FBA3}" name="omenriah" initials="om" userId="S::omenriah_gmail.com#ext#@hachette.onmicrosoft.com::1c7e23f3-21b9-4451-98c0-15057ee07999" providerId="AD"/>
  <p188:author id="{4CF84EDD-95CE-3E5E-4B94-06DB52278683}" name="Christophe Dracos" initials="CD" userId="S::cri.dracos_outlook.fr#ext#@hachette.onmicrosoft.com::9a339485-cc17-450e-b56d-f2edc49cae5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AUVELLIER ANNE" initials="CA" lastIdx="8" clrIdx="0">
    <p:extLst>
      <p:ext uri="{19B8F6BF-5375-455C-9EA6-DF929625EA0E}">
        <p15:presenceInfo xmlns:p15="http://schemas.microsoft.com/office/powerpoint/2012/main" userId="S::ACHAUVELLIER@editions-hatier.fr::63234966-364e-422f-8c52-45fd5239a521" providerId="AD"/>
      </p:ext>
    </p:extLst>
  </p:cmAuthor>
  <p:cmAuthor id="2" name="catherine.mallard2" initials="ca" lastIdx="5" clrIdx="1">
    <p:extLst>
      <p:ext uri="{19B8F6BF-5375-455C-9EA6-DF929625EA0E}">
        <p15:presenceInfo xmlns:p15="http://schemas.microsoft.com/office/powerpoint/2012/main" userId="S::catherine.mallard2_gmail.com#ext#@hachette.onmicrosoft.com::943e5806-a044-4790-a0a9-05d7075f8f80" providerId="AD"/>
      </p:ext>
    </p:extLst>
  </p:cmAuthor>
  <p:cmAuthor id="3" name="Compte Microsoft" initials="CM" lastIdx="9" clrIdx="2">
    <p:extLst>
      <p:ext uri="{19B8F6BF-5375-455C-9EA6-DF929625EA0E}">
        <p15:presenceInfo xmlns:p15="http://schemas.microsoft.com/office/powerpoint/2012/main" userId="b37cafc324dd2ae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A39491"/>
    <a:srgbClr val="FFD333"/>
    <a:srgbClr val="FF9966"/>
    <a:srgbClr val="83D783"/>
    <a:srgbClr val="E7E7E8"/>
    <a:srgbClr val="8CDD3B"/>
    <a:srgbClr val="ADE773"/>
    <a:srgbClr val="CCFF99"/>
    <a:srgbClr val="61C4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447D20-1A19-42C2-BD4F-22FB5E4D0585}" v="2" dt="2023-06-23T15:06:09.7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158" autoAdjust="0"/>
  </p:normalViewPr>
  <p:slideViewPr>
    <p:cSldViewPr snapToGrid="0">
      <p:cViewPr varScale="1">
        <p:scale>
          <a:sx n="72" d="100"/>
          <a:sy n="72" d="100"/>
        </p:scale>
        <p:origin x="1998" y="60"/>
      </p:cViewPr>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77"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9F986CF-33F7-4784-B9F3-F5AFE83477B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5601D0F5-F074-4463-9D08-414928A4758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E7E3F43-4799-4A26-A4C3-AC23CD53D920}" type="datetimeFigureOut">
              <a:rPr lang="fr-FR" smtClean="0"/>
              <a:t>26/06/2023</a:t>
            </a:fld>
            <a:endParaRPr lang="fr-FR"/>
          </a:p>
        </p:txBody>
      </p:sp>
      <p:sp>
        <p:nvSpPr>
          <p:cNvPr id="4" name="Espace réservé du pied de page 3">
            <a:extLst>
              <a:ext uri="{FF2B5EF4-FFF2-40B4-BE49-F238E27FC236}">
                <a16:creationId xmlns:a16="http://schemas.microsoft.com/office/drawing/2014/main" id="{B9A6AA4D-AD7B-4A29-89E7-FFD403F6BB1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93BFEDB3-E306-4A02-AD28-8D08E8117A3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0B567E5-7BD0-4F31-8210-B099B846A2D8}" type="slidenum">
              <a:rPr lang="fr-FR" smtClean="0"/>
              <a:t>‹N°›</a:t>
            </a:fld>
            <a:endParaRPr lang="fr-FR"/>
          </a:p>
        </p:txBody>
      </p:sp>
    </p:spTree>
    <p:extLst>
      <p:ext uri="{BB962C8B-B14F-4D97-AF65-F5344CB8AC3E}">
        <p14:creationId xmlns:p14="http://schemas.microsoft.com/office/powerpoint/2010/main" val="3280375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470AB8-E483-4FFD-B222-30C933BD9122}" type="datetimeFigureOut">
              <a:rPr lang="fr-FR" smtClean="0"/>
              <a:t>26/06/2023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5038E3-B7CF-455E-96F4-A4DE1B143443}" type="slidenum">
              <a:rPr lang="fr-FR" smtClean="0"/>
              <a:t>‹N°›</a:t>
            </a:fld>
            <a:endParaRPr lang="fr-FR"/>
          </a:p>
        </p:txBody>
      </p:sp>
    </p:spTree>
    <p:extLst>
      <p:ext uri="{BB962C8B-B14F-4D97-AF65-F5344CB8AC3E}">
        <p14:creationId xmlns:p14="http://schemas.microsoft.com/office/powerpoint/2010/main" val="3368865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1</a:t>
            </a:fld>
            <a:endParaRPr lang="fr-FR"/>
          </a:p>
        </p:txBody>
      </p:sp>
    </p:spTree>
    <p:extLst>
      <p:ext uri="{BB962C8B-B14F-4D97-AF65-F5344CB8AC3E}">
        <p14:creationId xmlns:p14="http://schemas.microsoft.com/office/powerpoint/2010/main" val="3726883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r>
              <a:rPr lang="fr-FR" sz="1200" b="0" i="1" kern="1200">
                <a:solidFill>
                  <a:schemeClr val="tx1"/>
                </a:solidFill>
                <a:effectLst/>
                <a:latin typeface="+mn-lt"/>
                <a:ea typeface="+mn-ea"/>
                <a:cs typeface="+mn-cs"/>
                <a:sym typeface="Symbol" panose="05050102010706020507" pitchFamily="18" charset="2"/>
              </a:rPr>
              <a:t> </a:t>
            </a:r>
            <a:r>
              <a:rPr lang="fr-FR" sz="1200" b="0" i="1" kern="1200">
                <a:solidFill>
                  <a:schemeClr val="tx1"/>
                </a:solidFill>
                <a:effectLst/>
                <a:latin typeface="+mn-lt"/>
                <a:ea typeface="+mn-ea"/>
                <a:cs typeface="+mn-cs"/>
              </a:rPr>
              <a:t>Léo et Sarah ont 9 figurines à eux deux.</a:t>
            </a:r>
          </a:p>
          <a:p>
            <a:pPr marL="0" indent="0">
              <a:buFontTx/>
              <a:buNone/>
            </a:pPr>
            <a:r>
              <a:rPr lang="fr-FR" sz="1200" b="0" i="1" kern="1200">
                <a:solidFill>
                  <a:schemeClr val="tx1"/>
                </a:solidFill>
                <a:effectLst/>
                <a:latin typeface="+mn-lt"/>
                <a:ea typeface="+mn-ea"/>
                <a:cs typeface="+mn-cs"/>
              </a:rPr>
              <a:t>Pour trouver le nombre total de figurines que Léo et Sarah ont à eux deux, nous avons réuni les 5 figurines de Léo et les 4 figurines de Sarah. </a:t>
            </a:r>
            <a:r>
              <a:rPr lang="fr-FR" sz="1200" b="0" i="1" strike="noStrike" kern="1200">
                <a:solidFill>
                  <a:schemeClr val="tx1"/>
                </a:solidFill>
                <a:effectLst/>
                <a:latin typeface="+mn-lt"/>
                <a:ea typeface="+mn-ea"/>
                <a:cs typeface="+mn-cs"/>
              </a:rPr>
              <a:t>Cela se traduit par une addition : 5 + 4. </a:t>
            </a:r>
          </a:p>
          <a:p>
            <a:pPr marL="0" indent="0">
              <a:buFont typeface="Arial" pitchFamily="34" charset="0"/>
              <a:buNone/>
            </a:pPr>
            <a:endParaRPr lang="fr-FR" sz="1200" b="0" i="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b="0" i="1"/>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10</a:t>
            </a:fld>
            <a:endParaRPr lang="fr-FR"/>
          </a:p>
        </p:txBody>
      </p:sp>
    </p:spTree>
    <p:extLst>
      <p:ext uri="{BB962C8B-B14F-4D97-AF65-F5344CB8AC3E}">
        <p14:creationId xmlns:p14="http://schemas.microsoft.com/office/powerpoint/2010/main" val="2426860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1"/>
              <a:t>Maintenant, vous allez résoudre seuls un deuxième problème. Vous devrez le représenter sur votre ardoise puis écrire le calcul qui permet de trouver la solution du problème et écrire la phrase réponse. </a:t>
            </a:r>
          </a:p>
          <a:p>
            <a:r>
              <a:rPr lang="fr-FR" b="0"/>
              <a:t>Lire le problème (plusieurs fois si nécessaire), le faire reformuler par les élèves et les laisser chercher sur leur ardoise. </a:t>
            </a:r>
          </a:p>
          <a:p>
            <a:r>
              <a:rPr lang="fr-FR" b="0" i="0"/>
              <a:t>Représentation</a:t>
            </a:r>
            <a:r>
              <a:rPr lang="fr-FR" b="0" i="0" baseline="0"/>
              <a:t> possible : un groupe de 3 rectangles, par exemple (pour représenter les cartes) et un groupe de 7 rectangles. On entoure le tout et on met un point d’interrogation pour montrer que c’est ce que l’on cherche.</a:t>
            </a:r>
          </a:p>
          <a:p>
            <a:r>
              <a:rPr lang="fr-FR" b="0" i="0" baseline="0"/>
              <a:t>Calcul : 3 + 7 = 10</a:t>
            </a:r>
          </a:p>
          <a:p>
            <a:r>
              <a:rPr lang="fr-FR" b="0" i="0" baseline="0"/>
              <a:t>Phrase réponse :  Kim et Axel ont 10 cartes à eux deux.</a:t>
            </a:r>
            <a:endParaRPr lang="fr-FR" b="0" i="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11</a:t>
            </a:fld>
            <a:endParaRPr lang="fr-FR"/>
          </a:p>
        </p:txBody>
      </p:sp>
    </p:spTree>
    <p:extLst>
      <p:ext uri="{BB962C8B-B14F-4D97-AF65-F5344CB8AC3E}">
        <p14:creationId xmlns:p14="http://schemas.microsoft.com/office/powerpoint/2010/main" val="2269552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a:t>Prenez vos ardoises, nous allons résoudre un premier problème.</a:t>
            </a:r>
          </a:p>
          <a:p>
            <a:endParaRPr lang="fr-F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12</a:t>
            </a:fld>
            <a:endParaRPr lang="fr-FR"/>
          </a:p>
        </p:txBody>
      </p:sp>
    </p:spTree>
    <p:extLst>
      <p:ext uri="{BB962C8B-B14F-4D97-AF65-F5344CB8AC3E}">
        <p14:creationId xmlns:p14="http://schemas.microsoft.com/office/powerpoint/2010/main" val="1931358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itchFamily="34" charset="0"/>
              <a:buNone/>
            </a:pPr>
            <a:r>
              <a:rPr lang="fr-FR" sz="1200" b="0" i="0" kern="1200" dirty="0">
                <a:solidFill>
                  <a:schemeClr val="tx1"/>
                </a:solidFill>
                <a:effectLst/>
                <a:latin typeface="+mn-lt"/>
                <a:ea typeface="+mn-ea"/>
                <a:cs typeface="+mn-cs"/>
              </a:rPr>
              <a:t>Lire l’énoncé et d</a:t>
            </a:r>
            <a:r>
              <a:rPr lang="fr-FR" b="0" dirty="0"/>
              <a:t>emander</a:t>
            </a:r>
            <a:r>
              <a:rPr lang="fr-FR" b="0" baseline="0" dirty="0"/>
              <a:t> aux élèves de le reformuler.</a:t>
            </a:r>
            <a:r>
              <a:rPr lang="fr-FR" sz="1200" b="0" i="0" kern="1200" baseline="0" dirty="0">
                <a:solidFill>
                  <a:schemeClr val="tx1"/>
                </a:solidFill>
                <a:effectLst/>
                <a:latin typeface="+mn-lt"/>
                <a:ea typeface="+mn-ea"/>
                <a:cs typeface="+mn-cs"/>
              </a:rPr>
              <a:t> </a:t>
            </a:r>
          </a:p>
          <a:p>
            <a:pPr marL="0" indent="0">
              <a:buFont typeface="Arial" pitchFamily="34" charset="0"/>
              <a:buNone/>
            </a:pPr>
            <a:r>
              <a:rPr lang="fr-FR" sz="1200" b="0" i="1" kern="1200" baseline="0" dirty="0">
                <a:solidFill>
                  <a:schemeClr val="tx2">
                    <a:lumMod val="60000"/>
                    <a:lumOff val="40000"/>
                  </a:schemeClr>
                </a:solidFill>
                <a:effectLst/>
                <a:latin typeface="+mn-lt"/>
                <a:ea typeface="+mn-ea"/>
                <a:cs typeface="Arial" panose="020B0604020202020204" pitchFamily="34" charset="0"/>
              </a:rPr>
              <a:t>Que cherche-t-on ? </a:t>
            </a:r>
            <a:r>
              <a:rPr lang="fr-FR" sz="1200" b="0" i="1" kern="1200" dirty="0">
                <a:solidFill>
                  <a:schemeClr val="tx1"/>
                </a:solidFill>
                <a:effectLst/>
                <a:latin typeface="+mn-lt"/>
                <a:ea typeface="+mn-ea"/>
                <a:cs typeface="+mn-cs"/>
                <a:sym typeface="Symbol" panose="05050102010706020507" pitchFamily="18" charset="2"/>
              </a:rPr>
              <a:t>  Le nombre de lapins blancs.</a:t>
            </a:r>
          </a:p>
          <a:p>
            <a:pPr marL="0" indent="0">
              <a:buFont typeface="Arial" pitchFamily="34" charset="0"/>
              <a:buNone/>
            </a:pPr>
            <a:r>
              <a:rPr lang="fr-FR" sz="1200" b="0" i="1" kern="1200" baseline="0" dirty="0">
                <a:solidFill>
                  <a:schemeClr val="tx2">
                    <a:lumMod val="60000"/>
                    <a:lumOff val="40000"/>
                  </a:schemeClr>
                </a:solidFill>
                <a:effectLst/>
                <a:latin typeface="+mn-lt"/>
                <a:ea typeface="+mn-ea"/>
                <a:cs typeface="Arial" panose="020B0604020202020204" pitchFamily="34" charset="0"/>
                <a:sym typeface="Symbol" panose="05050102010706020507" pitchFamily="18" charset="2"/>
              </a:rPr>
              <a:t>Que doit-on représenter en 1</a:t>
            </a:r>
            <a:r>
              <a:rPr lang="fr-FR" sz="1200" b="0" i="1" kern="1200" baseline="30000" dirty="0">
                <a:solidFill>
                  <a:schemeClr val="tx2">
                    <a:lumMod val="60000"/>
                    <a:lumOff val="40000"/>
                  </a:schemeClr>
                </a:solidFill>
                <a:effectLst/>
                <a:latin typeface="+mn-lt"/>
                <a:ea typeface="+mn-ea"/>
                <a:cs typeface="Arial" panose="020B0604020202020204" pitchFamily="34" charset="0"/>
                <a:sym typeface="Symbol" panose="05050102010706020507" pitchFamily="18" charset="2"/>
              </a:rPr>
              <a:t>er</a:t>
            </a:r>
            <a:r>
              <a:rPr lang="fr-FR" sz="1200" b="0" i="1" kern="1200" baseline="0" dirty="0">
                <a:solidFill>
                  <a:schemeClr val="tx2">
                    <a:lumMod val="60000"/>
                    <a:lumOff val="40000"/>
                  </a:schemeClr>
                </a:solidFill>
                <a:effectLst/>
                <a:latin typeface="+mn-lt"/>
                <a:ea typeface="+mn-ea"/>
                <a:cs typeface="Arial" panose="020B0604020202020204" pitchFamily="34" charset="0"/>
                <a:sym typeface="Symbol" panose="05050102010706020507" pitchFamily="18" charset="2"/>
              </a:rPr>
              <a:t> ? </a:t>
            </a:r>
            <a:r>
              <a:rPr lang="fr-FR" sz="1200" b="0" i="1" kern="1200" dirty="0">
                <a:solidFill>
                  <a:schemeClr val="tx1"/>
                </a:solidFill>
                <a:effectLst/>
                <a:latin typeface="+mn-lt"/>
                <a:ea typeface="+mn-ea"/>
                <a:cs typeface="+mn-cs"/>
                <a:sym typeface="Symbol" panose="05050102010706020507" pitchFamily="18" charset="2"/>
              </a:rPr>
              <a:t> Les 9 lapins qui sont dans le chapeau du magicien.</a:t>
            </a:r>
          </a:p>
          <a:p>
            <a:pPr marL="0" indent="0">
              <a:buFont typeface="Arial" pitchFamily="34" charset="0"/>
              <a:buNone/>
            </a:pPr>
            <a:r>
              <a:rPr lang="fr-FR" sz="1200" b="0" i="1" kern="1200" baseline="0" dirty="0">
                <a:solidFill>
                  <a:schemeClr val="tx1"/>
                </a:solidFill>
                <a:effectLst/>
                <a:latin typeface="+mn-lt"/>
                <a:ea typeface="+mn-ea"/>
                <a:cs typeface="+mn-cs"/>
                <a:sym typeface="Symbol" panose="05050102010706020507" pitchFamily="18" charset="2"/>
              </a:rPr>
              <a:t>Représentez ces 9 lapins sur vos ardoises. </a:t>
            </a:r>
          </a:p>
          <a:p>
            <a:r>
              <a:rPr lang="fr-FR" sz="1200" b="0" i="0" kern="1200" baseline="0" dirty="0">
                <a:solidFill>
                  <a:schemeClr val="tx2">
                    <a:lumMod val="60000"/>
                    <a:lumOff val="40000"/>
                  </a:schemeClr>
                </a:solidFill>
                <a:effectLst/>
                <a:latin typeface="+mn-lt"/>
                <a:ea typeface="+mn-ea"/>
                <a:cs typeface="Arial" panose="020B0604020202020204" pitchFamily="34" charset="0"/>
              </a:rPr>
              <a:t>Laisser un instant, puis reprendre en collectif : </a:t>
            </a:r>
            <a:r>
              <a:rPr lang="fr-FR" sz="1200" b="0" i="1" kern="1200" dirty="0">
                <a:solidFill>
                  <a:schemeClr val="tx1"/>
                </a:solidFill>
                <a:effectLst/>
                <a:latin typeface="+mn-lt"/>
                <a:ea typeface="+mn-ea"/>
                <a:cs typeface="+mn-cs"/>
              </a:rPr>
              <a:t>est-ce</a:t>
            </a:r>
            <a:r>
              <a:rPr lang="fr-FR" sz="1200" b="0" i="1" kern="1200" baseline="0" dirty="0">
                <a:solidFill>
                  <a:schemeClr val="tx1"/>
                </a:solidFill>
                <a:effectLst/>
                <a:latin typeface="+mn-lt"/>
                <a:ea typeface="+mn-ea"/>
                <a:cs typeface="+mn-cs"/>
              </a:rPr>
              <a:t> important pour résoudre le problème que les lapins soient bien dessinés ? </a:t>
            </a:r>
          </a:p>
          <a:p>
            <a:r>
              <a:rPr lang="fr-FR" sz="1200" b="0" i="1" kern="1200" baseline="0" dirty="0">
                <a:solidFill>
                  <a:schemeClr val="tx1"/>
                </a:solidFill>
                <a:effectLst/>
                <a:latin typeface="+mn-lt"/>
                <a:ea typeface="+mn-ea"/>
                <a:cs typeface="+mn-cs"/>
              </a:rPr>
              <a:t>Qu’est-ce qu’il est nécessaire de dessiner pour bien représenter le problème ?</a:t>
            </a:r>
            <a:r>
              <a:rPr lang="fr-FR" b="0" i="1" baseline="0" dirty="0"/>
              <a:t> </a:t>
            </a:r>
          </a:p>
          <a:p>
            <a:r>
              <a:rPr lang="fr-FR" sz="1200" b="0" i="0" kern="1200" baseline="0" dirty="0">
                <a:solidFill>
                  <a:schemeClr val="tx1"/>
                </a:solidFill>
                <a:effectLst/>
                <a:latin typeface="+mn-lt"/>
                <a:ea typeface="+mn-ea"/>
                <a:cs typeface="+mn-cs"/>
              </a:rPr>
              <a:t>Faire émerger que, ce qui doit être visible, c’est la quantité 9 pour représenter le nombre de lapins dans le chapeau du magicien.</a:t>
            </a:r>
          </a:p>
          <a:p>
            <a:pPr marL="0" indent="0">
              <a:buFont typeface="Arial" pitchFamily="34" charset="0"/>
              <a:buNone/>
            </a:pPr>
            <a:endParaRPr lang="fr-FR" sz="1200" b="0" i="1" kern="1200" baseline="0" dirty="0">
              <a:solidFill>
                <a:schemeClr val="tx1"/>
              </a:solidFill>
              <a:effectLst/>
              <a:latin typeface="+mn-lt"/>
              <a:ea typeface="+mn-ea"/>
              <a:cs typeface="+mn-cs"/>
              <a:sym typeface="Symbol" panose="05050102010706020507" pitchFamily="18" charset="2"/>
            </a:endParaRP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13</a:t>
            </a:fld>
            <a:endParaRPr lang="fr-FR"/>
          </a:p>
        </p:txBody>
      </p:sp>
    </p:spTree>
    <p:extLst>
      <p:ext uri="{BB962C8B-B14F-4D97-AF65-F5344CB8AC3E}">
        <p14:creationId xmlns:p14="http://schemas.microsoft.com/office/powerpoint/2010/main" val="201496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itchFamily="34" charset="0"/>
              <a:buNone/>
            </a:pPr>
            <a:r>
              <a:rPr lang="fr-FR" sz="1200" b="0" i="1" kern="1200" dirty="0">
                <a:solidFill>
                  <a:schemeClr val="tx1"/>
                </a:solidFill>
                <a:effectLst/>
                <a:latin typeface="+mn-lt"/>
                <a:ea typeface="+mn-ea"/>
                <a:cs typeface="+mn-cs"/>
                <a:sym typeface="Symbol" panose="05050102010706020507" pitchFamily="18" charset="2"/>
              </a:rPr>
              <a:t>Voici</a:t>
            </a:r>
            <a:r>
              <a:rPr lang="fr-FR" sz="1200" b="0" i="1" kern="1200" dirty="0">
                <a:solidFill>
                  <a:schemeClr val="tx1"/>
                </a:solidFill>
                <a:effectLst/>
                <a:latin typeface="+mn-lt"/>
                <a:ea typeface="+mn-ea"/>
                <a:cs typeface="+mn-cs"/>
              </a:rPr>
              <a:t> les 9 lapins contenus dans le chapeau du magicien.</a:t>
            </a:r>
          </a:p>
          <a:p>
            <a:pPr marL="0" indent="0">
              <a:buFont typeface="Arial" pitchFamily="34" charset="0"/>
              <a:buNone/>
            </a:pPr>
            <a:r>
              <a:rPr lang="fr-FR" sz="1200" b="0" i="1" strike="noStrike" kern="1200" dirty="0">
                <a:solidFill>
                  <a:schemeClr val="tx1"/>
                </a:solidFill>
                <a:effectLst/>
                <a:latin typeface="+mn-lt"/>
                <a:ea typeface="+mn-ea"/>
                <a:cs typeface="+mn-cs"/>
              </a:rPr>
              <a:t>Que sait-on ?</a:t>
            </a:r>
            <a:r>
              <a:rPr lang="fr-FR" sz="1200" b="0" i="1" kern="1200" dirty="0">
                <a:solidFill>
                  <a:schemeClr val="tx1"/>
                </a:solidFill>
                <a:effectLst/>
                <a:latin typeface="+mn-lt"/>
                <a:ea typeface="+mn-ea"/>
                <a:cs typeface="+mn-cs"/>
                <a:sym typeface="Symbol" panose="05050102010706020507" pitchFamily="18" charset="2"/>
              </a:rPr>
              <a:t> On sait qu’il y a</a:t>
            </a:r>
            <a:r>
              <a:rPr lang="fr-FR" sz="1200" b="0" i="1" kern="1200" dirty="0">
                <a:solidFill>
                  <a:schemeClr val="tx1"/>
                </a:solidFill>
                <a:effectLst/>
                <a:latin typeface="+mn-lt"/>
                <a:ea typeface="+mn-ea"/>
                <a:cs typeface="+mn-cs"/>
              </a:rPr>
              <a:t> 6 lapins noirs ; on peut les entourer pour les mettre en évidence.</a:t>
            </a:r>
          </a:p>
          <a:p>
            <a:pPr marL="0" indent="0">
              <a:buFont typeface="Arial" pitchFamily="34" charset="0"/>
              <a:buNone/>
            </a:pPr>
            <a:r>
              <a:rPr lang="fr-FR" sz="1200" b="0" i="1" kern="1200" dirty="0">
                <a:solidFill>
                  <a:schemeClr val="tx1"/>
                </a:solidFill>
                <a:effectLst/>
                <a:latin typeface="+mn-lt"/>
                <a:ea typeface="+mn-ea"/>
                <a:cs typeface="+mn-cs"/>
              </a:rPr>
              <a:t>Entourez les 6 lapins noirs sur vos ardoises.</a:t>
            </a:r>
          </a:p>
          <a:p>
            <a:pPr marL="0" indent="0">
              <a:buFont typeface="Arial" pitchFamily="34" charset="0"/>
              <a:buNone/>
            </a:pPr>
            <a:endParaRPr lang="fr-FR" sz="1200" b="0" i="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14</a:t>
            </a:fld>
            <a:endParaRPr lang="fr-FR"/>
          </a:p>
        </p:txBody>
      </p:sp>
    </p:spTree>
    <p:extLst>
      <p:ext uri="{BB962C8B-B14F-4D97-AF65-F5344CB8AC3E}">
        <p14:creationId xmlns:p14="http://schemas.microsoft.com/office/powerpoint/2010/main" val="1752766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itchFamily="34" charset="0"/>
              <a:buNone/>
            </a:pPr>
            <a:r>
              <a:rPr lang="fr-FR" sz="1200" b="0" i="1" kern="1200" dirty="0">
                <a:solidFill>
                  <a:schemeClr val="tx1"/>
                </a:solidFill>
                <a:effectLst/>
                <a:latin typeface="+mn-lt"/>
                <a:ea typeface="+mn-ea"/>
                <a:cs typeface="+mn-cs"/>
              </a:rPr>
              <a:t>Voici les lapins noirs. Que cherche-t-on ? → On cherche le nombre de lapins blancs.</a:t>
            </a:r>
          </a:p>
          <a:p>
            <a:pPr marL="0" indent="0">
              <a:buFont typeface="Arial" pitchFamily="34" charset="0"/>
              <a:buNone/>
            </a:pPr>
            <a:r>
              <a:rPr lang="fr-FR" sz="1200" b="0" i="1" kern="1200" dirty="0">
                <a:solidFill>
                  <a:schemeClr val="tx1"/>
                </a:solidFill>
                <a:effectLst/>
                <a:latin typeface="+mn-lt"/>
                <a:ea typeface="+mn-ea"/>
                <a:cs typeface="+mn-cs"/>
              </a:rPr>
              <a:t>Comment peut-on le mettre en évidence sur le schéma ? → On peut barrer les lapins noirs, car ce n’est pas ce que l’on cherche, entourer les lapins restants et mettre un point d’interrogation pour montrer que c’est ce que l’on cherche.</a:t>
            </a:r>
          </a:p>
          <a:p>
            <a:pPr marL="0" indent="0">
              <a:buFont typeface="Arial" pitchFamily="34" charset="0"/>
              <a:buNone/>
            </a:pPr>
            <a:r>
              <a:rPr lang="fr-FR" sz="1200" b="0" i="1" kern="1200" dirty="0">
                <a:solidFill>
                  <a:schemeClr val="tx1"/>
                </a:solidFill>
                <a:effectLst/>
                <a:latin typeface="+mn-lt"/>
                <a:ea typeface="+mn-ea"/>
                <a:cs typeface="+mn-cs"/>
              </a:rPr>
              <a:t>Faites-le sur vos ardoises. </a:t>
            </a:r>
          </a:p>
          <a:p>
            <a:pPr marL="0" indent="0">
              <a:buFont typeface="Arial" pitchFamily="34" charset="0"/>
              <a:buNone/>
            </a:pPr>
            <a:endParaRPr lang="fr-FR" sz="1200" b="0" i="1"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15</a:t>
            </a:fld>
            <a:endParaRPr lang="fr-FR"/>
          </a:p>
        </p:txBody>
      </p:sp>
    </p:spTree>
    <p:extLst>
      <p:ext uri="{BB962C8B-B14F-4D97-AF65-F5344CB8AC3E}">
        <p14:creationId xmlns:p14="http://schemas.microsoft.com/office/powerpoint/2010/main" val="40050007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itchFamily="34" charset="0"/>
              <a:buNone/>
            </a:pPr>
            <a:r>
              <a:rPr lang="fr-FR" sz="1200" b="0" i="1" kern="1200" dirty="0">
                <a:solidFill>
                  <a:schemeClr val="tx1"/>
                </a:solidFill>
                <a:effectLst/>
                <a:latin typeface="+mn-lt"/>
                <a:ea typeface="+mn-ea"/>
                <a:cs typeface="+mn-cs"/>
              </a:rPr>
              <a:t>→ Voici ce que l’on cherche : le nombre de lapins blancs.</a:t>
            </a:r>
          </a:p>
          <a:p>
            <a:pPr marL="0" indent="0">
              <a:buFont typeface="Arial" pitchFamily="34" charset="0"/>
              <a:buNone/>
            </a:pPr>
            <a:r>
              <a:rPr lang="fr-FR" sz="1200" b="0" i="1" kern="1200" dirty="0">
                <a:solidFill>
                  <a:schemeClr val="tx1"/>
                </a:solidFill>
                <a:effectLst/>
                <a:latin typeface="+mn-lt"/>
                <a:ea typeface="+mn-ea"/>
                <a:cs typeface="+mn-cs"/>
              </a:rPr>
              <a:t>On est parti de 9 lapins. On a barré les 6 lapins noirs. Il reste donc les lapins blancs.</a:t>
            </a:r>
          </a:p>
          <a:p>
            <a:pPr marL="0" indent="0">
              <a:buFont typeface="Arial" pitchFamily="34" charset="0"/>
              <a:buNone/>
            </a:pPr>
            <a:r>
              <a:rPr lang="fr-FR" sz="1200" b="0" i="1" kern="1200" dirty="0">
                <a:solidFill>
                  <a:schemeClr val="tx1"/>
                </a:solidFill>
                <a:effectLst/>
                <a:latin typeface="+mn-lt"/>
                <a:ea typeface="+mn-ea"/>
                <a:cs typeface="+mn-cs"/>
              </a:rPr>
              <a:t>On voit sur le schéma qu’il y en a 3. On a donc trouvé la réponse à la question posée, mais lorsqu’on résout un problème, il faut écrire aussi l’opération qui permet de trouver le résultat. Quelle est cette opération ? Écrivez-la sur vos ardoises. </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16</a:t>
            </a:fld>
            <a:endParaRPr lang="fr-FR"/>
          </a:p>
        </p:txBody>
      </p:sp>
    </p:spTree>
    <p:extLst>
      <p:ext uri="{BB962C8B-B14F-4D97-AF65-F5344CB8AC3E}">
        <p14:creationId xmlns:p14="http://schemas.microsoft.com/office/powerpoint/2010/main" val="2565231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itchFamily="34" charset="0"/>
              <a:buNone/>
            </a:pPr>
            <a:r>
              <a:rPr lang="fr-FR" sz="1200" b="0" i="1" kern="1200" dirty="0">
                <a:solidFill>
                  <a:schemeClr val="tx1"/>
                </a:solidFill>
                <a:effectLst/>
                <a:latin typeface="+mn-lt"/>
                <a:ea typeface="+mn-ea"/>
                <a:cs typeface="+mn-cs"/>
              </a:rPr>
              <a:t>→ L’opération à faire est une soustraction : c’est la différence entre tous les lapins et les 6 lapins noirs. </a:t>
            </a:r>
          </a:p>
          <a:p>
            <a:pPr marL="0" indent="0">
              <a:buFont typeface="Arial" pitchFamily="34" charset="0"/>
              <a:buNone/>
            </a:pPr>
            <a:r>
              <a:rPr lang="fr-FR" sz="1200" b="0" i="1" kern="1200" dirty="0">
                <a:solidFill>
                  <a:schemeClr val="tx1"/>
                </a:solidFill>
                <a:effectLst/>
                <a:latin typeface="+mn-lt"/>
                <a:ea typeface="+mn-ea"/>
                <a:cs typeface="+mn-cs"/>
              </a:rPr>
              <a:t>C’est donc : 9 – 6.</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17</a:t>
            </a:fld>
            <a:endParaRPr lang="fr-FR"/>
          </a:p>
        </p:txBody>
      </p:sp>
    </p:spTree>
    <p:extLst>
      <p:ext uri="{BB962C8B-B14F-4D97-AF65-F5344CB8AC3E}">
        <p14:creationId xmlns:p14="http://schemas.microsoft.com/office/powerpoint/2010/main" val="13796162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itchFamily="34" charset="0"/>
              <a:buNone/>
            </a:pPr>
            <a:r>
              <a:rPr lang="fr-FR" sz="1200" b="0" i="0" kern="1200" dirty="0">
                <a:solidFill>
                  <a:schemeClr val="tx1"/>
                </a:solidFill>
                <a:effectLst/>
                <a:latin typeface="+mn-lt"/>
                <a:ea typeface="+mn-ea"/>
                <a:cs typeface="+mn-cs"/>
              </a:rPr>
              <a:t>On met le signe « égal » pour indiquer que l’on va calculer le résultat.</a:t>
            </a:r>
          </a:p>
          <a:p>
            <a:pPr marL="0" indent="0">
              <a:buFont typeface="Arial" pitchFamily="34" charset="0"/>
              <a:buNone/>
            </a:pPr>
            <a:r>
              <a:rPr lang="fr-FR" sz="1200" b="0" i="1" kern="1200" dirty="0">
                <a:solidFill>
                  <a:schemeClr val="tx1"/>
                </a:solidFill>
                <a:effectLst/>
                <a:latin typeface="+mn-lt"/>
                <a:ea typeface="+mn-ea"/>
                <a:cs typeface="+mn-cs"/>
              </a:rPr>
              <a:t>Quel est le résultat ? </a:t>
            </a:r>
            <a:r>
              <a:rPr lang="fr-FR" sz="1200" b="0" i="0" kern="1200" dirty="0">
                <a:solidFill>
                  <a:schemeClr val="tx1"/>
                </a:solidFill>
                <a:effectLst/>
                <a:latin typeface="+mn-lt"/>
                <a:ea typeface="+mn-ea"/>
                <a:cs typeface="+mn-cs"/>
              </a:rPr>
              <a:t>Interroger un élève. </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18</a:t>
            </a:fld>
            <a:endParaRPr lang="fr-FR"/>
          </a:p>
        </p:txBody>
      </p:sp>
    </p:spTree>
    <p:extLst>
      <p:ext uri="{BB962C8B-B14F-4D97-AF65-F5344CB8AC3E}">
        <p14:creationId xmlns:p14="http://schemas.microsoft.com/office/powerpoint/2010/main" val="34801656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itchFamily="34" charset="0"/>
              <a:buNone/>
            </a:pPr>
            <a:r>
              <a:rPr lang="fr-FR" sz="1200" b="0" i="1" kern="1200" dirty="0">
                <a:solidFill>
                  <a:schemeClr val="tx1"/>
                </a:solidFill>
                <a:effectLst/>
                <a:latin typeface="+mn-lt"/>
                <a:ea typeface="+mn-ea"/>
                <a:cs typeface="+mn-cs"/>
              </a:rPr>
              <a:t>→ 9 – 6 = 3.</a:t>
            </a:r>
          </a:p>
          <a:p>
            <a:pPr marL="0" indent="0">
              <a:buFont typeface="Arial" pitchFamily="34" charset="0"/>
              <a:buNone/>
            </a:pPr>
            <a:r>
              <a:rPr lang="fr-FR" sz="1200" b="0" i="0" kern="1200" dirty="0">
                <a:solidFill>
                  <a:schemeClr val="tx1"/>
                </a:solidFill>
                <a:effectLst/>
                <a:latin typeface="+mn-lt"/>
                <a:ea typeface="+mn-ea"/>
                <a:cs typeface="+mn-cs"/>
              </a:rPr>
              <a:t>Faire rappeler la question posée par un élève et lui demander de formuler une phrase réponse. </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19</a:t>
            </a:fld>
            <a:endParaRPr lang="fr-FR"/>
          </a:p>
        </p:txBody>
      </p:sp>
    </p:spTree>
    <p:extLst>
      <p:ext uri="{BB962C8B-B14F-4D97-AF65-F5344CB8AC3E}">
        <p14:creationId xmlns:p14="http://schemas.microsoft.com/office/powerpoint/2010/main" val="2609189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Prenez vos ardoises, nous allons résoudre un premier problème.</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2</a:t>
            </a:fld>
            <a:endParaRPr lang="fr-FR"/>
          </a:p>
        </p:txBody>
      </p:sp>
    </p:spTree>
    <p:extLst>
      <p:ext uri="{BB962C8B-B14F-4D97-AF65-F5344CB8AC3E}">
        <p14:creationId xmlns:p14="http://schemas.microsoft.com/office/powerpoint/2010/main" val="22998517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sz="1200" b="0" i="1" strike="noStrike" kern="1200" dirty="0">
                <a:solidFill>
                  <a:schemeClr val="tx1"/>
                </a:solidFill>
                <a:effectLst/>
                <a:latin typeface="+mn-lt"/>
                <a:ea typeface="+mn-ea"/>
                <a:cs typeface="+mn-cs"/>
              </a:rPr>
              <a:t>→ </a:t>
            </a:r>
            <a:r>
              <a:rPr lang="fr-FR" sz="1200" i="1" strike="noStrike" dirty="0">
                <a:latin typeface="+mn-lt"/>
                <a:cs typeface="Arial" panose="020B0604020202020204" pitchFamily="34" charset="0"/>
              </a:rPr>
              <a:t>Il y a 3 lapins blancs.</a:t>
            </a:r>
            <a:r>
              <a:rPr lang="fr-FR" sz="1200" b="0" i="1" strike="noStrike" kern="1200" dirty="0">
                <a:solidFill>
                  <a:schemeClr val="tx1"/>
                </a:solidFill>
                <a:effectLst/>
                <a:latin typeface="+mn-lt"/>
                <a:ea typeface="+mn-ea"/>
                <a:cs typeface="+mn-cs"/>
              </a:rPr>
              <a:t> </a:t>
            </a:r>
            <a:endParaRPr lang="fr-FR" sz="1200" i="1" strike="noStrike" dirty="0">
              <a:latin typeface="+mn-lt"/>
            </a:endParaRPr>
          </a:p>
          <a:p>
            <a:pPr marL="0" indent="0">
              <a:buFont typeface="Arial" pitchFamily="34" charset="0"/>
              <a:buNone/>
            </a:pPr>
            <a:endParaRPr lang="fr-FR" sz="1200" b="0" i="1" strike="sngStrike"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20</a:t>
            </a:fld>
            <a:endParaRPr lang="fr-FR"/>
          </a:p>
        </p:txBody>
      </p:sp>
    </p:spTree>
    <p:extLst>
      <p:ext uri="{BB962C8B-B14F-4D97-AF65-F5344CB8AC3E}">
        <p14:creationId xmlns:p14="http://schemas.microsoft.com/office/powerpoint/2010/main" val="21046421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itchFamily="34" charset="0"/>
              <a:buNone/>
            </a:pPr>
            <a:r>
              <a:rPr lang="fr-FR" sz="1200" b="0" i="1" kern="1200">
                <a:solidFill>
                  <a:schemeClr val="tx1"/>
                </a:solidFill>
                <a:effectLst/>
                <a:latin typeface="+mn-lt"/>
                <a:ea typeface="+mn-ea"/>
                <a:cs typeface="+mn-cs"/>
              </a:rPr>
              <a:t>Revenons sur la représentation : quelle est la plus jolie représentation : celle des lapins ou des cercles ?</a:t>
            </a:r>
          </a:p>
          <a:p>
            <a:pPr marL="0" indent="0">
              <a:buFont typeface="Arial" pitchFamily="34" charset="0"/>
              <a:buNone/>
            </a:pPr>
            <a:r>
              <a:rPr lang="fr-FR" sz="1200" b="0" i="1" kern="1200">
                <a:solidFill>
                  <a:schemeClr val="tx1"/>
                </a:solidFill>
                <a:effectLst/>
                <a:latin typeface="+mn-lt"/>
                <a:ea typeface="+mn-ea"/>
                <a:cs typeface="+mn-cs"/>
              </a:rPr>
              <a:t>→ Celle des lapins !</a:t>
            </a:r>
          </a:p>
          <a:p>
            <a:pPr marL="0" indent="0">
              <a:buFont typeface="Arial" pitchFamily="34" charset="0"/>
              <a:buNone/>
            </a:pPr>
            <a:r>
              <a:rPr lang="fr-FR" sz="1200" b="0" i="1" kern="1200">
                <a:solidFill>
                  <a:schemeClr val="tx1"/>
                </a:solidFill>
                <a:effectLst/>
                <a:latin typeface="+mn-lt"/>
                <a:ea typeface="+mn-ea"/>
                <a:cs typeface="+mn-cs"/>
              </a:rPr>
              <a:t>Quelle est la représentation la plus facile et donc la plus rapide à faire ?</a:t>
            </a:r>
          </a:p>
          <a:p>
            <a:pPr marL="0" indent="0">
              <a:buFont typeface="Arial" pitchFamily="34" charset="0"/>
              <a:buNone/>
            </a:pPr>
            <a:r>
              <a:rPr lang="fr-FR" sz="1200" b="0" i="1" kern="1200">
                <a:solidFill>
                  <a:schemeClr val="tx1"/>
                </a:solidFill>
                <a:effectLst/>
                <a:latin typeface="+mn-lt"/>
                <a:ea typeface="+mn-ea"/>
                <a:cs typeface="+mn-cs"/>
              </a:rPr>
              <a:t>→ Celle des cercles !</a:t>
            </a:r>
          </a:p>
          <a:p>
            <a:pPr marL="0" indent="0">
              <a:buFont typeface="Arial" pitchFamily="34" charset="0"/>
              <a:buNone/>
            </a:pPr>
            <a:r>
              <a:rPr lang="fr-FR" sz="1200" b="0" i="0" kern="1200">
                <a:solidFill>
                  <a:schemeClr val="tx1"/>
                </a:solidFill>
                <a:effectLst/>
                <a:latin typeface="+mn-lt"/>
                <a:ea typeface="+mn-ea"/>
                <a:cs typeface="+mn-cs"/>
              </a:rPr>
              <a:t>Inciter les élèves, suite à cet échange, à tracer des représentations épurées donc faciles et rapides à tracer.</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21</a:t>
            </a:fld>
            <a:endParaRPr lang="fr-FR"/>
          </a:p>
        </p:txBody>
      </p:sp>
    </p:spTree>
    <p:extLst>
      <p:ext uri="{BB962C8B-B14F-4D97-AF65-F5344CB8AC3E}">
        <p14:creationId xmlns:p14="http://schemas.microsoft.com/office/powerpoint/2010/main" val="37711978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1"/>
              <a:t>Maintenant, vous allez résoudre seuls un deuxième problème. Vous devrez le représenter sur votre ardoise puis écrire le calcul qui permet de trouver la solution du problème et écrire la phrase réponse. </a:t>
            </a:r>
          </a:p>
          <a:p>
            <a:r>
              <a:rPr lang="fr-FR" b="0"/>
              <a:t>Lire le problème (plusieurs fois si nécessaire), le faire reformuler par les élèves et les laisser chercher sur leur ardoise.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a:t>Représentation</a:t>
            </a:r>
            <a:r>
              <a:rPr lang="fr-FR" b="0" i="0" baseline="0"/>
              <a:t> possible : </a:t>
            </a:r>
            <a:r>
              <a:rPr lang="fr-FR"/>
              <a:t>10</a:t>
            </a:r>
            <a:r>
              <a:rPr lang="fr-FR" b="0"/>
              <a:t> cercles → un groupe de 7 cercles entourés et barrés, un autre de 3 cercles entourés avec un point d’interrogation.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baseline="0"/>
              <a:t>Calcul : </a:t>
            </a:r>
            <a:r>
              <a:rPr lang="fr-FR"/>
              <a:t>10</a:t>
            </a:r>
            <a:r>
              <a:rPr lang="fr-FR" b="0" i="0" baseline="0"/>
              <a:t> – 7 = </a:t>
            </a:r>
            <a:r>
              <a:rPr lang="fr-FR"/>
              <a:t>3</a:t>
            </a:r>
            <a:endParaRPr lang="fr-FR" b="0" i="0" baseline="0">
              <a:cs typeface="Calibri" panose="020F0502020204030204"/>
            </a:endParaRPr>
          </a:p>
          <a:p>
            <a:r>
              <a:rPr lang="fr-FR" b="0" i="0" baseline="0"/>
              <a:t>Phrase réponse : </a:t>
            </a:r>
            <a:r>
              <a:rPr lang="fr-FR"/>
              <a:t>3 poissons</a:t>
            </a:r>
            <a:r>
              <a:rPr lang="fr-FR" b="0" i="0" baseline="0"/>
              <a:t> sont cachés.</a:t>
            </a:r>
            <a:endParaRPr lang="fr-FR" b="0" i="0">
              <a:cs typeface="Calibri" panose="020F0502020204030204"/>
            </a:endParaRP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22</a:t>
            </a:fld>
            <a:endParaRPr lang="fr-FR"/>
          </a:p>
        </p:txBody>
      </p:sp>
    </p:spTree>
    <p:extLst>
      <p:ext uri="{BB962C8B-B14F-4D97-AF65-F5344CB8AC3E}">
        <p14:creationId xmlns:p14="http://schemas.microsoft.com/office/powerpoint/2010/main" val="9421891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a:t>Prenez vos ardoises, nous allons résoudre un premier problème.</a:t>
            </a:r>
          </a:p>
          <a:p>
            <a:endParaRPr lang="fr-F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23</a:t>
            </a:fld>
            <a:endParaRPr lang="fr-FR"/>
          </a:p>
        </p:txBody>
      </p:sp>
    </p:spTree>
    <p:extLst>
      <p:ext uri="{BB962C8B-B14F-4D97-AF65-F5344CB8AC3E}">
        <p14:creationId xmlns:p14="http://schemas.microsoft.com/office/powerpoint/2010/main" val="32691611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itchFamily="34" charset="0"/>
              <a:buNone/>
            </a:pPr>
            <a:r>
              <a:rPr lang="fr-FR" sz="1200" b="0" i="0" kern="1200" dirty="0">
                <a:solidFill>
                  <a:schemeClr val="tx1"/>
                </a:solidFill>
                <a:effectLst/>
                <a:latin typeface="+mn-lt"/>
                <a:ea typeface="+mn-ea"/>
                <a:cs typeface="+mn-cs"/>
              </a:rPr>
              <a:t>Lire l’énoncé et v</a:t>
            </a:r>
            <a:r>
              <a:rPr lang="fr-FR" sz="1200" b="0" i="0" kern="1200" baseline="0" dirty="0">
                <a:solidFill>
                  <a:schemeClr val="tx2">
                    <a:lumMod val="60000"/>
                    <a:lumOff val="40000"/>
                  </a:schemeClr>
                </a:solidFill>
                <a:effectLst/>
                <a:latin typeface="+mn-lt"/>
                <a:ea typeface="+mn-ea"/>
                <a:cs typeface="Arial" panose="020B0604020202020204" pitchFamily="34" charset="0"/>
              </a:rPr>
              <a:t>érifier qu’il est compris en le faisant reformuler par un élève.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sz="1200" b="0" i="0" kern="1200" dirty="0">
                <a:solidFill>
                  <a:schemeClr val="tx1"/>
                </a:solidFill>
                <a:effectLst/>
                <a:latin typeface="+mn-lt"/>
                <a:ea typeface="+mn-ea"/>
                <a:cs typeface="+mn-cs"/>
              </a:rPr>
              <a:t>Vérifier que l’aspect chronologique de l’énoncé de ce problème est bien compris de tous.</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sz="1200" b="0" i="1" kern="1200" baseline="0" dirty="0">
                <a:solidFill>
                  <a:schemeClr val="tx2">
                    <a:lumMod val="60000"/>
                    <a:lumOff val="40000"/>
                  </a:schemeClr>
                </a:solidFill>
                <a:effectLst/>
                <a:latin typeface="+mn-lt"/>
                <a:ea typeface="+mn-ea"/>
                <a:cs typeface="Arial" panose="020B0604020202020204" pitchFamily="34" charset="0"/>
              </a:rPr>
              <a:t>Que cherche-t-on ? → On cherche combien il y a de passagers lorsque le bateau repart du port.</a:t>
            </a:r>
          </a:p>
          <a:p>
            <a:pPr marL="0" indent="0">
              <a:buFont typeface="Arial" pitchFamily="34" charset="0"/>
              <a:buNone/>
            </a:pPr>
            <a:r>
              <a:rPr lang="fr-FR" sz="1200" b="0" i="1" kern="1200" baseline="0" dirty="0">
                <a:solidFill>
                  <a:schemeClr val="tx2">
                    <a:lumMod val="60000"/>
                    <a:lumOff val="40000"/>
                  </a:schemeClr>
                </a:solidFill>
                <a:effectLst/>
                <a:latin typeface="+mn-lt"/>
                <a:ea typeface="+mn-ea"/>
                <a:cs typeface="Arial" panose="020B0604020202020204" pitchFamily="34" charset="0"/>
                <a:sym typeface="Symbol" panose="05050102010706020507" pitchFamily="18" charset="2"/>
              </a:rPr>
              <a:t>Que doit-on représenter en premier ? </a:t>
            </a:r>
            <a:r>
              <a:rPr lang="fr-FR" sz="1200" b="0" i="1" kern="1200" dirty="0">
                <a:solidFill>
                  <a:schemeClr val="tx1"/>
                </a:solidFill>
                <a:effectLst/>
                <a:latin typeface="+mn-lt"/>
                <a:ea typeface="+mn-ea"/>
                <a:cs typeface="+mn-cs"/>
                <a:sym typeface="Symbol" panose="05050102010706020507" pitchFamily="18" charset="2"/>
              </a:rPr>
              <a:t> Les 8 passagers présents quand le bateau entre au port. </a:t>
            </a:r>
          </a:p>
          <a:p>
            <a:pPr marL="0" indent="0">
              <a:buFont typeface="Arial" pitchFamily="34" charset="0"/>
              <a:buNone/>
            </a:pPr>
            <a:r>
              <a:rPr lang="fr-FR" sz="1200" b="0" i="1" kern="1200" baseline="0" dirty="0">
                <a:solidFill>
                  <a:schemeClr val="tx1"/>
                </a:solidFill>
                <a:effectLst/>
                <a:latin typeface="+mn-lt"/>
                <a:ea typeface="+mn-ea"/>
                <a:cs typeface="+mn-cs"/>
                <a:sym typeface="Symbol" panose="05050102010706020507" pitchFamily="18" charset="2"/>
              </a:rPr>
              <a:t>Représentez ces 8 passagers sur vos ardoises. </a:t>
            </a:r>
          </a:p>
          <a:p>
            <a:r>
              <a:rPr lang="fr-FR" sz="1200" b="0" i="0" kern="1200" baseline="0" dirty="0">
                <a:solidFill>
                  <a:schemeClr val="tx2">
                    <a:lumMod val="60000"/>
                    <a:lumOff val="40000"/>
                  </a:schemeClr>
                </a:solidFill>
                <a:effectLst/>
                <a:latin typeface="+mn-lt"/>
                <a:ea typeface="+mn-ea"/>
                <a:cs typeface="Arial" panose="020B0604020202020204" pitchFamily="34" charset="0"/>
              </a:rPr>
              <a:t>Laisser un instant, puis reprendre en collectif : </a:t>
            </a:r>
            <a:r>
              <a:rPr lang="fr-FR" sz="1200" b="0" i="1" kern="1200" baseline="0" dirty="0">
                <a:solidFill>
                  <a:schemeClr val="tx1"/>
                </a:solidFill>
                <a:effectLst/>
                <a:latin typeface="+mn-lt"/>
                <a:ea typeface="+mn-ea"/>
                <a:cs typeface="+mn-cs"/>
              </a:rPr>
              <a:t>qu’est-ce qu’il est nécessaire de dessiner pour bien représenter le problème ?</a:t>
            </a:r>
            <a:r>
              <a:rPr lang="fr-FR" b="0" i="1" baseline="0" dirty="0"/>
              <a:t> </a:t>
            </a:r>
          </a:p>
          <a:p>
            <a:r>
              <a:rPr lang="fr-FR" sz="1200" b="0" i="0" kern="1200" baseline="0" dirty="0">
                <a:solidFill>
                  <a:schemeClr val="tx1"/>
                </a:solidFill>
                <a:effectLst/>
                <a:latin typeface="+mn-lt"/>
                <a:ea typeface="+mn-ea"/>
                <a:cs typeface="+mn-cs"/>
              </a:rPr>
              <a:t>Faire émerger que, ce qui doit être visible, c’est la quantité : 8.</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200" b="0" i="0" kern="1200" baseline="0" dirty="0">
              <a:solidFill>
                <a:schemeClr val="tx2">
                  <a:lumMod val="60000"/>
                  <a:lumOff val="40000"/>
                </a:schemeClr>
              </a:solidFill>
              <a:effectLst/>
              <a:latin typeface="+mn-lt"/>
              <a:ea typeface="+mn-ea"/>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24</a:t>
            </a:fld>
            <a:endParaRPr lang="fr-FR"/>
          </a:p>
        </p:txBody>
      </p:sp>
    </p:spTree>
    <p:extLst>
      <p:ext uri="{BB962C8B-B14F-4D97-AF65-F5344CB8AC3E}">
        <p14:creationId xmlns:p14="http://schemas.microsoft.com/office/powerpoint/2010/main" val="2014965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1" dirty="0"/>
              <a:t>Voici les 8 passagers. Et maintenant, que faut-il représenter ?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1" dirty="0"/>
              <a:t>→ Les 5 passagers qui montent dans le bateau. Représentez ces 5 passagers sur vos ardoises.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0" dirty="0"/>
              <a:t>Laisser un instant, puis reprendre en collectif : </a:t>
            </a:r>
            <a:r>
              <a:rPr lang="fr-FR" b="0" i="1" dirty="0"/>
              <a:t>comment peut-on représenter le fait qu’ils rejoignent les 8 passagers du départ ?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1" dirty="0"/>
              <a:t>→ On peut les entourer et faire une flèche pour montrer qu’ils rejoignent les 8 passagers du départ. </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25</a:t>
            </a:fld>
            <a:endParaRPr lang="fr-FR"/>
          </a:p>
        </p:txBody>
      </p:sp>
    </p:spTree>
    <p:extLst>
      <p:ext uri="{BB962C8B-B14F-4D97-AF65-F5344CB8AC3E}">
        <p14:creationId xmlns:p14="http://schemas.microsoft.com/office/powerpoint/2010/main" val="8983792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1" dirty="0"/>
              <a:t>Voici les 5 passagers qui montent dans le bateau.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1" dirty="0"/>
              <a:t>Que cherche-t-on? → Le nombre total de passagers à la sortie du port.</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1" dirty="0"/>
              <a:t>Comment peut-on faire pour montrer ce que l’on cherche ?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0" dirty="0"/>
              <a:t>→</a:t>
            </a:r>
            <a:r>
              <a:rPr lang="fr-FR" b="0" i="1" dirty="0"/>
              <a:t> On peut entourer l’ensemble des passagers et mettre un point d’interrogation.</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b="0"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26</a:t>
            </a:fld>
            <a:endParaRPr lang="fr-FR"/>
          </a:p>
        </p:txBody>
      </p:sp>
    </p:spTree>
    <p:extLst>
      <p:ext uri="{BB962C8B-B14F-4D97-AF65-F5344CB8AC3E}">
        <p14:creationId xmlns:p14="http://schemas.microsoft.com/office/powerpoint/2010/main" val="27850730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1"/>
              <a:t>Maintenant que notre schéma est terminé, quel calcul faut-il faire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1"/>
              <a:t>Notez-le sur votre ardoise.</a:t>
            </a:r>
            <a:r>
              <a:rPr lang="fr-FR" b="0" i="0"/>
              <a:t>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b="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27</a:t>
            </a:fld>
            <a:endParaRPr lang="fr-FR"/>
          </a:p>
        </p:txBody>
      </p:sp>
    </p:spTree>
    <p:extLst>
      <p:ext uri="{BB962C8B-B14F-4D97-AF65-F5344CB8AC3E}">
        <p14:creationId xmlns:p14="http://schemas.microsoft.com/office/powerpoint/2010/main" val="20754627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1"/>
              <a:t>→ Il faut faire une addition puisque, quand on regroupe plusieurs quantités, on les ajoute.</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28</a:t>
            </a:fld>
            <a:endParaRPr lang="fr-FR"/>
          </a:p>
        </p:txBody>
      </p:sp>
    </p:spTree>
    <p:extLst>
      <p:ext uri="{BB962C8B-B14F-4D97-AF65-F5344CB8AC3E}">
        <p14:creationId xmlns:p14="http://schemas.microsoft.com/office/powerpoint/2010/main" val="18616070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1" dirty="0"/>
              <a:t>8 + 5 = ? Calculez le résultat.</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29</a:t>
            </a:fld>
            <a:endParaRPr lang="fr-FR"/>
          </a:p>
        </p:txBody>
      </p:sp>
    </p:spTree>
    <p:extLst>
      <p:ext uri="{BB962C8B-B14F-4D97-AF65-F5344CB8AC3E}">
        <p14:creationId xmlns:p14="http://schemas.microsoft.com/office/powerpoint/2010/main" val="2082709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dirty="0"/>
              <a:t>Lire le problème en insistant sur les mots « à eux deux » et le faire reformuler par un élève</a:t>
            </a:r>
            <a:r>
              <a:rPr lang="fr-FR" b="0" baseline="0" dirty="0"/>
              <a:t>.</a:t>
            </a:r>
            <a:r>
              <a:rPr lang="fr-FR" sz="1200" b="0" i="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kern="1200" baseline="0" dirty="0">
                <a:solidFill>
                  <a:schemeClr val="tx2">
                    <a:lumMod val="60000"/>
                    <a:lumOff val="40000"/>
                  </a:schemeClr>
                </a:solidFill>
                <a:effectLst/>
                <a:latin typeface="+mn-lt"/>
                <a:ea typeface="+mn-ea"/>
                <a:cs typeface="Arial" panose="020B0604020202020204" pitchFamily="34" charset="0"/>
              </a:rPr>
              <a:t>Que cherche-t-on ? → On cherche combien de figurines Léo et Sarah ont en tout.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kern="1200" baseline="0" dirty="0">
                <a:solidFill>
                  <a:schemeClr val="tx1"/>
                </a:solidFill>
                <a:effectLst/>
                <a:latin typeface="+mn-lt"/>
                <a:ea typeface="+mn-ea"/>
                <a:cs typeface="+mn-cs"/>
              </a:rPr>
              <a:t>Auront-ils plus ou moins de figurines à eux deux que tout seuls ? → Plus, car ils regroupent leurs figurines.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sz="1200" b="0" i="1" kern="1200" baseline="0" dirty="0">
                <a:solidFill>
                  <a:schemeClr val="tx2">
                    <a:lumMod val="60000"/>
                    <a:lumOff val="40000"/>
                  </a:schemeClr>
                </a:solidFill>
                <a:effectLst/>
                <a:latin typeface="+mn-lt"/>
                <a:ea typeface="+mn-ea"/>
                <a:cs typeface="Arial" panose="020B0604020202020204" pitchFamily="34" charset="0"/>
              </a:rPr>
              <a:t>Que doit-on représenter en premier ? → Les 5 figurines de Léo.</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sz="1200" b="0" i="1" kern="1200" baseline="0" dirty="0">
                <a:solidFill>
                  <a:schemeClr val="tx2">
                    <a:lumMod val="60000"/>
                    <a:lumOff val="40000"/>
                  </a:schemeClr>
                </a:solidFill>
                <a:effectLst/>
                <a:latin typeface="+mn-lt"/>
                <a:ea typeface="+mn-ea"/>
                <a:cs typeface="Arial" panose="020B0604020202020204" pitchFamily="34" charset="0"/>
              </a:rPr>
              <a:t>Représentez les 5 figurines de Léo sur vos ardoises. </a:t>
            </a:r>
          </a:p>
          <a:p>
            <a:r>
              <a:rPr lang="fr-FR" sz="1200" b="0" i="0" kern="1200" baseline="0" dirty="0">
                <a:solidFill>
                  <a:schemeClr val="tx2">
                    <a:lumMod val="60000"/>
                    <a:lumOff val="40000"/>
                  </a:schemeClr>
                </a:solidFill>
                <a:effectLst/>
                <a:latin typeface="+mn-lt"/>
                <a:ea typeface="+mn-ea"/>
                <a:cs typeface="Arial" panose="020B0604020202020204" pitchFamily="34" charset="0"/>
              </a:rPr>
              <a:t>Laisser un instant, puis reprendre en collectif : </a:t>
            </a:r>
            <a:r>
              <a:rPr lang="fr-FR" sz="1200" b="0" i="1" kern="1200" dirty="0">
                <a:solidFill>
                  <a:schemeClr val="tx1"/>
                </a:solidFill>
                <a:effectLst/>
                <a:latin typeface="+mn-lt"/>
                <a:ea typeface="+mn-ea"/>
                <a:cs typeface="+mn-cs"/>
              </a:rPr>
              <a:t>est-ce</a:t>
            </a:r>
            <a:r>
              <a:rPr lang="fr-FR" sz="1200" b="0" i="1" kern="1200" baseline="0" dirty="0">
                <a:solidFill>
                  <a:schemeClr val="tx1"/>
                </a:solidFill>
                <a:effectLst/>
                <a:latin typeface="+mn-lt"/>
                <a:ea typeface="+mn-ea"/>
                <a:cs typeface="+mn-cs"/>
              </a:rPr>
              <a:t> important pour résoudre le problème que les figurines soient bien dessinées ? </a:t>
            </a:r>
          </a:p>
          <a:p>
            <a:r>
              <a:rPr lang="fr-FR" sz="1200" b="0" i="1" kern="1200" baseline="0" dirty="0">
                <a:solidFill>
                  <a:schemeClr val="tx1"/>
                </a:solidFill>
                <a:effectLst/>
                <a:latin typeface="+mn-lt"/>
                <a:ea typeface="+mn-ea"/>
                <a:cs typeface="+mn-cs"/>
              </a:rPr>
              <a:t>Qu’est-ce qu’il est nécessaire de dessiner pour bien représenter le problème ?</a:t>
            </a:r>
            <a:r>
              <a:rPr lang="fr-FR" b="0" i="1" baseline="0" dirty="0"/>
              <a:t> </a:t>
            </a:r>
          </a:p>
          <a:p>
            <a:r>
              <a:rPr lang="fr-FR" sz="1200" b="0" i="0" kern="1200" baseline="0" dirty="0">
                <a:solidFill>
                  <a:schemeClr val="tx1"/>
                </a:solidFill>
                <a:effectLst/>
                <a:latin typeface="+mn-lt"/>
                <a:ea typeface="+mn-ea"/>
                <a:cs typeface="+mn-cs"/>
              </a:rPr>
              <a:t>Faire émerger que, ce qui doit être visible, c’est la quantité 5 pour représenter le nombre de figurines de Léo.</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200" b="0" i="0" kern="1200" baseline="0" dirty="0">
              <a:solidFill>
                <a:schemeClr val="tx2">
                  <a:lumMod val="60000"/>
                  <a:lumOff val="40000"/>
                </a:schemeClr>
              </a:solidFill>
              <a:effectLst/>
              <a:latin typeface="+mn-lt"/>
              <a:ea typeface="+mn-ea"/>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3</a:t>
            </a:fld>
            <a:endParaRPr lang="fr-FR"/>
          </a:p>
        </p:txBody>
      </p:sp>
    </p:spTree>
    <p:extLst>
      <p:ext uri="{BB962C8B-B14F-4D97-AF65-F5344CB8AC3E}">
        <p14:creationId xmlns:p14="http://schemas.microsoft.com/office/powerpoint/2010/main" val="2014965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b="0" dirty="0">
                <a:sym typeface="Symbol" panose="05050102010706020507" pitchFamily="18" charset="2"/>
              </a:rPr>
              <a:t>8 + 5 = 13. Demander à l’élève interrogé </a:t>
            </a:r>
            <a:r>
              <a:rPr lang="fr-FR" b="0" dirty="0"/>
              <a:t>d’expliquer sa stratégie de calcul (dénombrement sur le schéma, regroupements</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fr-FR" b="0" dirty="0"/>
              <a:t>« astucieux » </a:t>
            </a:r>
            <a:r>
              <a:rPr lang="fr-FR" b="0" strike="noStrike" dirty="0"/>
              <a:t>: 8 + 2 + 3 ou 5 + 5 + 3, ou tout simplement connaissance des tables d’addition).</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0" strike="noStrike" baseline="0" dirty="0"/>
              <a:t>Faire rappeler par l’élève la question posée et lui demander de formuler une phrase réponse. </a:t>
            </a:r>
            <a:endParaRPr lang="fr-FR" b="0" i="0" strike="noStrike"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30</a:t>
            </a:fld>
            <a:endParaRPr lang="fr-FR"/>
          </a:p>
        </p:txBody>
      </p:sp>
    </p:spTree>
    <p:extLst>
      <p:ext uri="{BB962C8B-B14F-4D97-AF65-F5344CB8AC3E}">
        <p14:creationId xmlns:p14="http://schemas.microsoft.com/office/powerpoint/2010/main" val="4550469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1" dirty="0"/>
              <a:t>→ Le bateau repart avec 13 passagers</a:t>
            </a:r>
            <a:r>
              <a:rPr lang="fr-FR" b="0" dirty="0"/>
              <a:t>.</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31</a:t>
            </a:fld>
            <a:endParaRPr lang="fr-FR"/>
          </a:p>
        </p:txBody>
      </p:sp>
    </p:spTree>
    <p:extLst>
      <p:ext uri="{BB962C8B-B14F-4D97-AF65-F5344CB8AC3E}">
        <p14:creationId xmlns:p14="http://schemas.microsoft.com/office/powerpoint/2010/main" val="30568367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1" dirty="0">
                <a:latin typeface="+mn-lt"/>
              </a:rPr>
              <a:t>Maintenant, vous allez résoudre seuls un deuxième problème. Vous devrez le représenter sur votre ardoise puis écrire le calcul qui permet de trouver la solution du problème et écrire la phrase réponse. </a:t>
            </a:r>
          </a:p>
          <a:p>
            <a:r>
              <a:rPr lang="fr-FR" sz="1200" b="0" dirty="0">
                <a:latin typeface="+mn-lt"/>
              </a:rPr>
              <a:t>Lire le problème (plusieurs fois si nécessaire), le faire reformuler par les élèves et les laisser chercher sur leur ardoise. </a:t>
            </a:r>
          </a:p>
          <a:p>
            <a:r>
              <a:rPr lang="fr-FR" sz="1200" b="0" i="0" dirty="0">
                <a:latin typeface="+mn-lt"/>
              </a:rPr>
              <a:t>Représentation</a:t>
            </a:r>
            <a:r>
              <a:rPr lang="fr-FR" sz="1200" b="0" i="0" baseline="0" dirty="0">
                <a:latin typeface="+mn-lt"/>
              </a:rPr>
              <a:t> possible : un groupe de 6 rectangles (par exemple) et un groupe de 5 rectangles qui rejoint le groupe de départ.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effectLst/>
                <a:latin typeface="+mn-lt"/>
              </a:rPr>
              <a:t>On entoure le tout et on met un point d'interrogation.</a:t>
            </a:r>
          </a:p>
          <a:p>
            <a:r>
              <a:rPr lang="fr-FR" sz="1200" b="0" i="0" baseline="0" dirty="0">
                <a:latin typeface="+mn-lt"/>
              </a:rPr>
              <a:t>Calcul : 6 + 5 = 11.</a:t>
            </a:r>
          </a:p>
          <a:p>
            <a:r>
              <a:rPr lang="fr-FR" sz="1200" b="0" i="0" baseline="0" dirty="0">
                <a:latin typeface="+mn-lt"/>
              </a:rPr>
              <a:t>Phrase réponse :  Kim a maintenant 11 cartes dans sa collection.</a:t>
            </a:r>
            <a:endParaRPr lang="fr-FR" sz="1200" dirty="0">
              <a:latin typeface="+mn-lt"/>
            </a:endParaRP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32</a:t>
            </a:fld>
            <a:endParaRPr lang="fr-FR"/>
          </a:p>
        </p:txBody>
      </p:sp>
    </p:spTree>
    <p:extLst>
      <p:ext uri="{BB962C8B-B14F-4D97-AF65-F5344CB8AC3E}">
        <p14:creationId xmlns:p14="http://schemas.microsoft.com/office/powerpoint/2010/main" val="8921292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a:t>Prenez vos ardoises, nous allons résoudre un 1</a:t>
            </a:r>
            <a:r>
              <a:rPr lang="fr-FR" i="1" baseline="30000"/>
              <a:t>er</a:t>
            </a:r>
            <a:r>
              <a:rPr lang="fr-FR" i="1"/>
              <a:t> problème.</a:t>
            </a:r>
          </a:p>
          <a:p>
            <a:endParaRPr lang="fr-F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33</a:t>
            </a:fld>
            <a:endParaRPr lang="fr-FR"/>
          </a:p>
        </p:txBody>
      </p:sp>
    </p:spTree>
    <p:extLst>
      <p:ext uri="{BB962C8B-B14F-4D97-AF65-F5344CB8AC3E}">
        <p14:creationId xmlns:p14="http://schemas.microsoft.com/office/powerpoint/2010/main" val="40300918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sz="1200" b="0" i="0" kern="1200" dirty="0">
                <a:solidFill>
                  <a:schemeClr val="tx1"/>
                </a:solidFill>
                <a:effectLst/>
                <a:latin typeface="+mn-lt"/>
                <a:ea typeface="+mn-ea"/>
                <a:cs typeface="+mn-cs"/>
              </a:rPr>
              <a:t>Lire l’énoncé et d</a:t>
            </a:r>
            <a:r>
              <a:rPr lang="fr-FR" b="0" dirty="0"/>
              <a:t>emander</a:t>
            </a:r>
            <a:r>
              <a:rPr lang="fr-FR" b="0" baseline="0" dirty="0"/>
              <a:t> aux élèves de le reformuler.</a:t>
            </a:r>
            <a:r>
              <a:rPr lang="fr-FR" sz="1200" b="0" i="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sz="1200" b="0" i="0" kern="1200" dirty="0">
                <a:solidFill>
                  <a:schemeClr val="tx1"/>
                </a:solidFill>
                <a:effectLst/>
                <a:latin typeface="+mn-lt"/>
                <a:ea typeface="+mn-ea"/>
                <a:cs typeface="+mn-cs"/>
              </a:rPr>
              <a:t>Demander aux élèves d’identifier ce que l’on sait </a:t>
            </a:r>
            <a:r>
              <a:rPr lang="fr-FR" sz="1200" b="0" i="0" kern="1200" baseline="0" dirty="0">
                <a:solidFill>
                  <a:schemeClr val="tx1"/>
                </a:solidFill>
                <a:effectLst/>
                <a:latin typeface="+mn-lt"/>
                <a:ea typeface="+mn-ea"/>
                <a:cs typeface="+mn-cs"/>
              </a:rPr>
              <a:t>et ce que l’on cherche.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sz="1200" b="0" i="1" kern="1200" baseline="0" dirty="0">
                <a:solidFill>
                  <a:schemeClr val="tx1"/>
                </a:solidFill>
                <a:effectLst/>
                <a:latin typeface="+mn-lt"/>
                <a:ea typeface="+mn-ea"/>
                <a:cs typeface="+mn-cs"/>
              </a:rPr>
              <a:t>Est-ce qu’Axel a maintenant plus de 12 bonbons ou moins de 12 bonbons ? </a:t>
            </a:r>
            <a:r>
              <a:rPr lang="fr-FR" b="0" i="1" baseline="0" dirty="0"/>
              <a:t>→ Moins, car il en a donné à Sarah.</a:t>
            </a:r>
            <a:endParaRPr lang="fr-FR" sz="1200" b="0" i="1" kern="1200" baseline="0" dirty="0">
              <a:solidFill>
                <a:schemeClr val="tx1"/>
              </a:solidFill>
              <a:effectLst/>
              <a:latin typeface="+mn-lt"/>
              <a:ea typeface="+mn-ea"/>
              <a:cs typeface="+mn-cs"/>
            </a:endParaRPr>
          </a:p>
          <a:p>
            <a:pPr marL="0" indent="0">
              <a:buFont typeface="Arial" pitchFamily="34" charset="0"/>
              <a:buNone/>
            </a:pPr>
            <a:r>
              <a:rPr lang="fr-FR" sz="1200" b="0" i="1" kern="1200" baseline="0" dirty="0">
                <a:solidFill>
                  <a:schemeClr val="tx2">
                    <a:lumMod val="60000"/>
                    <a:lumOff val="40000"/>
                  </a:schemeClr>
                </a:solidFill>
                <a:effectLst/>
                <a:latin typeface="+mn-lt"/>
                <a:ea typeface="+mn-ea"/>
                <a:cs typeface="Arial" panose="020B0604020202020204" pitchFamily="34" charset="0"/>
                <a:sym typeface="Symbol" panose="05050102010706020507" pitchFamily="18" charset="2"/>
              </a:rPr>
              <a:t>Que doit-on représenter en premier ? </a:t>
            </a:r>
            <a:r>
              <a:rPr lang="fr-FR" sz="1200" b="0" i="1" kern="1200" dirty="0">
                <a:solidFill>
                  <a:schemeClr val="tx1"/>
                </a:solidFill>
                <a:effectLst/>
                <a:latin typeface="+mn-lt"/>
                <a:ea typeface="+mn-ea"/>
                <a:cs typeface="+mn-cs"/>
                <a:sym typeface="Symbol" panose="05050102010706020507" pitchFamily="18" charset="2"/>
              </a:rPr>
              <a:t> Les 12 bonbons d’Axel.</a:t>
            </a:r>
          </a:p>
          <a:p>
            <a:pPr marL="0" indent="0">
              <a:buFont typeface="Arial" pitchFamily="34" charset="0"/>
              <a:buNone/>
            </a:pPr>
            <a:r>
              <a:rPr lang="fr-FR" sz="1200" b="0" i="1" kern="1200" baseline="0" dirty="0">
                <a:solidFill>
                  <a:schemeClr val="tx1"/>
                </a:solidFill>
                <a:effectLst/>
                <a:latin typeface="+mn-lt"/>
                <a:ea typeface="+mn-ea"/>
                <a:cs typeface="+mn-cs"/>
                <a:sym typeface="Symbol" panose="05050102010706020507" pitchFamily="18" charset="2"/>
              </a:rPr>
              <a:t>Représentez ces 12 bonbons sur vos ardoises. </a:t>
            </a:r>
          </a:p>
          <a:p>
            <a:r>
              <a:rPr lang="fr-FR" sz="1200" b="0" i="0" kern="1200" baseline="0" dirty="0">
                <a:solidFill>
                  <a:schemeClr val="tx2">
                    <a:lumMod val="60000"/>
                    <a:lumOff val="40000"/>
                  </a:schemeClr>
                </a:solidFill>
                <a:effectLst/>
                <a:latin typeface="+mn-lt"/>
                <a:ea typeface="+mn-ea"/>
                <a:cs typeface="Arial" panose="020B0604020202020204" pitchFamily="34" charset="0"/>
              </a:rPr>
              <a:t>Laisser un instant, puis reprendre en collectif : </a:t>
            </a:r>
            <a:r>
              <a:rPr lang="fr-FR" sz="1200" b="0" i="1" kern="1200" baseline="0" dirty="0">
                <a:solidFill>
                  <a:schemeClr val="tx1"/>
                </a:solidFill>
                <a:effectLst/>
                <a:latin typeface="+mn-lt"/>
                <a:ea typeface="+mn-ea"/>
                <a:cs typeface="+mn-cs"/>
              </a:rPr>
              <a:t>qu’est-ce qu’il est nécessaire de dessiner pour bien représenter le problème ?</a:t>
            </a:r>
            <a:r>
              <a:rPr lang="fr-FR" b="0" i="1" baseline="0" dirty="0"/>
              <a:t> </a:t>
            </a:r>
          </a:p>
          <a:p>
            <a:r>
              <a:rPr lang="fr-FR" sz="1200" b="0" i="0" kern="1200" baseline="0" dirty="0">
                <a:solidFill>
                  <a:schemeClr val="tx1"/>
                </a:solidFill>
                <a:effectLst/>
                <a:latin typeface="+mn-lt"/>
                <a:ea typeface="+mn-ea"/>
                <a:cs typeface="+mn-cs"/>
              </a:rPr>
              <a:t>Faire émerger que, ce qui doit être visible, c’est la quantité : 12.</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b="0"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34</a:t>
            </a:fld>
            <a:endParaRPr lang="fr-FR"/>
          </a:p>
        </p:txBody>
      </p:sp>
    </p:spTree>
    <p:extLst>
      <p:ext uri="{BB962C8B-B14F-4D97-AF65-F5344CB8AC3E}">
        <p14:creationId xmlns:p14="http://schemas.microsoft.com/office/powerpoint/2010/main" val="2014965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1" dirty="0"/>
              <a:t>Voici les 12 bonbons d’Axel. Que fait Axel ? → Il en donne 3 à Sarah.</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1" dirty="0"/>
              <a:t>Comment peut-on </a:t>
            </a:r>
            <a:r>
              <a:rPr lang="fr-FR" b="0" i="1" strike="noStrike" dirty="0"/>
              <a:t>le montrer sur le schéma ? Représentez cela sur vos ardoises. </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35</a:t>
            </a:fld>
            <a:endParaRPr lang="fr-FR"/>
          </a:p>
        </p:txBody>
      </p:sp>
    </p:spTree>
    <p:extLst>
      <p:ext uri="{BB962C8B-B14F-4D97-AF65-F5344CB8AC3E}">
        <p14:creationId xmlns:p14="http://schemas.microsoft.com/office/powerpoint/2010/main" val="8983792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1" strike="noStrike" dirty="0"/>
              <a:t>→ On peut entourer 3 </a:t>
            </a:r>
            <a:r>
              <a:rPr lang="fr-FR" b="0" i="1" strike="noStrike" baseline="0" dirty="0"/>
              <a:t>jetons, les barrer et faire une flèche pour montrer qu’ils quittent le groupe de départ.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1" dirty="0"/>
              <a:t>Qu’est-ce que l’on cherche ? </a:t>
            </a:r>
            <a:r>
              <a:rPr lang="fr-FR" b="0" dirty="0"/>
              <a:t>→ </a:t>
            </a:r>
            <a:r>
              <a:rPr lang="fr-FR" b="0" i="1" dirty="0"/>
              <a:t>Le nombre de bonbons qu’il reste à Axel.</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1" dirty="0"/>
              <a:t>Comment montrer ce que l’on cherche sur le schéma ? Poursuivez votre schéma sur votre ardoise.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b="0" i="1" strike="noStrike" dirty="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b="0"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36</a:t>
            </a:fld>
            <a:endParaRPr lang="fr-FR"/>
          </a:p>
        </p:txBody>
      </p:sp>
    </p:spTree>
    <p:extLst>
      <p:ext uri="{BB962C8B-B14F-4D97-AF65-F5344CB8AC3E}">
        <p14:creationId xmlns:p14="http://schemas.microsoft.com/office/powerpoint/2010/main" val="7374196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1"/>
              <a:t>→ On peut entourer les bonbons restants et mettre un point d’interrogation.</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1"/>
              <a:t>Maintenant que notre schéma est terminé, quel calcul doit-on faire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1"/>
              <a:t>Notez l’opération sur votre ardoise.</a:t>
            </a:r>
            <a:r>
              <a:rPr lang="fr-FR" b="0" i="0"/>
              <a:t>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0"/>
              <a:t>Laisser un instant, puis interroger un élève.</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b="0" i="1"/>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37</a:t>
            </a:fld>
            <a:endParaRPr lang="fr-FR"/>
          </a:p>
        </p:txBody>
      </p:sp>
    </p:spTree>
    <p:extLst>
      <p:ext uri="{BB962C8B-B14F-4D97-AF65-F5344CB8AC3E}">
        <p14:creationId xmlns:p14="http://schemas.microsoft.com/office/powerpoint/2010/main" val="11362359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1"/>
              <a:t>→ Il faut faire une soustraction, puisqu’on a enlevé une partie</a:t>
            </a:r>
            <a:r>
              <a:rPr lang="fr-FR" b="0" i="1" baseline="0"/>
              <a:t> des bonbons : </a:t>
            </a:r>
            <a:r>
              <a:rPr lang="fr-FR" b="0" i="1"/>
              <a:t>12 – 3. </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38</a:t>
            </a:fld>
            <a:endParaRPr lang="fr-FR"/>
          </a:p>
        </p:txBody>
      </p:sp>
    </p:spTree>
    <p:extLst>
      <p:ext uri="{BB962C8B-B14F-4D97-AF65-F5344CB8AC3E}">
        <p14:creationId xmlns:p14="http://schemas.microsoft.com/office/powerpoint/2010/main" val="37628766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1"/>
              <a:t>12 – 3 = ? Calculez le résultat de cette soustraction.</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39</a:t>
            </a:fld>
            <a:endParaRPr lang="fr-FR"/>
          </a:p>
        </p:txBody>
      </p:sp>
    </p:spTree>
    <p:extLst>
      <p:ext uri="{BB962C8B-B14F-4D97-AF65-F5344CB8AC3E}">
        <p14:creationId xmlns:p14="http://schemas.microsoft.com/office/powerpoint/2010/main" val="1742605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kern="1200" dirty="0">
                <a:solidFill>
                  <a:schemeClr val="tx1"/>
                </a:solidFill>
                <a:effectLst/>
                <a:latin typeface="+mn-lt"/>
                <a:ea typeface="+mn-ea"/>
                <a:cs typeface="+mn-cs"/>
              </a:rPr>
              <a:t>→ </a:t>
            </a:r>
            <a:r>
              <a:rPr lang="fr-FR" sz="1200" b="0" i="1" kern="1200" dirty="0">
                <a:solidFill>
                  <a:schemeClr val="tx1"/>
                </a:solidFill>
                <a:effectLst/>
                <a:latin typeface="+mn-lt"/>
                <a:ea typeface="+mn-ea"/>
                <a:cs typeface="+mn-cs"/>
              </a:rPr>
              <a:t>Voici les 5 figurines de Léo. </a:t>
            </a:r>
            <a:r>
              <a:rPr lang="fr-FR" sz="1200" b="0" i="1" kern="1200" baseline="0" dirty="0">
                <a:solidFill>
                  <a:schemeClr val="tx1"/>
                </a:solidFill>
                <a:effectLst/>
                <a:latin typeface="+mn-lt"/>
                <a:ea typeface="+mn-ea"/>
                <a:cs typeface="+mn-cs"/>
              </a:rPr>
              <a:t>Que doit-on représenter maintenant </a:t>
            </a:r>
            <a:r>
              <a:rPr lang="fr-FR" sz="1200" b="0" i="1" kern="1200" baseline="0" dirty="0">
                <a:solidFill>
                  <a:schemeClr val="tx2">
                    <a:lumMod val="60000"/>
                    <a:lumOff val="40000"/>
                  </a:schemeClr>
                </a:solidFill>
                <a:effectLst/>
                <a:latin typeface="+mn-lt"/>
                <a:ea typeface="+mn-ea"/>
                <a:cs typeface="Arial" panose="020B0604020202020204" pitchFamily="34" charset="0"/>
              </a:rPr>
              <a:t>? → L</a:t>
            </a:r>
            <a:r>
              <a:rPr lang="fr-FR" sz="1200" b="0" i="1" kern="1200" baseline="0" dirty="0">
                <a:solidFill>
                  <a:schemeClr val="tx1"/>
                </a:solidFill>
                <a:effectLst/>
                <a:latin typeface="+mn-lt"/>
                <a:ea typeface="+mn-ea"/>
                <a:cs typeface="+mn-cs"/>
              </a:rPr>
              <a:t>es 4 figurines de Sarah.</a:t>
            </a:r>
          </a:p>
          <a:p>
            <a:r>
              <a:rPr lang="fr-FR" sz="1200" b="0" i="1" kern="1200" baseline="0" dirty="0">
                <a:solidFill>
                  <a:schemeClr val="tx1"/>
                </a:solidFill>
                <a:effectLst/>
                <a:latin typeface="+mn-lt"/>
                <a:ea typeface="+mn-ea"/>
                <a:cs typeface="+mn-cs"/>
              </a:rPr>
              <a:t>Représentez les 4 figurines de Sarah sur vos ardoises. </a:t>
            </a:r>
            <a:endParaRPr lang="fr-FR" sz="1200" b="0" i="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4</a:t>
            </a:fld>
            <a:endParaRPr lang="fr-FR"/>
          </a:p>
        </p:txBody>
      </p:sp>
    </p:spTree>
    <p:extLst>
      <p:ext uri="{BB962C8B-B14F-4D97-AF65-F5344CB8AC3E}">
        <p14:creationId xmlns:p14="http://schemas.microsoft.com/office/powerpoint/2010/main" val="8804852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1"/>
              <a:t>→ 12 – 3 = 9.</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0" strike="noStrike"/>
              <a:t>Faire rappeler par un élève la question posée et lui demander de formuler une phrase réponse. </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40</a:t>
            </a:fld>
            <a:endParaRPr lang="fr-FR"/>
          </a:p>
        </p:txBody>
      </p:sp>
    </p:spTree>
    <p:extLst>
      <p:ext uri="{BB962C8B-B14F-4D97-AF65-F5344CB8AC3E}">
        <p14:creationId xmlns:p14="http://schemas.microsoft.com/office/powerpoint/2010/main" val="5528952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1"/>
              <a:t>→ Il reste 9 bonbons à Axel.</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41</a:t>
            </a:fld>
            <a:endParaRPr lang="fr-FR"/>
          </a:p>
        </p:txBody>
      </p:sp>
    </p:spTree>
    <p:extLst>
      <p:ext uri="{BB962C8B-B14F-4D97-AF65-F5344CB8AC3E}">
        <p14:creationId xmlns:p14="http://schemas.microsoft.com/office/powerpoint/2010/main" val="3888251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1" dirty="0"/>
              <a:t>Maintenant, vous allez résoudre seuls un deuxième problème. Vous devrez le représenter sur votre ardoise puis écrire le calcul qui permet de trouver la solution du problème et écrire la phrase réponse. </a:t>
            </a:r>
          </a:p>
          <a:p>
            <a:r>
              <a:rPr lang="fr-FR" b="0" dirty="0"/>
              <a:t>Lire le problème (plusieurs fois si nécessaire), le faire reformuler par les élèves et les laisser chercher sur leur ardoise. </a:t>
            </a:r>
          </a:p>
          <a:p>
            <a:r>
              <a:rPr lang="fr-FR" b="0" i="0" dirty="0"/>
              <a:t>Représentation possible</a:t>
            </a:r>
            <a:r>
              <a:rPr lang="fr-FR" b="0" i="0" baseline="0" dirty="0"/>
              <a:t> : un groupe de 14 ronds dont 5 qui quittent le groupe de départ.</a:t>
            </a:r>
          </a:p>
          <a:p>
            <a:r>
              <a:rPr lang="fr-FR" b="0" i="0" baseline="0" dirty="0"/>
              <a:t>On entoure le groupe des 9 ronds restants et on met un point d’interrogation.</a:t>
            </a:r>
          </a:p>
          <a:p>
            <a:r>
              <a:rPr lang="fr-FR" b="0" i="0" baseline="0" dirty="0"/>
              <a:t>Calcul : 14 – 5 = 9.</a:t>
            </a:r>
          </a:p>
          <a:p>
            <a:r>
              <a:rPr lang="fr-FR" b="0" i="0" baseline="0" dirty="0"/>
              <a:t>Phrase réponse :  Il reste 9 chouquettes pour le goûter de Léo.</a:t>
            </a:r>
            <a:endParaRPr lang="fr-FR" dirty="0"/>
          </a:p>
          <a:p>
            <a:endParaRPr lang="fr-FR" b="0" i="0"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42</a:t>
            </a:fld>
            <a:endParaRPr lang="fr-FR"/>
          </a:p>
        </p:txBody>
      </p:sp>
    </p:spTree>
    <p:extLst>
      <p:ext uri="{BB962C8B-B14F-4D97-AF65-F5344CB8AC3E}">
        <p14:creationId xmlns:p14="http://schemas.microsoft.com/office/powerpoint/2010/main" val="23230851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a:t>Prenez vos ardoises, nous allons résoudre un 1</a:t>
            </a:r>
            <a:r>
              <a:rPr lang="fr-FR" i="1" baseline="30000"/>
              <a:t>er</a:t>
            </a:r>
            <a:r>
              <a:rPr lang="fr-FR" i="1"/>
              <a:t> problème.</a:t>
            </a:r>
          </a:p>
          <a:p>
            <a:endParaRPr lang="fr-F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43</a:t>
            </a:fld>
            <a:endParaRPr lang="fr-FR"/>
          </a:p>
        </p:txBody>
      </p:sp>
    </p:spTree>
    <p:extLst>
      <p:ext uri="{BB962C8B-B14F-4D97-AF65-F5344CB8AC3E}">
        <p14:creationId xmlns:p14="http://schemas.microsoft.com/office/powerpoint/2010/main" val="7730053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sz="1200" b="0" i="0" kern="1200" dirty="0">
                <a:solidFill>
                  <a:schemeClr val="tx1"/>
                </a:solidFill>
                <a:effectLst/>
                <a:latin typeface="+mn-lt"/>
                <a:ea typeface="+mn-ea"/>
                <a:cs typeface="+mn-cs"/>
              </a:rPr>
              <a:t>Lire l’énoncé et d</a:t>
            </a:r>
            <a:r>
              <a:rPr lang="fr-FR" b="0" dirty="0"/>
              <a:t>emander</a:t>
            </a:r>
            <a:r>
              <a:rPr lang="fr-FR" b="0" baseline="0" dirty="0"/>
              <a:t> aux élèves de le reformuler.</a:t>
            </a:r>
            <a:r>
              <a:rPr lang="fr-FR" sz="1200" b="0" i="0" kern="1200" baseline="0" dirty="0">
                <a:solidFill>
                  <a:schemeClr val="tx1"/>
                </a:solidFill>
                <a:effectLst/>
                <a:latin typeface="+mn-lt"/>
                <a:ea typeface="+mn-ea"/>
                <a:cs typeface="+mn-cs"/>
              </a:rPr>
              <a:t> S’assurer que les mots « identiques » et « chaque » sont bien compris de tous.</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sz="1200" b="0" i="0" kern="1200" dirty="0">
                <a:solidFill>
                  <a:schemeClr val="tx1"/>
                </a:solidFill>
                <a:effectLst/>
                <a:latin typeface="+mn-lt"/>
                <a:ea typeface="+mn-ea"/>
                <a:cs typeface="+mn-cs"/>
              </a:rPr>
              <a:t>Demander aux élèves d’identifier ce que l’on sait </a:t>
            </a:r>
            <a:r>
              <a:rPr lang="fr-FR" sz="1200" b="0" i="0" kern="1200" baseline="0" dirty="0">
                <a:solidFill>
                  <a:schemeClr val="tx1"/>
                </a:solidFill>
                <a:effectLst/>
                <a:latin typeface="+mn-lt"/>
                <a:ea typeface="+mn-ea"/>
                <a:cs typeface="+mn-cs"/>
              </a:rPr>
              <a:t>et ce que l’on cherche. </a:t>
            </a:r>
            <a:r>
              <a:rPr lang="fr-FR" sz="1200" b="0" i="0" kern="1200" baseline="0" dirty="0">
                <a:solidFill>
                  <a:schemeClr val="tx2">
                    <a:lumMod val="60000"/>
                    <a:lumOff val="40000"/>
                  </a:schemeClr>
                </a:solidFill>
                <a:effectLst/>
                <a:latin typeface="+mn-lt"/>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sz="1200" b="0" i="1" kern="1200" baseline="0" dirty="0">
                <a:solidFill>
                  <a:schemeClr val="tx1"/>
                </a:solidFill>
                <a:effectLst/>
                <a:latin typeface="+mn-lt"/>
                <a:ea typeface="+mn-ea"/>
                <a:cs typeface="+mn-cs"/>
              </a:rPr>
              <a:t>Représentez ce problème sur votre ardoise.</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sz="1200" b="0" i="0" kern="1200" baseline="0" dirty="0">
                <a:solidFill>
                  <a:schemeClr val="tx2">
                    <a:lumMod val="60000"/>
                    <a:lumOff val="40000"/>
                  </a:schemeClr>
                </a:solidFill>
                <a:effectLst/>
                <a:latin typeface="+mn-lt"/>
                <a:ea typeface="+mn-ea"/>
                <a:cs typeface="Arial" panose="020B0604020202020204" pitchFamily="34" charset="0"/>
              </a:rPr>
              <a:t>Laisser un temps aux élèves.</a:t>
            </a:r>
            <a:endParaRPr lang="fr-FR" b="0" i="0" baseline="0"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44</a:t>
            </a:fld>
            <a:endParaRPr lang="fr-FR"/>
          </a:p>
        </p:txBody>
      </p:sp>
    </p:spTree>
    <p:extLst>
      <p:ext uri="{BB962C8B-B14F-4D97-AF65-F5344CB8AC3E}">
        <p14:creationId xmlns:p14="http://schemas.microsoft.com/office/powerpoint/2010/main" val="2014965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0"/>
              <a:t>Reprendre en collectif : </a:t>
            </a:r>
            <a:r>
              <a:rPr lang="fr-FR" b="0" i="1"/>
              <a:t>voici 3 bouquets contenant chacun 3 roses.</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1"/>
              <a:t>Que cherche-t-on</a:t>
            </a:r>
            <a:r>
              <a:rPr lang="fr-FR" b="0" i="1" baseline="0"/>
              <a:t> ? </a:t>
            </a:r>
            <a:r>
              <a:rPr lang="fr-FR" b="0" i="1"/>
              <a:t>→ Le nombre total de roses nécessaires pour faire les trois bouquets.</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1"/>
              <a:t>Comment peut-on représenter ce que l’on cherche ?</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45</a:t>
            </a:fld>
            <a:endParaRPr lang="fr-FR"/>
          </a:p>
        </p:txBody>
      </p:sp>
    </p:spTree>
    <p:extLst>
      <p:ext uri="{BB962C8B-B14F-4D97-AF65-F5344CB8AC3E}">
        <p14:creationId xmlns:p14="http://schemas.microsoft.com/office/powerpoint/2010/main" val="6941249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1" dirty="0"/>
              <a:t>→ En entourant toutes les roses et en mettant un point d’interrogation.</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1" dirty="0"/>
              <a:t>Pour trouver ce total (facile à dénombrer), quel calcul faut-il faire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0" strike="noStrike" dirty="0"/>
              <a:t>Ici, on entoure le tout, aucun objet représenté n’est barré donc l’élève devrait proposer une addition.</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0" dirty="0"/>
              <a:t>La multiplication, à ce stade de l’année ne pourra pas être abordée. La modélisation pourra se faire sous la forme d’une addition itérée.</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46</a:t>
            </a:fld>
            <a:endParaRPr lang="fr-FR"/>
          </a:p>
        </p:txBody>
      </p:sp>
    </p:spTree>
    <p:extLst>
      <p:ext uri="{BB962C8B-B14F-4D97-AF65-F5344CB8AC3E}">
        <p14:creationId xmlns:p14="http://schemas.microsoft.com/office/powerpoint/2010/main" val="10294002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1"/>
              <a:t>→ On cherche le nombre de fleurs qu’il faut en tout, donc il faut faire une addition : 3 + 3 + 3.</a:t>
            </a:r>
            <a:r>
              <a:rPr lang="fr-FR" b="0" i="1" baseline="0"/>
              <a:t>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0"/>
              <a:t>Une verbalisation utilisant le terme « fois » pourra être envisagée pour préparer les élèves : </a:t>
            </a:r>
            <a:r>
              <a:rPr lang="fr-FR" b="0" i="1"/>
              <a:t>ici, nous avons </a:t>
            </a:r>
            <a:r>
              <a:rPr lang="fr-FR" b="1" i="1"/>
              <a:t>3 fois 3 roses</a:t>
            </a:r>
            <a:r>
              <a:rPr lang="fr-FR" b="0" i="1"/>
              <a:t>, c’est pourquoi, le calcul attendu est 3 + 3 + 3.</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47</a:t>
            </a:fld>
            <a:endParaRPr lang="fr-FR"/>
          </a:p>
        </p:txBody>
      </p:sp>
    </p:spTree>
    <p:extLst>
      <p:ext uri="{BB962C8B-B14F-4D97-AF65-F5344CB8AC3E}">
        <p14:creationId xmlns:p14="http://schemas.microsoft.com/office/powerpoint/2010/main" val="9554474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1"/>
              <a:t>Calculez le résultat. </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48</a:t>
            </a:fld>
            <a:endParaRPr lang="fr-FR"/>
          </a:p>
        </p:txBody>
      </p:sp>
    </p:spTree>
    <p:extLst>
      <p:ext uri="{BB962C8B-B14F-4D97-AF65-F5344CB8AC3E}">
        <p14:creationId xmlns:p14="http://schemas.microsoft.com/office/powerpoint/2010/main" val="39146405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a:t>Pour effectuer cette addition, certains élèves dénombreront les cercles dessinés, d’autres commenceront</a:t>
            </a:r>
            <a:r>
              <a:rPr lang="fr-FR" b="0" baseline="0"/>
              <a:t> par effectuer</a:t>
            </a:r>
            <a:r>
              <a:rPr lang="fr-FR" b="0"/>
              <a:t> 3 + 3 = 6 puis 6 + 3 = 9.</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a:t>Laisser les élèves choisir leur procédure tout en les incitant à ne plus dénombrer.</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0"/>
              <a:t>Faire rappeler par un élève la question posée et lui demander de formuler</a:t>
            </a:r>
            <a:r>
              <a:rPr lang="fr-FR" b="0" i="0" baseline="0"/>
              <a:t> une phrase réponse.</a:t>
            </a:r>
            <a:endParaRPr lang="fr-FR" b="0" i="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49</a:t>
            </a:fld>
            <a:endParaRPr lang="fr-FR"/>
          </a:p>
        </p:txBody>
      </p:sp>
    </p:spTree>
    <p:extLst>
      <p:ext uri="{BB962C8B-B14F-4D97-AF65-F5344CB8AC3E}">
        <p14:creationId xmlns:p14="http://schemas.microsoft.com/office/powerpoint/2010/main" val="2037840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1" kern="1200" dirty="0">
                <a:solidFill>
                  <a:schemeClr val="tx1"/>
                </a:solidFill>
                <a:effectLst/>
                <a:latin typeface="+mn-lt"/>
                <a:ea typeface="+mn-ea"/>
                <a:cs typeface="+mn-cs"/>
              </a:rPr>
              <a:t>→ Voici les 4 figurines de Sarah. </a:t>
            </a:r>
          </a:p>
          <a:p>
            <a:r>
              <a:rPr lang="fr-FR" sz="1200" b="0" i="1" kern="1200" dirty="0">
                <a:solidFill>
                  <a:schemeClr val="tx1"/>
                </a:solidFill>
                <a:effectLst/>
                <a:latin typeface="+mn-lt"/>
                <a:ea typeface="+mn-ea"/>
                <a:cs typeface="+mn-cs"/>
              </a:rPr>
              <a:t>Que cherche-t-on ? </a:t>
            </a:r>
            <a:r>
              <a:rPr lang="fr-FR" sz="1200" b="0" i="1" kern="1200" baseline="0" dirty="0">
                <a:solidFill>
                  <a:schemeClr val="tx1"/>
                </a:solidFill>
                <a:effectLst/>
                <a:latin typeface="+mn-lt"/>
                <a:ea typeface="+mn-ea"/>
                <a:cs typeface="+mn-cs"/>
              </a:rPr>
              <a:t>→ On cherche combien Léo et Sarah ont de figurines en tout.</a:t>
            </a:r>
          </a:p>
          <a:p>
            <a:r>
              <a:rPr lang="fr-FR" sz="1200" b="0" i="0" kern="1200" baseline="0" dirty="0">
                <a:solidFill>
                  <a:schemeClr val="tx1"/>
                </a:solidFill>
                <a:effectLst/>
                <a:latin typeface="+mn-lt"/>
                <a:ea typeface="+mn-ea"/>
                <a:cs typeface="+mn-cs"/>
              </a:rPr>
              <a:t>Expliquer aux élèves que l’on peut entourer l’ensemble des figurines puis mettre un point d’interrogation pour mettre en évidence ce que l’on cherche. </a:t>
            </a:r>
            <a:r>
              <a:rPr lang="fr-FR" sz="1200" b="0" i="1" kern="1200" baseline="0" dirty="0">
                <a:solidFill>
                  <a:schemeClr val="tx1"/>
                </a:solidFill>
                <a:effectLst/>
                <a:latin typeface="+mn-lt"/>
                <a:ea typeface="+mn-ea"/>
                <a:cs typeface="+mn-cs"/>
              </a:rPr>
              <a:t>Faites-le sur vos ardoises. </a:t>
            </a:r>
          </a:p>
          <a:p>
            <a:pPr marL="0" indent="0">
              <a:buFont typeface="Arial" pitchFamily="34" charset="0"/>
              <a:buNone/>
            </a:pPr>
            <a:endParaRPr lang="fr-FR"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b="0" i="1"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5</a:t>
            </a:fld>
            <a:endParaRPr lang="fr-FR"/>
          </a:p>
        </p:txBody>
      </p:sp>
    </p:spTree>
    <p:extLst>
      <p:ext uri="{BB962C8B-B14F-4D97-AF65-F5344CB8AC3E}">
        <p14:creationId xmlns:p14="http://schemas.microsoft.com/office/powerpoint/2010/main" val="26905680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1" dirty="0">
                <a:sym typeface="Symbol" panose="05050102010706020507" pitchFamily="18" charset="2"/>
              </a:rPr>
              <a:t> </a:t>
            </a:r>
            <a:r>
              <a:rPr lang="fr-FR" b="0" i="1" dirty="0"/>
              <a:t>Pour avoir 3 fois 3 roses, la fleuriste a besoin de 9 roses.</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50</a:t>
            </a:fld>
            <a:endParaRPr lang="fr-FR"/>
          </a:p>
        </p:txBody>
      </p:sp>
    </p:spTree>
    <p:extLst>
      <p:ext uri="{BB962C8B-B14F-4D97-AF65-F5344CB8AC3E}">
        <p14:creationId xmlns:p14="http://schemas.microsoft.com/office/powerpoint/2010/main" val="16002708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1"/>
              <a:t>Maintenant, vous allez résoudre seuls un deuxième problème. Vous devrez le représenter sur votre ardoise puis écrire le calcul qui permet de trouver la solution du problème et écrire la phrase réponse. </a:t>
            </a:r>
          </a:p>
          <a:p>
            <a:r>
              <a:rPr lang="fr-FR" b="0"/>
              <a:t>Lire le problème (plusieurs fois si nécessaire), le faire reformuler par les élèves et les laisser chercher sur leur ardoise. </a:t>
            </a:r>
          </a:p>
          <a:p>
            <a:r>
              <a:rPr lang="fr-FR" b="0" i="0"/>
              <a:t>Représentation</a:t>
            </a:r>
            <a:r>
              <a:rPr lang="fr-FR" b="0" i="0" baseline="0"/>
              <a:t> possible : 4 pièces de 2 €.</a:t>
            </a:r>
          </a:p>
          <a:p>
            <a:r>
              <a:rPr lang="fr-FR" b="0" i="0" baseline="0"/>
              <a:t>Calcul : 2 + 2 + 2 + 2 = 8 </a:t>
            </a:r>
          </a:p>
          <a:p>
            <a:r>
              <a:rPr lang="fr-FR" b="0" i="0" baseline="0"/>
              <a:t>Phrase réponse :  Sarah devra payer 4 fois 2 € donc 8 € en tout.</a:t>
            </a:r>
            <a:endParaRPr lang="fr-F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51</a:t>
            </a:fld>
            <a:endParaRPr lang="fr-FR"/>
          </a:p>
        </p:txBody>
      </p:sp>
    </p:spTree>
    <p:extLst>
      <p:ext uri="{BB962C8B-B14F-4D97-AF65-F5344CB8AC3E}">
        <p14:creationId xmlns:p14="http://schemas.microsoft.com/office/powerpoint/2010/main" val="1712322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a:t>Prenez vos ardoises, nous allons résoudre un 1</a:t>
            </a:r>
            <a:r>
              <a:rPr lang="fr-FR" i="1" baseline="30000"/>
              <a:t>er</a:t>
            </a:r>
            <a:r>
              <a:rPr lang="fr-FR" i="1"/>
              <a:t> problème.</a:t>
            </a:r>
          </a:p>
          <a:p>
            <a:endParaRPr lang="fr-F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52</a:t>
            </a:fld>
            <a:endParaRPr lang="fr-FR"/>
          </a:p>
        </p:txBody>
      </p:sp>
    </p:spTree>
    <p:extLst>
      <p:ext uri="{BB962C8B-B14F-4D97-AF65-F5344CB8AC3E}">
        <p14:creationId xmlns:p14="http://schemas.microsoft.com/office/powerpoint/2010/main" val="37268832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itchFamily="34" charset="0"/>
              <a:buNone/>
            </a:pPr>
            <a:r>
              <a:rPr lang="fr-FR" sz="1200" b="0" i="0" kern="1200" dirty="0">
                <a:solidFill>
                  <a:schemeClr val="tx1"/>
                </a:solidFill>
                <a:effectLst/>
                <a:latin typeface="+mn-lt"/>
                <a:ea typeface="+mn-ea"/>
                <a:cs typeface="+mn-cs"/>
              </a:rPr>
              <a:t>Lire l’énoncé en insistant sur les</a:t>
            </a:r>
            <a:r>
              <a:rPr lang="fr-FR" sz="1200" b="0" i="0" kern="1200" baseline="0" dirty="0">
                <a:solidFill>
                  <a:schemeClr val="tx1"/>
                </a:solidFill>
                <a:effectLst/>
                <a:latin typeface="+mn-lt"/>
                <a:ea typeface="+mn-ea"/>
                <a:cs typeface="+mn-cs"/>
              </a:rPr>
              <a:t> mots « équitablement » et « chaque ».</a:t>
            </a:r>
            <a:endParaRPr lang="fr-FR"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sz="1200" b="0" i="0" kern="1200" baseline="0" dirty="0">
                <a:solidFill>
                  <a:schemeClr val="tx2">
                    <a:lumMod val="60000"/>
                    <a:lumOff val="40000"/>
                  </a:schemeClr>
                </a:solidFill>
                <a:effectLst/>
                <a:latin typeface="+mn-lt"/>
                <a:ea typeface="+mn-ea"/>
                <a:cs typeface="Arial" panose="020B0604020202020204" pitchFamily="34" charset="0"/>
              </a:rPr>
              <a:t>Vérifier que les élèves ont compris le problème en demandant à l’un d’eux de le reformuler.</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sz="1200" b="0" i="1" kern="1200" baseline="0" dirty="0">
                <a:solidFill>
                  <a:schemeClr val="tx2">
                    <a:lumMod val="60000"/>
                    <a:lumOff val="40000"/>
                  </a:schemeClr>
                </a:solidFill>
                <a:effectLst/>
                <a:latin typeface="+mn-lt"/>
                <a:ea typeface="+mn-ea"/>
                <a:cs typeface="Arial" panose="020B0604020202020204" pitchFamily="34" charset="0"/>
              </a:rPr>
              <a:t>Que cherche-t-on ? </a:t>
            </a:r>
            <a:r>
              <a:rPr lang="fr-FR" b="0" i="1" dirty="0"/>
              <a:t>→ On cherche combien de crêpes aura chaque enfant.</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1" dirty="0"/>
              <a:t>Il faut bien réfléchir avant de se lancer : </a:t>
            </a:r>
            <a:r>
              <a:rPr lang="fr-FR" sz="1200" b="0" i="1" kern="1200" baseline="0" dirty="0">
                <a:solidFill>
                  <a:schemeClr val="tx1"/>
                </a:solidFill>
                <a:effectLst/>
                <a:latin typeface="+mn-lt"/>
                <a:ea typeface="+mn-ea"/>
                <a:cs typeface="+mn-cs"/>
              </a:rPr>
              <a:t>que doit-on représenter en premier ? les 12 crêpes ou les 4 parts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dirty="0"/>
              <a:t>Demander à un élève qui a représenté les 12 crêpes d’expliquer comment il a fait à partir de la slide suivante.</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53</a:t>
            </a:fld>
            <a:endParaRPr lang="fr-FR"/>
          </a:p>
        </p:txBody>
      </p:sp>
    </p:spTree>
    <p:extLst>
      <p:ext uri="{BB962C8B-B14F-4D97-AF65-F5344CB8AC3E}">
        <p14:creationId xmlns:p14="http://schemas.microsoft.com/office/powerpoint/2010/main" val="2014965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1" dirty="0"/>
              <a:t>Si on dessine les 12 crêpes. Comment fait-on ensuite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1" dirty="0"/>
              <a:t>→  On pourrait entourer les crêpes de Léo, celles de Kim, celles de Sarah et celles d’Axel, mais alors il faudrait d’abord savoir combien de crêpes a chaque enfant…</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0" dirty="0"/>
              <a:t>Proposer aux élèves de commencer par représenter les 4 parts des enfants (cf. diapo suivante).</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b="0" i="1"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54</a:t>
            </a:fld>
            <a:endParaRPr lang="fr-FR"/>
          </a:p>
        </p:txBody>
      </p:sp>
    </p:spTree>
    <p:extLst>
      <p:ext uri="{BB962C8B-B14F-4D97-AF65-F5344CB8AC3E}">
        <p14:creationId xmlns:p14="http://schemas.microsoft.com/office/powerpoint/2010/main" val="35388647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1" dirty="0"/>
              <a:t>Voici les parts de chacun des 4 enfants.</a:t>
            </a:r>
            <a:r>
              <a:rPr lang="fr-FR" b="0" i="0" dirty="0"/>
              <a:t> </a:t>
            </a:r>
            <a:r>
              <a:rPr lang="fr-FR" b="0" i="1" dirty="0"/>
              <a:t>Que doit-on représenter maintenant ? → Les 12 crêpes.</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1" dirty="0"/>
              <a:t>Comment peut-on répartir les crêpes ? → En en donnant une à chacun.</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55</a:t>
            </a:fld>
            <a:endParaRPr lang="fr-FR"/>
          </a:p>
        </p:txBody>
      </p:sp>
    </p:spTree>
    <p:extLst>
      <p:ext uri="{BB962C8B-B14F-4D97-AF65-F5344CB8AC3E}">
        <p14:creationId xmlns:p14="http://schemas.microsoft.com/office/powerpoint/2010/main" val="8983792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1"/>
              <a:t>Combien a-t-on distribué de crêpes en tout ? </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56</a:t>
            </a:fld>
            <a:endParaRPr lang="fr-FR"/>
          </a:p>
        </p:txBody>
      </p:sp>
    </p:spTree>
    <p:extLst>
      <p:ext uri="{BB962C8B-B14F-4D97-AF65-F5344CB8AC3E}">
        <p14:creationId xmlns:p14="http://schemas.microsoft.com/office/powerpoint/2010/main" val="398475717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1" dirty="0"/>
              <a:t>→  4 crêpes, car 1 + 1 + 1 + 1 = 4</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1" dirty="0"/>
              <a:t>En reste-t-il à distribuer ? → Oui.</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1" dirty="0"/>
              <a:t>Peut-on redonner une crêpe à chaque enfant ? → Oui.</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b="0" i="1" dirty="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b="0" i="1"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57</a:t>
            </a:fld>
            <a:endParaRPr lang="fr-FR"/>
          </a:p>
        </p:txBody>
      </p:sp>
    </p:spTree>
    <p:extLst>
      <p:ext uri="{BB962C8B-B14F-4D97-AF65-F5344CB8AC3E}">
        <p14:creationId xmlns:p14="http://schemas.microsoft.com/office/powerpoint/2010/main" val="339577057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1"/>
              <a:t>Maintenant, combien a-t-on distribué de crêpes en tout ? </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58</a:t>
            </a:fld>
            <a:endParaRPr lang="fr-FR"/>
          </a:p>
        </p:txBody>
      </p:sp>
    </p:spTree>
    <p:extLst>
      <p:ext uri="{BB962C8B-B14F-4D97-AF65-F5344CB8AC3E}">
        <p14:creationId xmlns:p14="http://schemas.microsoft.com/office/powerpoint/2010/main" val="27543980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1" dirty="0"/>
              <a:t>→  8 crêpes, car 2 + 2 + 2 + 2 = 8</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1" dirty="0"/>
              <a:t>En reste-t-il à distribuer ? → Oui.</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1" dirty="0"/>
              <a:t>Peut-on redonner une crêpe à chaque enfant ? → Oui.</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b="0" i="1"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59</a:t>
            </a:fld>
            <a:endParaRPr lang="fr-FR"/>
          </a:p>
        </p:txBody>
      </p:sp>
    </p:spTree>
    <p:extLst>
      <p:ext uri="{BB962C8B-B14F-4D97-AF65-F5344CB8AC3E}">
        <p14:creationId xmlns:p14="http://schemas.microsoft.com/office/powerpoint/2010/main" val="20559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1" kern="1200" dirty="0">
                <a:solidFill>
                  <a:schemeClr val="tx1"/>
                </a:solidFill>
                <a:effectLst/>
                <a:latin typeface="+mn-lt"/>
                <a:ea typeface="+mn-ea"/>
                <a:cs typeface="+mn-cs"/>
              </a:rPr>
              <a:t>→ Voici ce que l’on cherche : on cherche combien Léo et Sarah ont de figurines à eux deux. </a:t>
            </a:r>
          </a:p>
          <a:p>
            <a:r>
              <a:rPr lang="fr-FR" sz="1200" b="0" i="1" kern="1200" dirty="0">
                <a:solidFill>
                  <a:schemeClr val="tx1"/>
                </a:solidFill>
                <a:effectLst/>
                <a:latin typeface="+mn-lt"/>
                <a:ea typeface="+mn-ea"/>
                <a:cs typeface="+mn-cs"/>
              </a:rPr>
              <a:t>Maintenant, écrivez sur votre ardoise le calcul à faire pour trouver le nombre total de figurines que Léo et Sarah ont ensemble.</a:t>
            </a:r>
          </a:p>
          <a:p>
            <a:r>
              <a:rPr lang="fr-FR" sz="1200" b="0" i="0" kern="1200" dirty="0">
                <a:solidFill>
                  <a:schemeClr val="tx1"/>
                </a:solidFill>
                <a:effectLst/>
                <a:latin typeface="+mn-lt"/>
                <a:ea typeface="+mn-ea"/>
                <a:cs typeface="+mn-cs"/>
              </a:rPr>
              <a:t>Laisser un temps de réflexion et circuler pour :</a:t>
            </a:r>
          </a:p>
          <a:p>
            <a:pPr marL="0" indent="0">
              <a:buFontTx/>
              <a:buNone/>
            </a:pPr>
            <a:r>
              <a:rPr lang="fr-FR" sz="1200" b="0" i="0" kern="1200" dirty="0">
                <a:solidFill>
                  <a:schemeClr val="tx1"/>
                </a:solidFill>
                <a:effectLst/>
                <a:latin typeface="+mn-lt"/>
                <a:ea typeface="+mn-ea"/>
                <a:cs typeface="+mn-cs"/>
              </a:rPr>
              <a:t>- aider à démarrer ceux qui n’oseraient pas écrire un calcul en leur demandant : </a:t>
            </a:r>
            <a:r>
              <a:rPr lang="fr-FR" sz="1200" b="0" i="1" kern="1200" dirty="0">
                <a:solidFill>
                  <a:schemeClr val="tx1"/>
                </a:solidFill>
                <a:effectLst/>
                <a:latin typeface="+mn-lt"/>
                <a:ea typeface="+mn-ea"/>
                <a:cs typeface="+mn-cs"/>
              </a:rPr>
              <a:t>combien de figurines y a-t-il dans la bulle verte ?</a:t>
            </a:r>
            <a:r>
              <a:rPr lang="fr-FR" sz="1200" b="0" i="0" kern="1200" dirty="0">
                <a:solidFill>
                  <a:schemeClr val="tx1"/>
                </a:solidFill>
                <a:effectLst/>
                <a:latin typeface="+mn-lt"/>
                <a:ea typeface="+mn-ea"/>
                <a:cs typeface="+mn-cs"/>
              </a:rPr>
              <a:t> </a:t>
            </a:r>
            <a:r>
              <a:rPr lang="fr-FR" sz="1200" b="0" i="1" kern="1200" dirty="0">
                <a:solidFill>
                  <a:schemeClr val="tx1"/>
                </a:solidFill>
                <a:effectLst/>
                <a:latin typeface="+mn-lt"/>
                <a:ea typeface="+mn-ea"/>
                <a:cs typeface="+mn-cs"/>
              </a:rPr>
              <a:t>Quelle opération permet de passer de 5 et 4 à 9 ?</a:t>
            </a:r>
          </a:p>
          <a:p>
            <a:pPr marL="0" indent="0">
              <a:buFontTx/>
              <a:buNone/>
            </a:pPr>
            <a:r>
              <a:rPr lang="fr-FR" sz="1200" b="0" i="0" kern="1200" dirty="0">
                <a:solidFill>
                  <a:schemeClr val="tx1"/>
                </a:solidFill>
                <a:effectLst/>
                <a:latin typeface="+mn-lt"/>
                <a:ea typeface="+mn-ea"/>
                <a:cs typeface="+mn-cs"/>
              </a:rPr>
              <a:t>- questionner ceux qui auraient écrit 5 – 4 sur le sens de la soustraction ;</a:t>
            </a:r>
          </a:p>
          <a:p>
            <a:pPr marL="0" indent="0">
              <a:buFontTx/>
              <a:buNone/>
            </a:pPr>
            <a:r>
              <a:rPr lang="fr-FR" sz="1200" b="0" i="0" kern="1200" dirty="0">
                <a:solidFill>
                  <a:schemeClr val="tx1"/>
                </a:solidFill>
                <a:effectLst/>
                <a:latin typeface="+mn-lt"/>
                <a:ea typeface="+mn-ea"/>
                <a:cs typeface="+mn-cs"/>
              </a:rPr>
              <a:t>- inviter ceux qui ont écrit 5 + 4 à aller plus loin en écrivant le résultat.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Pour les élèves en difficulté, ne pas hésiter à repasser par la manipulation de 5 et 4 jetons par exemple.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Reprendre en collectif : </a:t>
            </a:r>
            <a:r>
              <a:rPr lang="fr-FR" sz="1200" b="0" i="1" kern="1200" dirty="0">
                <a:solidFill>
                  <a:schemeClr val="tx1"/>
                </a:solidFill>
                <a:effectLst/>
                <a:latin typeface="+mn-lt"/>
                <a:ea typeface="+mn-ea"/>
                <a:cs typeface="+mn-cs"/>
              </a:rPr>
              <a:t>quelle opération doit-on faire pour trouver combien Léo et Sarah ont de figurines à eux deux ? </a:t>
            </a:r>
            <a:r>
              <a:rPr lang="fr-FR" sz="1200" b="0" i="0" kern="1200" dirty="0">
                <a:solidFill>
                  <a:schemeClr val="tx1"/>
                </a:solidFill>
                <a:effectLst/>
                <a:latin typeface="+mn-lt"/>
                <a:ea typeface="+mn-ea"/>
                <a:cs typeface="+mn-cs"/>
              </a:rPr>
              <a:t>Interroger un élève. </a:t>
            </a:r>
          </a:p>
          <a:p>
            <a:pPr marL="171450" indent="-171450">
              <a:buFontTx/>
              <a:buChar char="-"/>
            </a:pPr>
            <a:endParaRPr lang="fr-FR" sz="1200" b="0" i="0" kern="1200" dirty="0">
              <a:solidFill>
                <a:schemeClr val="tx1"/>
              </a:solidFill>
              <a:effectLst/>
              <a:latin typeface="+mn-lt"/>
              <a:ea typeface="+mn-ea"/>
              <a:cs typeface="+mn-cs"/>
            </a:endParaRPr>
          </a:p>
          <a:p>
            <a:pPr marL="0" indent="0">
              <a:buFont typeface="Arial" pitchFamily="34" charset="0"/>
              <a:buNone/>
            </a:pPr>
            <a:endParaRPr lang="fr-FR"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b="0" i="1"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6</a:t>
            </a:fld>
            <a:endParaRPr lang="fr-FR"/>
          </a:p>
        </p:txBody>
      </p:sp>
    </p:spTree>
    <p:extLst>
      <p:ext uri="{BB962C8B-B14F-4D97-AF65-F5344CB8AC3E}">
        <p14:creationId xmlns:p14="http://schemas.microsoft.com/office/powerpoint/2010/main" val="5520118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1"/>
              <a:t>Et maintenant, combien a-t-on distribué de crêpes en tout ? </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60</a:t>
            </a:fld>
            <a:endParaRPr lang="fr-FR"/>
          </a:p>
        </p:txBody>
      </p:sp>
    </p:spTree>
    <p:extLst>
      <p:ext uri="{BB962C8B-B14F-4D97-AF65-F5344CB8AC3E}">
        <p14:creationId xmlns:p14="http://schemas.microsoft.com/office/powerpoint/2010/main" val="85733071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1" dirty="0"/>
              <a:t>→ 12 crêpes, car 3 + 3 + 3 + 3 = 12.</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1" dirty="0"/>
              <a:t>En reste-t-il à distribuer ? </a:t>
            </a:r>
            <a:r>
              <a:rPr lang="fr-FR" b="0" i="1"/>
              <a:t>→ Non.</a:t>
            </a:r>
            <a:endParaRPr lang="fr-FR" b="0" i="1" dirty="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0" dirty="0"/>
              <a:t>Faire rappeler la question posée par un élève et lui demander de formuler une réponse.</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b="0" i="0" dirty="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b="0" i="1"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61</a:t>
            </a:fld>
            <a:endParaRPr lang="fr-FR"/>
          </a:p>
        </p:txBody>
      </p:sp>
    </p:spTree>
    <p:extLst>
      <p:ext uri="{BB962C8B-B14F-4D97-AF65-F5344CB8AC3E}">
        <p14:creationId xmlns:p14="http://schemas.microsoft.com/office/powerpoint/2010/main" val="407054233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1" dirty="0"/>
              <a:t>→ Chaque enfant aura 3 crêpes.</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1" dirty="0"/>
              <a:t>Quel calcul peut-on proposer en commençant par « 12 » ? → 12 = 3 + 3 + 3 + 3.</a:t>
            </a:r>
          </a:p>
          <a:p>
            <a:pPr marL="0" indent="0">
              <a:buFont typeface="Arial" pitchFamily="34" charset="0"/>
              <a:buNone/>
            </a:pPr>
            <a:endParaRPr lang="fr-FR" b="0" i="0"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62</a:t>
            </a:fld>
            <a:endParaRPr lang="fr-FR"/>
          </a:p>
        </p:txBody>
      </p:sp>
    </p:spTree>
    <p:extLst>
      <p:ext uri="{BB962C8B-B14F-4D97-AF65-F5344CB8AC3E}">
        <p14:creationId xmlns:p14="http://schemas.microsoft.com/office/powerpoint/2010/main" val="418677469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1" dirty="0"/>
              <a:t>→ 12 = 3 + 3 + 3 + 3.</a:t>
            </a:r>
          </a:p>
          <a:p>
            <a:pPr marL="0" indent="0">
              <a:buFont typeface="Arial" pitchFamily="34" charset="0"/>
              <a:buNone/>
            </a:pPr>
            <a:r>
              <a:rPr lang="fr-FR" b="0" i="1" dirty="0"/>
              <a:t>C’est parce que 12 est égal à 3 + 3 + 3 + 3 que le père de Kim pourra distribuer 4 fois 3 crêpes.</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63</a:t>
            </a:fld>
            <a:endParaRPr lang="fr-FR"/>
          </a:p>
        </p:txBody>
      </p:sp>
    </p:spTree>
    <p:extLst>
      <p:ext uri="{BB962C8B-B14F-4D97-AF65-F5344CB8AC3E}">
        <p14:creationId xmlns:p14="http://schemas.microsoft.com/office/powerpoint/2010/main" val="1130295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1" dirty="0"/>
              <a:t>Maintenant, vous allez résoudre seuls un deuxième problème. Vous devrez le représenter sur votre ardoise puis écrire le calcul qui permet de trouver la solution du problème et écrire la phrase réponse. </a:t>
            </a:r>
          </a:p>
          <a:p>
            <a:r>
              <a:rPr lang="fr-FR" b="0" dirty="0"/>
              <a:t>Lire le problème (plusieurs fois si nécessaire), le faire reformuler par les élèves et les laisser chercher sur leur ardoise. </a:t>
            </a:r>
          </a:p>
          <a:p>
            <a:r>
              <a:rPr lang="fr-FR" b="0" i="0" dirty="0"/>
              <a:t>Représentation possible</a:t>
            </a:r>
            <a:r>
              <a:rPr lang="fr-FR" b="0" i="0" baseline="0" dirty="0"/>
              <a:t> : 3 cercles représentant les parts de chaque enfant remplis, chacun, de 5 rectangles.</a:t>
            </a:r>
          </a:p>
          <a:p>
            <a:r>
              <a:rPr lang="fr-FR" b="0" i="0" baseline="0" dirty="0"/>
              <a:t>Calcul : 15 = 5 + 5 + 5</a:t>
            </a:r>
          </a:p>
          <a:p>
            <a:r>
              <a:rPr lang="fr-FR" b="0" i="0" baseline="0" dirty="0"/>
              <a:t>Phrase réponse : Chaque enfant aura 5 dominos.</a:t>
            </a:r>
            <a:endParaRPr lang="fr-FR" dirty="0"/>
          </a:p>
          <a:p>
            <a:endParaRPr lang="fr-FR" b="0" i="1"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64</a:t>
            </a:fld>
            <a:endParaRPr lang="fr-FR"/>
          </a:p>
        </p:txBody>
      </p:sp>
    </p:spTree>
    <p:extLst>
      <p:ext uri="{BB962C8B-B14F-4D97-AF65-F5344CB8AC3E}">
        <p14:creationId xmlns:p14="http://schemas.microsoft.com/office/powerpoint/2010/main" val="3790252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1" kern="1200" dirty="0">
                <a:solidFill>
                  <a:schemeClr val="tx1"/>
                </a:solidFill>
                <a:effectLst/>
                <a:latin typeface="+mn-lt"/>
                <a:ea typeface="+mn-ea"/>
                <a:cs typeface="+mn-cs"/>
              </a:rPr>
              <a:t>→ On doit faire une addition : 5 + 4</a:t>
            </a:r>
            <a:r>
              <a:rPr lang="fr-FR" sz="1200" b="0" i="0" kern="1200" dirty="0">
                <a:solidFill>
                  <a:schemeClr val="tx1"/>
                </a:solidFill>
                <a:effectLst/>
                <a:latin typeface="+mn-lt"/>
                <a:ea typeface="+mn-ea"/>
                <a:cs typeface="+mn-cs"/>
              </a:rPr>
              <a:t>. </a:t>
            </a:r>
            <a:endParaRPr lang="fr-FR" b="0" i="1"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7</a:t>
            </a:fld>
            <a:endParaRPr lang="fr-FR"/>
          </a:p>
        </p:txBody>
      </p:sp>
    </p:spTree>
    <p:extLst>
      <p:ext uri="{BB962C8B-B14F-4D97-AF65-F5344CB8AC3E}">
        <p14:creationId xmlns:p14="http://schemas.microsoft.com/office/powerpoint/2010/main" val="848895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1" kern="1200" dirty="0">
                <a:solidFill>
                  <a:schemeClr val="tx1"/>
                </a:solidFill>
                <a:effectLst/>
                <a:latin typeface="+mn-lt"/>
                <a:ea typeface="+mn-ea"/>
                <a:cs typeface="+mn-cs"/>
              </a:rPr>
              <a:t>On écrit le signe « égal » pour indiquer que l’on va calculer le résultat. </a:t>
            </a:r>
          </a:p>
          <a:p>
            <a:r>
              <a:rPr lang="fr-FR" sz="1200" b="0" i="1" kern="1200" dirty="0">
                <a:solidFill>
                  <a:schemeClr val="tx1"/>
                </a:solidFill>
                <a:effectLst/>
                <a:latin typeface="+mn-lt"/>
                <a:ea typeface="+mn-ea"/>
                <a:cs typeface="+mn-cs"/>
              </a:rPr>
              <a:t>5 + 4 = ? Trouvez le résultat.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Interroger un élève en lui demandant d’expliquer sa </a:t>
            </a:r>
            <a:r>
              <a:rPr lang="fr-FR" sz="1200" b="0" i="0" kern="1200" dirty="0">
                <a:solidFill>
                  <a:schemeClr val="tx1"/>
                </a:solidFill>
                <a:effectLst/>
                <a:latin typeface="+mn-lt"/>
                <a:ea typeface="+mn-ea"/>
                <a:cs typeface="+mn-cs"/>
              </a:rPr>
              <a:t>stratégie de calcul :</a:t>
            </a:r>
            <a:r>
              <a:rPr lang="fr-FR" dirty="0"/>
              <a:t> </a:t>
            </a:r>
            <a:r>
              <a:rPr lang="fr-FR" sz="1200" b="0" i="0" kern="1200" dirty="0">
                <a:solidFill>
                  <a:schemeClr val="tx1"/>
                </a:solidFill>
                <a:effectLst/>
                <a:latin typeface="+mn-lt"/>
                <a:ea typeface="+mn-ea"/>
                <a:cs typeface="+mn-cs"/>
              </a:rPr>
              <a:t>dénombrement à partir du schéma, </a:t>
            </a:r>
            <a:r>
              <a:rPr lang="fr-FR" sz="1200" b="0" i="0" kern="1200" dirty="0" err="1">
                <a:solidFill>
                  <a:schemeClr val="tx1"/>
                </a:solidFill>
                <a:effectLst/>
                <a:latin typeface="+mn-lt"/>
                <a:ea typeface="+mn-ea"/>
                <a:cs typeface="+mn-cs"/>
              </a:rPr>
              <a:t>surcomptage</a:t>
            </a:r>
            <a:r>
              <a:rPr lang="fr-FR" sz="1200" b="0" i="0" kern="1200" dirty="0">
                <a:solidFill>
                  <a:schemeClr val="tx1"/>
                </a:solidFill>
                <a:effectLst/>
                <a:latin typeface="+mn-lt"/>
                <a:ea typeface="+mn-ea"/>
                <a:cs typeface="+mn-cs"/>
              </a:rPr>
              <a:t> en partant de 5, utilisation des presque doubles…</a:t>
            </a:r>
          </a:p>
          <a:p>
            <a:endParaRPr lang="fr-FR" sz="1200" b="0" i="0" kern="1200" dirty="0">
              <a:solidFill>
                <a:schemeClr val="tx1"/>
              </a:solidFill>
              <a:effectLst/>
              <a:latin typeface="+mn-lt"/>
              <a:ea typeface="+mn-ea"/>
              <a:cs typeface="+mn-cs"/>
            </a:endParaRPr>
          </a:p>
          <a:p>
            <a:pPr marL="171450" indent="-171450">
              <a:buFontTx/>
              <a:buChar char="-"/>
            </a:pPr>
            <a:endParaRPr lang="fr-FR"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b="0" i="1"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8</a:t>
            </a:fld>
            <a:endParaRPr lang="fr-FR"/>
          </a:p>
        </p:txBody>
      </p:sp>
    </p:spTree>
    <p:extLst>
      <p:ext uri="{BB962C8B-B14F-4D97-AF65-F5344CB8AC3E}">
        <p14:creationId xmlns:p14="http://schemas.microsoft.com/office/powerpoint/2010/main" val="1643540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1" strike="noStrike" kern="1200">
                <a:solidFill>
                  <a:schemeClr val="tx1"/>
                </a:solidFill>
                <a:effectLst/>
                <a:latin typeface="+mn-lt"/>
                <a:ea typeface="+mn-ea"/>
                <a:cs typeface="+mn-cs"/>
              </a:rPr>
              <a:t>→ 5 + 4 = 9. </a:t>
            </a:r>
          </a:p>
          <a:p>
            <a:r>
              <a:rPr lang="fr-FR" sz="1200" b="0" i="0" strike="noStrike" kern="1200">
                <a:solidFill>
                  <a:schemeClr val="tx1"/>
                </a:solidFill>
                <a:effectLst/>
                <a:latin typeface="+mn-lt"/>
                <a:ea typeface="+mn-ea"/>
                <a:cs typeface="+mn-cs"/>
              </a:rPr>
              <a:t>Demander à un élève de rappeler la question et de formuler une phrase réponse.</a:t>
            </a:r>
          </a:p>
          <a:p>
            <a:pPr marL="0" indent="0">
              <a:buFont typeface="Arial" pitchFamily="34" charset="0"/>
              <a:buNone/>
            </a:pPr>
            <a:endParaRPr lang="fr-FR"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b="0" i="1"/>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9</a:t>
            </a:fld>
            <a:endParaRPr lang="fr-FR"/>
          </a:p>
        </p:txBody>
      </p:sp>
    </p:spTree>
    <p:extLst>
      <p:ext uri="{BB962C8B-B14F-4D97-AF65-F5344CB8AC3E}">
        <p14:creationId xmlns:p14="http://schemas.microsoft.com/office/powerpoint/2010/main" val="34454146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51788" y="3040905"/>
            <a:ext cx="7772400" cy="776190"/>
          </a:xfrm>
          <a:ln w="28575">
            <a:noFill/>
          </a:ln>
        </p:spPr>
        <p:txBody>
          <a:bodyPr anchor="b">
            <a:normAutofit/>
          </a:bodyPr>
          <a:lstStyle>
            <a:lvl1pPr algn="ctr">
              <a:defRPr sz="3000" b="1">
                <a:solidFill>
                  <a:srgbClr val="A39491"/>
                </a:solidFill>
                <a:latin typeface="Verdana" panose="020B0604030504040204" pitchFamily="34" charset="0"/>
                <a:ea typeface="Verdana" panose="020B0604030504040204" pitchFamily="34" charset="0"/>
                <a:cs typeface="Arial" panose="020B0604020202020204" pitchFamily="34" charset="0"/>
              </a:defRPr>
            </a:lvl1pPr>
          </a:lstStyle>
          <a:p>
            <a:r>
              <a:rPr lang="fr-FR"/>
              <a:t>MODIFIEZ LE STYLE DU TITRE</a:t>
            </a:r>
            <a:endParaRPr lang="en-US"/>
          </a:p>
        </p:txBody>
      </p:sp>
      <p:pic>
        <p:nvPicPr>
          <p:cNvPr id="4" name="Image 3" descr="Une image contenant texte&#10;&#10;Description générée automatiquement">
            <a:extLst>
              <a:ext uri="{FF2B5EF4-FFF2-40B4-BE49-F238E27FC236}">
                <a16:creationId xmlns:a16="http://schemas.microsoft.com/office/drawing/2014/main" id="{CF404379-478C-41B6-ACA0-2610069788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9144000" cy="6858000"/>
          </a:xfrm>
          <a:prstGeom prst="rect">
            <a:avLst/>
          </a:prstGeom>
        </p:spPr>
      </p:pic>
    </p:spTree>
    <p:extLst>
      <p:ext uri="{BB962C8B-B14F-4D97-AF65-F5344CB8AC3E}">
        <p14:creationId xmlns:p14="http://schemas.microsoft.com/office/powerpoint/2010/main" val="2245769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3235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Tree>
    <p:extLst>
      <p:ext uri="{BB962C8B-B14F-4D97-AF65-F5344CB8AC3E}">
        <p14:creationId xmlns:p14="http://schemas.microsoft.com/office/powerpoint/2010/main" val="440475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84459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60914A-B9D9-4B95-BBEA-32E85AA20954}" type="datetimeFigureOut">
              <a:rPr lang="fr-FR" smtClean="0"/>
              <a:t>26/06/2023</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349CDC-BADB-4C39-95ED-E0FCA83A6716}" type="slidenum">
              <a:rPr lang="fr-FR" smtClean="0"/>
              <a:t>‹N°›</a:t>
            </a:fld>
            <a:endParaRPr lang="fr-FR"/>
          </a:p>
        </p:txBody>
      </p:sp>
    </p:spTree>
    <p:extLst>
      <p:ext uri="{BB962C8B-B14F-4D97-AF65-F5344CB8AC3E}">
        <p14:creationId xmlns:p14="http://schemas.microsoft.com/office/powerpoint/2010/main" val="10993150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7"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52.xml"/><Relationship Id="rId3" Type="http://schemas.openxmlformats.org/officeDocument/2006/relationships/slide" Target="slide2.xml"/><Relationship Id="rId7" Type="http://schemas.openxmlformats.org/officeDocument/2006/relationships/slide" Target="slide43.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33.xml"/><Relationship Id="rId5" Type="http://schemas.openxmlformats.org/officeDocument/2006/relationships/slide" Target="slide23.xml"/><Relationship Id="rId4" Type="http://schemas.openxmlformats.org/officeDocument/2006/relationships/slide" Target="slide1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ce réservé du contenu 1">
            <a:extLst>
              <a:ext uri="{FF2B5EF4-FFF2-40B4-BE49-F238E27FC236}">
                <a16:creationId xmlns:a16="http://schemas.microsoft.com/office/drawing/2014/main" id="{F14590B1-20D0-3C97-CB79-58EB0B76AD32}"/>
              </a:ext>
            </a:extLst>
          </p:cNvPr>
          <p:cNvSpPr txBox="1">
            <a:spLocks/>
          </p:cNvSpPr>
          <p:nvPr/>
        </p:nvSpPr>
        <p:spPr>
          <a:xfrm>
            <a:off x="2750874" y="3262065"/>
            <a:ext cx="4845104" cy="2661657"/>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400" b="1" dirty="0">
                <a:solidFill>
                  <a:schemeClr val="bg1"/>
                </a:solidFill>
                <a:latin typeface="Verdana" panose="020B0604030504040204" pitchFamily="34" charset="0"/>
                <a:ea typeface="Verdana" panose="020B0604030504040204" pitchFamily="34" charset="0"/>
                <a:hlinkClick r:id="rId3" action="ppaction://hlinksldjump"/>
              </a:rPr>
              <a:t>Séance 1</a:t>
            </a:r>
            <a:r>
              <a:rPr lang="fr-FR" sz="1400" b="1" dirty="0">
                <a:solidFill>
                  <a:schemeClr val="bg1"/>
                </a:solidFill>
                <a:latin typeface="Verdana" panose="020B0604030504040204" pitchFamily="34" charset="0"/>
                <a:ea typeface="Verdana" panose="020B0604030504040204" pitchFamily="34" charset="0"/>
              </a:rPr>
              <a:t>   </a:t>
            </a:r>
            <a:r>
              <a:rPr lang="fr-FR" sz="1400" dirty="0">
                <a:solidFill>
                  <a:schemeClr val="bg1"/>
                </a:solidFill>
                <a:latin typeface="Verdana"/>
                <a:ea typeface="Verdana"/>
                <a:cs typeface="Arial"/>
              </a:rPr>
              <a:t>Rechercher le tout</a:t>
            </a:r>
          </a:p>
          <a:p>
            <a:pPr marL="0" indent="0">
              <a:lnSpc>
                <a:spcPct val="100000"/>
              </a:lnSpc>
              <a:spcBef>
                <a:spcPts val="0"/>
              </a:spcBef>
              <a:buNone/>
            </a:pPr>
            <a:endParaRPr lang="fr-FR" sz="1400" b="1" dirty="0">
              <a:solidFill>
                <a:schemeClr val="bg1"/>
              </a:solidFill>
              <a:latin typeface="Verdana" panose="020B0604030504040204" pitchFamily="34" charset="0"/>
              <a:ea typeface="Verdana" panose="020B0604030504040204" pitchFamily="34" charset="0"/>
            </a:endParaRPr>
          </a:p>
          <a:p>
            <a:r>
              <a:rPr lang="fr-FR" sz="1400" b="1" dirty="0">
                <a:solidFill>
                  <a:schemeClr val="bg1"/>
                </a:solidFill>
                <a:latin typeface="Verdana" panose="020B0604030504040204" pitchFamily="34" charset="0"/>
                <a:ea typeface="Verdana" panose="020B0604030504040204" pitchFamily="34" charset="0"/>
                <a:hlinkClick r:id="rId4" action="ppaction://hlinksldjump"/>
              </a:rPr>
              <a:t>Séance 2</a:t>
            </a:r>
            <a:r>
              <a:rPr lang="fr-FR" sz="1400" b="1" dirty="0">
                <a:solidFill>
                  <a:schemeClr val="bg1"/>
                </a:solidFill>
                <a:latin typeface="Verdana" panose="020B0604030504040204" pitchFamily="34" charset="0"/>
                <a:ea typeface="Verdana" panose="020B0604030504040204" pitchFamily="34" charset="0"/>
              </a:rPr>
              <a:t>   </a:t>
            </a:r>
            <a:r>
              <a:rPr lang="fr-FR" sz="1400" dirty="0">
                <a:solidFill>
                  <a:schemeClr val="bg1"/>
                </a:solidFill>
                <a:latin typeface="Verdana"/>
                <a:ea typeface="Verdana"/>
                <a:cs typeface="Arial"/>
              </a:rPr>
              <a:t>Rechercher une partie</a:t>
            </a:r>
          </a:p>
          <a:p>
            <a:pPr marL="0" indent="0">
              <a:lnSpc>
                <a:spcPct val="100000"/>
              </a:lnSpc>
              <a:spcBef>
                <a:spcPts val="0"/>
              </a:spcBef>
              <a:buNone/>
            </a:pPr>
            <a:endParaRPr lang="fr-FR" sz="1400" dirty="0">
              <a:solidFill>
                <a:schemeClr val="bg1"/>
              </a:solidFill>
              <a:latin typeface="Verdana"/>
              <a:ea typeface="Verdana"/>
              <a:cs typeface="Arial"/>
            </a:endParaRPr>
          </a:p>
          <a:p>
            <a:r>
              <a:rPr lang="fr-FR" sz="1400" b="1" dirty="0">
                <a:solidFill>
                  <a:schemeClr val="bg1"/>
                </a:solidFill>
                <a:latin typeface="Verdana" panose="020B0604030504040204" pitchFamily="34" charset="0"/>
                <a:ea typeface="Verdana" panose="020B0604030504040204" pitchFamily="34" charset="0"/>
                <a:hlinkClick r:id="rId5" action="ppaction://hlinksldjump"/>
              </a:rPr>
              <a:t>Séance 3</a:t>
            </a:r>
            <a:r>
              <a:rPr lang="fr-FR" sz="1400" b="1" dirty="0">
                <a:solidFill>
                  <a:schemeClr val="bg1"/>
                </a:solidFill>
                <a:latin typeface="Verdana" panose="020B0604030504040204" pitchFamily="34" charset="0"/>
                <a:ea typeface="Verdana" panose="020B0604030504040204" pitchFamily="34" charset="0"/>
              </a:rPr>
              <a:t>   </a:t>
            </a:r>
            <a:r>
              <a:rPr lang="fr-FR" sz="1400" dirty="0">
                <a:solidFill>
                  <a:schemeClr val="bg1"/>
                </a:solidFill>
                <a:latin typeface="Verdana"/>
                <a:ea typeface="Verdana"/>
                <a:cs typeface="Arial"/>
              </a:rPr>
              <a:t>Rechercher l’état final : ajout</a:t>
            </a:r>
          </a:p>
          <a:p>
            <a:pPr marL="0" indent="0">
              <a:lnSpc>
                <a:spcPct val="100000"/>
              </a:lnSpc>
              <a:spcBef>
                <a:spcPts val="0"/>
              </a:spcBef>
              <a:buNone/>
            </a:pPr>
            <a:endParaRPr lang="fr-FR" sz="1400" b="1" dirty="0">
              <a:solidFill>
                <a:schemeClr val="bg1"/>
              </a:solidFill>
              <a:latin typeface="Verdana" panose="020B0604030504040204" pitchFamily="34" charset="0"/>
              <a:ea typeface="Verdana" panose="020B0604030504040204" pitchFamily="34" charset="0"/>
            </a:endParaRPr>
          </a:p>
          <a:p>
            <a:r>
              <a:rPr lang="fr-FR" sz="1400" b="1" dirty="0">
                <a:solidFill>
                  <a:schemeClr val="bg1"/>
                </a:solidFill>
                <a:latin typeface="Verdana" panose="020B0604030504040204" pitchFamily="34" charset="0"/>
                <a:ea typeface="Verdana" panose="020B0604030504040204" pitchFamily="34" charset="0"/>
                <a:hlinkClick r:id="rId6" action="ppaction://hlinksldjump"/>
              </a:rPr>
              <a:t>Séance 4</a:t>
            </a:r>
            <a:r>
              <a:rPr lang="fr-FR" sz="1400" b="1" dirty="0">
                <a:solidFill>
                  <a:schemeClr val="bg1"/>
                </a:solidFill>
                <a:latin typeface="Verdana" panose="020B0604030504040204" pitchFamily="34" charset="0"/>
                <a:ea typeface="Verdana" panose="020B0604030504040204" pitchFamily="34" charset="0"/>
              </a:rPr>
              <a:t>   </a:t>
            </a:r>
            <a:r>
              <a:rPr lang="fr-FR" sz="1400" dirty="0">
                <a:solidFill>
                  <a:schemeClr val="bg1"/>
                </a:solidFill>
                <a:latin typeface="Verdana"/>
                <a:ea typeface="Verdana"/>
                <a:cs typeface="Arial"/>
              </a:rPr>
              <a:t>Rechercher l’état final : retrait</a:t>
            </a:r>
          </a:p>
          <a:p>
            <a:endParaRPr lang="fr-FR" sz="1400" dirty="0">
              <a:solidFill>
                <a:schemeClr val="bg1"/>
              </a:solidFill>
              <a:latin typeface="Verdana" panose="020B0604030504040204" pitchFamily="34" charset="0"/>
              <a:ea typeface="Verdana" panose="020B0604030504040204" pitchFamily="34" charset="0"/>
            </a:endParaRPr>
          </a:p>
          <a:p>
            <a:r>
              <a:rPr lang="fr-FR" sz="1400" b="1" dirty="0">
                <a:solidFill>
                  <a:schemeClr val="bg1"/>
                </a:solidFill>
                <a:latin typeface="Verdana" panose="020B0604030504040204" pitchFamily="34" charset="0"/>
                <a:ea typeface="Verdana" panose="020B0604030504040204" pitchFamily="34" charset="0"/>
                <a:hlinkClick r:id="rId7" action="ppaction://hlinksldjump"/>
              </a:rPr>
              <a:t>Séance 5</a:t>
            </a:r>
            <a:r>
              <a:rPr lang="fr-FR" sz="1400" b="1" dirty="0">
                <a:solidFill>
                  <a:schemeClr val="bg1"/>
                </a:solidFill>
                <a:latin typeface="Verdana" panose="020B0604030504040204" pitchFamily="34" charset="0"/>
                <a:ea typeface="Verdana" panose="020B0604030504040204" pitchFamily="34" charset="0"/>
              </a:rPr>
              <a:t>   </a:t>
            </a:r>
            <a:r>
              <a:rPr lang="fr-FR" sz="1400" dirty="0">
                <a:solidFill>
                  <a:schemeClr val="bg1"/>
                </a:solidFill>
                <a:latin typeface="Verdana"/>
                <a:ea typeface="Verdana"/>
                <a:cs typeface="Arial"/>
              </a:rPr>
              <a:t>Rechercher le produit</a:t>
            </a:r>
          </a:p>
          <a:p>
            <a:pPr marL="0" indent="0">
              <a:lnSpc>
                <a:spcPct val="100000"/>
              </a:lnSpc>
              <a:spcBef>
                <a:spcPts val="0"/>
              </a:spcBef>
              <a:buNone/>
            </a:pPr>
            <a:endParaRPr lang="fr-FR" sz="1400" dirty="0">
              <a:solidFill>
                <a:schemeClr val="bg1"/>
              </a:solidFill>
              <a:latin typeface="Verdana"/>
              <a:ea typeface="Verdana"/>
              <a:cs typeface="Arial"/>
            </a:endParaRPr>
          </a:p>
          <a:p>
            <a:r>
              <a:rPr lang="fr-FR" sz="1400" b="1" dirty="0">
                <a:solidFill>
                  <a:schemeClr val="bg1"/>
                </a:solidFill>
                <a:latin typeface="Verdana" panose="020B0604030504040204" pitchFamily="34" charset="0"/>
                <a:ea typeface="Verdana" panose="020B0604030504040204" pitchFamily="34" charset="0"/>
                <a:hlinkClick r:id="rId8" action="ppaction://hlinksldjump"/>
              </a:rPr>
              <a:t>Séance 6</a:t>
            </a:r>
            <a:r>
              <a:rPr lang="fr-FR" sz="1400" b="1" dirty="0">
                <a:solidFill>
                  <a:schemeClr val="bg1"/>
                </a:solidFill>
                <a:latin typeface="Verdana" panose="020B0604030504040204" pitchFamily="34" charset="0"/>
                <a:ea typeface="Verdana" panose="020B0604030504040204" pitchFamily="34" charset="0"/>
              </a:rPr>
              <a:t>   </a:t>
            </a:r>
            <a:r>
              <a:rPr lang="fr-FR" sz="1400" dirty="0">
                <a:solidFill>
                  <a:schemeClr val="bg1"/>
                </a:solidFill>
                <a:latin typeface="Verdana"/>
                <a:ea typeface="Verdana"/>
                <a:cs typeface="Arial"/>
              </a:rPr>
              <a:t>Rechercher la valeur </a:t>
            </a:r>
            <a:r>
              <a:rPr lang="fr-FR" sz="1400">
                <a:solidFill>
                  <a:schemeClr val="bg1"/>
                </a:solidFill>
                <a:latin typeface="Verdana"/>
                <a:ea typeface="Verdana"/>
                <a:cs typeface="Arial"/>
              </a:rPr>
              <a:t>d’une part</a:t>
            </a:r>
            <a:endParaRPr lang="fr-FR" sz="1400" dirty="0">
              <a:solidFill>
                <a:schemeClr val="bg1"/>
              </a:solidFill>
              <a:latin typeface="Verdana"/>
              <a:ea typeface="Verdana"/>
              <a:cs typeface="Arial"/>
            </a:endParaRPr>
          </a:p>
          <a:p>
            <a:endParaRPr lang="fr-FR" sz="1400" b="1" dirty="0">
              <a:solidFill>
                <a:srgbClr val="A39491"/>
              </a:solidFill>
              <a:latin typeface="Verdana"/>
              <a:ea typeface="Verdana"/>
              <a:cs typeface="Arial"/>
              <a:hlinkClick r:id="" action="ppaction://noaction"/>
            </a:endParaRPr>
          </a:p>
          <a:p>
            <a:endParaRPr lang="fr-FR" sz="1400" dirty="0">
              <a:solidFill>
                <a:srgbClr val="A39491"/>
              </a:solidFill>
            </a:endParaRPr>
          </a:p>
          <a:p>
            <a:pPr marL="0" indent="0">
              <a:spcBef>
                <a:spcPts val="0"/>
              </a:spcBef>
              <a:buNone/>
            </a:pPr>
            <a:endParaRPr lang="fr-FR" sz="1400" dirty="0">
              <a:solidFill>
                <a:srgbClr val="A39491"/>
              </a:solidFill>
            </a:endParaRPr>
          </a:p>
          <a:p>
            <a:endParaRPr lang="fr-FR" sz="1800" dirty="0"/>
          </a:p>
          <a:p>
            <a:endParaRPr lang="fr-FR" sz="1800" dirty="0"/>
          </a:p>
          <a:p>
            <a:endParaRPr lang="fr-FR" sz="1800" dirty="0"/>
          </a:p>
          <a:p>
            <a:endParaRPr lang="fr-FR" sz="1800" dirty="0"/>
          </a:p>
          <a:p>
            <a:endParaRPr lang="fr-FR" sz="1800" dirty="0"/>
          </a:p>
          <a:p>
            <a:endParaRPr lang="fr-FR" dirty="0"/>
          </a:p>
        </p:txBody>
      </p:sp>
      <p:sp>
        <p:nvSpPr>
          <p:cNvPr id="6" name="Titre 1">
            <a:extLst>
              <a:ext uri="{FF2B5EF4-FFF2-40B4-BE49-F238E27FC236}">
                <a16:creationId xmlns:a16="http://schemas.microsoft.com/office/drawing/2014/main" id="{8151996C-ACCB-46F7-84CF-CD773B2A99A3}"/>
              </a:ext>
            </a:extLst>
          </p:cNvPr>
          <p:cNvSpPr>
            <a:spLocks noGrp="1"/>
          </p:cNvSpPr>
          <p:nvPr>
            <p:ph type="ctrTitle"/>
          </p:nvPr>
        </p:nvSpPr>
        <p:spPr>
          <a:xfrm>
            <a:off x="460730" y="2335093"/>
            <a:ext cx="7763562" cy="645270"/>
          </a:xfrm>
        </p:spPr>
        <p:txBody>
          <a:bodyPr>
            <a:normAutofit/>
          </a:bodyPr>
          <a:lstStyle/>
          <a:p>
            <a:r>
              <a:rPr lang="fr-FR" sz="2700">
                <a:solidFill>
                  <a:schemeClr val="bg1"/>
                </a:solidFill>
                <a:latin typeface="Verdana"/>
                <a:ea typeface="Verdana"/>
                <a:cs typeface="Arial"/>
              </a:rPr>
              <a:t>SOMMAIRE</a:t>
            </a:r>
          </a:p>
        </p:txBody>
      </p:sp>
    </p:spTree>
    <p:extLst>
      <p:ext uri="{BB962C8B-B14F-4D97-AF65-F5344CB8AC3E}">
        <p14:creationId xmlns:p14="http://schemas.microsoft.com/office/powerpoint/2010/main" val="394255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diagramme, Police&#10;&#10;Description générée automatiquement">
            <a:extLst>
              <a:ext uri="{FF2B5EF4-FFF2-40B4-BE49-F238E27FC236}">
                <a16:creationId xmlns:a16="http://schemas.microsoft.com/office/drawing/2014/main" id="{EC02CCFE-44E5-7C70-948C-1BD71414923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41012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10;&#10;Description générée automatiquement">
            <a:extLst>
              <a:ext uri="{FF2B5EF4-FFF2-40B4-BE49-F238E27FC236}">
                <a16:creationId xmlns:a16="http://schemas.microsoft.com/office/drawing/2014/main" id="{D20D0409-59D0-2C3F-D196-0D1DA1C9537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26188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8151996C-ACCB-46F7-84CF-CD773B2A99A3}"/>
              </a:ext>
            </a:extLst>
          </p:cNvPr>
          <p:cNvSpPr txBox="1">
            <a:spLocks/>
          </p:cNvSpPr>
          <p:nvPr/>
        </p:nvSpPr>
        <p:spPr>
          <a:xfrm>
            <a:off x="1541417" y="3174276"/>
            <a:ext cx="7315200" cy="1626324"/>
          </a:xfrm>
          <a:prstGeom prst="rect">
            <a:avLst/>
          </a:prstGeom>
          <a:ln w="28575">
            <a:no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3000" b="1" kern="1200">
                <a:solidFill>
                  <a:srgbClr val="A39491"/>
                </a:solidFill>
                <a:latin typeface="Verdana" panose="020B0604030504040204" pitchFamily="34" charset="0"/>
                <a:ea typeface="Verdana" panose="020B0604030504040204" pitchFamily="34" charset="0"/>
                <a:cs typeface="Arial" panose="020B0604020202020204" pitchFamily="34" charset="0"/>
              </a:defRPr>
            </a:lvl1pPr>
          </a:lstStyle>
          <a:p>
            <a:pPr algn="l"/>
            <a:endParaRPr lang="fr-FR">
              <a:latin typeface="Verdana"/>
              <a:ea typeface="Verdana"/>
              <a:cs typeface="Arial"/>
            </a:endParaRPr>
          </a:p>
        </p:txBody>
      </p:sp>
      <p:sp>
        <p:nvSpPr>
          <p:cNvPr id="4" name="Titre 3">
            <a:extLst>
              <a:ext uri="{FF2B5EF4-FFF2-40B4-BE49-F238E27FC236}">
                <a16:creationId xmlns:a16="http://schemas.microsoft.com/office/drawing/2014/main" id="{D77A28D0-63E0-43E3-BE14-C1C0048BF548}"/>
              </a:ext>
            </a:extLst>
          </p:cNvPr>
          <p:cNvSpPr txBox="1">
            <a:spLocks/>
          </p:cNvSpPr>
          <p:nvPr/>
        </p:nvSpPr>
        <p:spPr>
          <a:xfrm>
            <a:off x="4342511" y="6163768"/>
            <a:ext cx="4421378" cy="499464"/>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2000">
                <a:solidFill>
                  <a:schemeClr val="bg1"/>
                </a:solidFill>
                <a:latin typeface="Verdana" panose="020B0604030504040204" pitchFamily="34" charset="0"/>
                <a:ea typeface="Verdana" panose="020B0604030504040204" pitchFamily="34" charset="0"/>
              </a:rPr>
              <a:t>Réservé à la </a:t>
            </a:r>
            <a:r>
              <a:rPr lang="fr-FR" sz="2000" err="1">
                <a:solidFill>
                  <a:schemeClr val="bg1"/>
                </a:solidFill>
                <a:latin typeface="Verdana" panose="020B0604030504040204" pitchFamily="34" charset="0"/>
                <a:ea typeface="Verdana" panose="020B0604030504040204" pitchFamily="34" charset="0"/>
              </a:rPr>
              <a:t>vidéoprojection</a:t>
            </a:r>
            <a:endParaRPr lang="fr-FR" sz="2000">
              <a:solidFill>
                <a:schemeClr val="bg1"/>
              </a:solidFill>
              <a:latin typeface="Verdana" panose="020B0604030504040204" pitchFamily="34" charset="0"/>
              <a:ea typeface="Verdana" panose="020B0604030504040204" pitchFamily="34" charset="0"/>
            </a:endParaRPr>
          </a:p>
        </p:txBody>
      </p:sp>
      <p:sp>
        <p:nvSpPr>
          <p:cNvPr id="5" name="Titre 1">
            <a:extLst>
              <a:ext uri="{FF2B5EF4-FFF2-40B4-BE49-F238E27FC236}">
                <a16:creationId xmlns:a16="http://schemas.microsoft.com/office/drawing/2014/main" id="{414D7CD9-7BA9-C37D-E6EE-3957BDC98BF5}"/>
              </a:ext>
            </a:extLst>
          </p:cNvPr>
          <p:cNvSpPr txBox="1">
            <a:spLocks/>
          </p:cNvSpPr>
          <p:nvPr/>
        </p:nvSpPr>
        <p:spPr>
          <a:xfrm>
            <a:off x="836264" y="3170989"/>
            <a:ext cx="7471471" cy="516021"/>
          </a:xfrm>
          <a:prstGeom prst="rect">
            <a:avLst/>
          </a:prstGeom>
          <a:ln w="28575">
            <a:noFill/>
          </a:ln>
        </p:spPr>
        <p:txBody>
          <a:bodyPr vert="horz" lIns="91440" tIns="45720" rIns="91440" bIns="45720" rtlCol="0" anchor="b">
            <a:noAutofit/>
          </a:bodyPr>
          <a:lstStyle>
            <a:lvl1pPr algn="ctr" defTabSz="914400" rtl="0" eaLnBrk="1" latinLnBrk="0" hangingPunct="1">
              <a:lnSpc>
                <a:spcPct val="90000"/>
              </a:lnSpc>
              <a:spcBef>
                <a:spcPct val="0"/>
              </a:spcBef>
              <a:buNone/>
              <a:defRPr sz="3000" b="1" kern="1200">
                <a:solidFill>
                  <a:schemeClr val="bg1"/>
                </a:solidFill>
                <a:latin typeface="Verdana" panose="020B0604030504040204" pitchFamily="34" charset="0"/>
                <a:ea typeface="Verdana" panose="020B0604030504040204" pitchFamily="34" charset="0"/>
                <a:cs typeface="Arial" panose="020B0604020202020204" pitchFamily="34" charset="0"/>
              </a:defRPr>
            </a:lvl1pPr>
          </a:lstStyle>
          <a:p>
            <a:br>
              <a:rPr lang="fr-FR" sz="2700">
                <a:latin typeface="Verdana"/>
                <a:ea typeface="Verdana"/>
                <a:cs typeface="Arial"/>
              </a:rPr>
            </a:br>
            <a:r>
              <a:rPr lang="fr-FR" sz="2700">
                <a:latin typeface="Verdana"/>
                <a:ea typeface="Verdana"/>
                <a:cs typeface="Arial"/>
              </a:rPr>
              <a:t>Séance 2</a:t>
            </a:r>
          </a:p>
        </p:txBody>
      </p:sp>
    </p:spTree>
    <p:extLst>
      <p:ext uri="{BB962C8B-B14F-4D97-AF65-F5344CB8AC3E}">
        <p14:creationId xmlns:p14="http://schemas.microsoft.com/office/powerpoint/2010/main" val="297248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10;&#10;Description générée automatiquement">
            <a:extLst>
              <a:ext uri="{FF2B5EF4-FFF2-40B4-BE49-F238E27FC236}">
                <a16:creationId xmlns:a16="http://schemas.microsoft.com/office/drawing/2014/main" id="{E6E9F7D5-3AD4-A74C-703E-C1155741B70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13715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conception&#10;&#10;Description générée automatiquement">
            <a:extLst>
              <a:ext uri="{FF2B5EF4-FFF2-40B4-BE49-F238E27FC236}">
                <a16:creationId xmlns:a16="http://schemas.microsoft.com/office/drawing/2014/main" id="{8CFC8620-6F07-9CD4-6E42-E87D0E72CCC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99130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diagramme, conception&#10;&#10;Description générée automatiquement">
            <a:extLst>
              <a:ext uri="{FF2B5EF4-FFF2-40B4-BE49-F238E27FC236}">
                <a16:creationId xmlns:a16="http://schemas.microsoft.com/office/drawing/2014/main" id="{2955DAD1-84DC-9BAA-7696-E12D4C7BC9F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25459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conception&#10;&#10;Description générée automatiquement">
            <a:extLst>
              <a:ext uri="{FF2B5EF4-FFF2-40B4-BE49-F238E27FC236}">
                <a16:creationId xmlns:a16="http://schemas.microsoft.com/office/drawing/2014/main" id="{0646A755-2705-2F8F-C38F-F61455E95DC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81198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diagramme, conception&#10;&#10;Description générée automatiquement">
            <a:extLst>
              <a:ext uri="{FF2B5EF4-FFF2-40B4-BE49-F238E27FC236}">
                <a16:creationId xmlns:a16="http://schemas.microsoft.com/office/drawing/2014/main" id="{1C499018-715D-2789-0CD6-7608642321B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21239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diagramme, conception&#10;&#10;Description générée automatiquement">
            <a:extLst>
              <a:ext uri="{FF2B5EF4-FFF2-40B4-BE49-F238E27FC236}">
                <a16:creationId xmlns:a16="http://schemas.microsoft.com/office/drawing/2014/main" id="{1F2DE841-8FEA-4D95-0F26-944C419AE66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18767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diagramme, conception&#10;&#10;Description générée automatiquement">
            <a:extLst>
              <a:ext uri="{FF2B5EF4-FFF2-40B4-BE49-F238E27FC236}">
                <a16:creationId xmlns:a16="http://schemas.microsoft.com/office/drawing/2014/main" id="{0C94028E-3B73-8AD0-3967-D6D568D2FC1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44585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8151996C-ACCB-46F7-84CF-CD773B2A99A3}"/>
              </a:ext>
            </a:extLst>
          </p:cNvPr>
          <p:cNvSpPr txBox="1">
            <a:spLocks/>
          </p:cNvSpPr>
          <p:nvPr/>
        </p:nvSpPr>
        <p:spPr>
          <a:xfrm>
            <a:off x="1541417" y="3174276"/>
            <a:ext cx="7315200" cy="1626324"/>
          </a:xfrm>
          <a:prstGeom prst="rect">
            <a:avLst/>
          </a:prstGeom>
          <a:ln w="28575">
            <a:no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3000" b="1" kern="1200">
                <a:solidFill>
                  <a:srgbClr val="A39491"/>
                </a:solidFill>
                <a:latin typeface="Verdana" panose="020B0604030504040204" pitchFamily="34" charset="0"/>
                <a:ea typeface="Verdana" panose="020B0604030504040204" pitchFamily="34" charset="0"/>
                <a:cs typeface="Arial" panose="020B0604020202020204" pitchFamily="34" charset="0"/>
              </a:defRPr>
            </a:lvl1pPr>
          </a:lstStyle>
          <a:p>
            <a:pPr algn="l"/>
            <a:endParaRPr lang="fr-FR">
              <a:latin typeface="Verdana"/>
              <a:ea typeface="Verdana"/>
              <a:cs typeface="Arial"/>
            </a:endParaRPr>
          </a:p>
        </p:txBody>
      </p:sp>
      <p:sp>
        <p:nvSpPr>
          <p:cNvPr id="7" name="Titre 1">
            <a:extLst>
              <a:ext uri="{FF2B5EF4-FFF2-40B4-BE49-F238E27FC236}">
                <a16:creationId xmlns:a16="http://schemas.microsoft.com/office/drawing/2014/main" id="{3D4EBADD-761C-B5B7-D3ED-DDC7C79FA95F}"/>
              </a:ext>
            </a:extLst>
          </p:cNvPr>
          <p:cNvSpPr>
            <a:spLocks noGrp="1"/>
          </p:cNvSpPr>
          <p:nvPr>
            <p:ph type="ctrTitle"/>
          </p:nvPr>
        </p:nvSpPr>
        <p:spPr>
          <a:xfrm>
            <a:off x="447312" y="3429000"/>
            <a:ext cx="8249376" cy="550818"/>
          </a:xfrm>
        </p:spPr>
        <p:txBody>
          <a:bodyPr>
            <a:normAutofit/>
          </a:bodyPr>
          <a:lstStyle/>
          <a:p>
            <a:r>
              <a:rPr lang="fr-FR" sz="2700">
                <a:latin typeface="Verdana"/>
                <a:ea typeface="Verdana"/>
                <a:cs typeface="Arial"/>
              </a:rPr>
              <a:t>Séance 1</a:t>
            </a:r>
          </a:p>
        </p:txBody>
      </p:sp>
    </p:spTree>
    <p:extLst>
      <p:ext uri="{BB962C8B-B14F-4D97-AF65-F5344CB8AC3E}">
        <p14:creationId xmlns:p14="http://schemas.microsoft.com/office/powerpoint/2010/main" val="3820720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10;&#10;Description générée automatiquement">
            <a:extLst>
              <a:ext uri="{FF2B5EF4-FFF2-40B4-BE49-F238E27FC236}">
                <a16:creationId xmlns:a16="http://schemas.microsoft.com/office/drawing/2014/main" id="{4323E1FA-333D-3038-2D3C-251BA1358D7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340076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texte, capture d’écran, conception&#10;&#10;Description générée automatiquement">
            <a:extLst>
              <a:ext uri="{FF2B5EF4-FFF2-40B4-BE49-F238E27FC236}">
                <a16:creationId xmlns:a16="http://schemas.microsoft.com/office/drawing/2014/main" id="{54CC2D75-9543-B47F-1E9A-C0FE45591D0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28166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10;&#10;Description générée automatiquement">
            <a:extLst>
              <a:ext uri="{FF2B5EF4-FFF2-40B4-BE49-F238E27FC236}">
                <a16:creationId xmlns:a16="http://schemas.microsoft.com/office/drawing/2014/main" id="{902A7356-D5DD-2F52-1C1D-A9D7E297B48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43087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8151996C-ACCB-46F7-84CF-CD773B2A99A3}"/>
              </a:ext>
            </a:extLst>
          </p:cNvPr>
          <p:cNvSpPr txBox="1">
            <a:spLocks/>
          </p:cNvSpPr>
          <p:nvPr/>
        </p:nvSpPr>
        <p:spPr>
          <a:xfrm>
            <a:off x="1541417" y="3174276"/>
            <a:ext cx="7315200" cy="1626324"/>
          </a:xfrm>
          <a:prstGeom prst="rect">
            <a:avLst/>
          </a:prstGeom>
          <a:ln w="28575">
            <a:no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3000" b="1" kern="1200">
                <a:solidFill>
                  <a:srgbClr val="A39491"/>
                </a:solidFill>
                <a:latin typeface="Verdana" panose="020B0604030504040204" pitchFamily="34" charset="0"/>
                <a:ea typeface="Verdana" panose="020B0604030504040204" pitchFamily="34" charset="0"/>
                <a:cs typeface="Arial" panose="020B0604020202020204" pitchFamily="34" charset="0"/>
              </a:defRPr>
            </a:lvl1pPr>
          </a:lstStyle>
          <a:p>
            <a:pPr algn="l"/>
            <a:endParaRPr lang="fr-FR">
              <a:latin typeface="Verdana"/>
              <a:ea typeface="Verdana"/>
              <a:cs typeface="Arial"/>
            </a:endParaRPr>
          </a:p>
        </p:txBody>
      </p:sp>
      <p:sp>
        <p:nvSpPr>
          <p:cNvPr id="4" name="Titre 3">
            <a:extLst>
              <a:ext uri="{FF2B5EF4-FFF2-40B4-BE49-F238E27FC236}">
                <a16:creationId xmlns:a16="http://schemas.microsoft.com/office/drawing/2014/main" id="{D77A28D0-63E0-43E3-BE14-C1C0048BF548}"/>
              </a:ext>
            </a:extLst>
          </p:cNvPr>
          <p:cNvSpPr txBox="1">
            <a:spLocks/>
          </p:cNvSpPr>
          <p:nvPr/>
        </p:nvSpPr>
        <p:spPr>
          <a:xfrm>
            <a:off x="4342511" y="6163768"/>
            <a:ext cx="4421378" cy="499464"/>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2000">
                <a:solidFill>
                  <a:schemeClr val="bg1"/>
                </a:solidFill>
                <a:latin typeface="Verdana" panose="020B0604030504040204" pitchFamily="34" charset="0"/>
                <a:ea typeface="Verdana" panose="020B0604030504040204" pitchFamily="34" charset="0"/>
              </a:rPr>
              <a:t>Réservé à la </a:t>
            </a:r>
            <a:r>
              <a:rPr lang="fr-FR" sz="2000" err="1">
                <a:solidFill>
                  <a:schemeClr val="bg1"/>
                </a:solidFill>
                <a:latin typeface="Verdana" panose="020B0604030504040204" pitchFamily="34" charset="0"/>
                <a:ea typeface="Verdana" panose="020B0604030504040204" pitchFamily="34" charset="0"/>
              </a:rPr>
              <a:t>vidéoprojection</a:t>
            </a:r>
            <a:endParaRPr lang="fr-FR" sz="2000">
              <a:solidFill>
                <a:schemeClr val="bg1"/>
              </a:solidFill>
              <a:latin typeface="Verdana" panose="020B0604030504040204" pitchFamily="34" charset="0"/>
              <a:ea typeface="Verdana" panose="020B0604030504040204" pitchFamily="34" charset="0"/>
            </a:endParaRPr>
          </a:p>
        </p:txBody>
      </p:sp>
      <p:sp>
        <p:nvSpPr>
          <p:cNvPr id="5" name="Titre 1">
            <a:extLst>
              <a:ext uri="{FF2B5EF4-FFF2-40B4-BE49-F238E27FC236}">
                <a16:creationId xmlns:a16="http://schemas.microsoft.com/office/drawing/2014/main" id="{92F3FA71-ACB4-E98A-607E-66E2FA6FD60D}"/>
              </a:ext>
            </a:extLst>
          </p:cNvPr>
          <p:cNvSpPr txBox="1">
            <a:spLocks/>
          </p:cNvSpPr>
          <p:nvPr/>
        </p:nvSpPr>
        <p:spPr>
          <a:xfrm>
            <a:off x="836264" y="3155950"/>
            <a:ext cx="7471471" cy="546100"/>
          </a:xfrm>
          <a:prstGeom prst="rect">
            <a:avLst/>
          </a:prstGeom>
          <a:ln w="28575">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3000" b="1" kern="1200">
                <a:solidFill>
                  <a:schemeClr val="bg1"/>
                </a:solidFill>
                <a:latin typeface="Verdana" panose="020B0604030504040204" pitchFamily="34" charset="0"/>
                <a:ea typeface="Verdana" panose="020B0604030504040204" pitchFamily="34" charset="0"/>
                <a:cs typeface="Arial" panose="020B0604020202020204" pitchFamily="34" charset="0"/>
              </a:defRPr>
            </a:lvl1pPr>
          </a:lstStyle>
          <a:p>
            <a:r>
              <a:rPr lang="fr-FR" sz="2700">
                <a:latin typeface="Verdana"/>
                <a:ea typeface="Verdana"/>
                <a:cs typeface="Arial"/>
              </a:rPr>
              <a:t>Séance 3</a:t>
            </a:r>
          </a:p>
        </p:txBody>
      </p:sp>
    </p:spTree>
    <p:extLst>
      <p:ext uri="{BB962C8B-B14F-4D97-AF65-F5344CB8AC3E}">
        <p14:creationId xmlns:p14="http://schemas.microsoft.com/office/powerpoint/2010/main" val="19822276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10;&#10;Description générée automatiquement">
            <a:extLst>
              <a:ext uri="{FF2B5EF4-FFF2-40B4-BE49-F238E27FC236}">
                <a16:creationId xmlns:a16="http://schemas.microsoft.com/office/drawing/2014/main" id="{55BBACB9-F580-6D73-7A44-CEC47B75F37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37756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diagramme&#10;&#10;Description générée automatiquement">
            <a:extLst>
              <a:ext uri="{FF2B5EF4-FFF2-40B4-BE49-F238E27FC236}">
                <a16:creationId xmlns:a16="http://schemas.microsoft.com/office/drawing/2014/main" id="{D3D2B097-FBC8-FA47-8DF4-C97E941AF1F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683474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 diagramme&#10;&#10;Description générée automatiquement">
            <a:extLst>
              <a:ext uri="{FF2B5EF4-FFF2-40B4-BE49-F238E27FC236}">
                <a16:creationId xmlns:a16="http://schemas.microsoft.com/office/drawing/2014/main" id="{4FCAF3DA-E7EB-11DC-140A-3F395E9BAE8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352861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diagramme, ligne&#10;&#10;Description générée automatiquement">
            <a:extLst>
              <a:ext uri="{FF2B5EF4-FFF2-40B4-BE49-F238E27FC236}">
                <a16:creationId xmlns:a16="http://schemas.microsoft.com/office/drawing/2014/main" id="{37286D29-01E0-4BD2-7629-0967FCB3E65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263902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diagramme, Police&#10;&#10;Description générée automatiquement">
            <a:extLst>
              <a:ext uri="{FF2B5EF4-FFF2-40B4-BE49-F238E27FC236}">
                <a16:creationId xmlns:a16="http://schemas.microsoft.com/office/drawing/2014/main" id="{3FFB5B5E-369B-95C2-A05B-38A96F195F4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741632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diagramme, Police&#10;&#10;Description générée automatiquement">
            <a:extLst>
              <a:ext uri="{FF2B5EF4-FFF2-40B4-BE49-F238E27FC236}">
                <a16:creationId xmlns:a16="http://schemas.microsoft.com/office/drawing/2014/main" id="{0B47048D-9BEB-8DCD-0B58-92CC5B869A1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84432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10;&#10;Description générée automatiquement">
            <a:extLst>
              <a:ext uri="{FF2B5EF4-FFF2-40B4-BE49-F238E27FC236}">
                <a16:creationId xmlns:a16="http://schemas.microsoft.com/office/drawing/2014/main" id="{E68A43F0-7D52-B2D2-BFD0-8274FD5F8C3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220621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diagramme, Police&#10;&#10;Description générée automatiquement">
            <a:extLst>
              <a:ext uri="{FF2B5EF4-FFF2-40B4-BE49-F238E27FC236}">
                <a16:creationId xmlns:a16="http://schemas.microsoft.com/office/drawing/2014/main" id="{C5DFA4BB-B31D-D96E-2CD4-F276903C450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556054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olice, diagramme&#10;&#10;Description générée automatiquement">
            <a:extLst>
              <a:ext uri="{FF2B5EF4-FFF2-40B4-BE49-F238E27FC236}">
                <a16:creationId xmlns:a16="http://schemas.microsoft.com/office/drawing/2014/main" id="{6361B29D-0171-8FC9-DD38-9E4D5151980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796258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10;&#10;Description générée automatiquement">
            <a:extLst>
              <a:ext uri="{FF2B5EF4-FFF2-40B4-BE49-F238E27FC236}">
                <a16:creationId xmlns:a16="http://schemas.microsoft.com/office/drawing/2014/main" id="{36FCD0F6-7965-9D72-A277-BB66A39415B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939823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8151996C-ACCB-46F7-84CF-CD773B2A99A3}"/>
              </a:ext>
            </a:extLst>
          </p:cNvPr>
          <p:cNvSpPr txBox="1">
            <a:spLocks/>
          </p:cNvSpPr>
          <p:nvPr/>
        </p:nvSpPr>
        <p:spPr>
          <a:xfrm>
            <a:off x="1541417" y="3174276"/>
            <a:ext cx="7315200" cy="1626324"/>
          </a:xfrm>
          <a:prstGeom prst="rect">
            <a:avLst/>
          </a:prstGeom>
          <a:ln w="28575">
            <a:no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3000" b="1" kern="1200">
                <a:solidFill>
                  <a:srgbClr val="A39491"/>
                </a:solidFill>
                <a:latin typeface="Verdana" panose="020B0604030504040204" pitchFamily="34" charset="0"/>
                <a:ea typeface="Verdana" panose="020B0604030504040204" pitchFamily="34" charset="0"/>
                <a:cs typeface="Arial" panose="020B0604020202020204" pitchFamily="34" charset="0"/>
              </a:defRPr>
            </a:lvl1pPr>
          </a:lstStyle>
          <a:p>
            <a:pPr algn="l"/>
            <a:endParaRPr lang="fr-FR">
              <a:latin typeface="Verdana"/>
              <a:ea typeface="Verdana"/>
              <a:cs typeface="Arial"/>
            </a:endParaRPr>
          </a:p>
        </p:txBody>
      </p:sp>
      <p:sp>
        <p:nvSpPr>
          <p:cNvPr id="4" name="Titre 3">
            <a:extLst>
              <a:ext uri="{FF2B5EF4-FFF2-40B4-BE49-F238E27FC236}">
                <a16:creationId xmlns:a16="http://schemas.microsoft.com/office/drawing/2014/main" id="{D77A28D0-63E0-43E3-BE14-C1C0048BF548}"/>
              </a:ext>
            </a:extLst>
          </p:cNvPr>
          <p:cNvSpPr txBox="1">
            <a:spLocks/>
          </p:cNvSpPr>
          <p:nvPr/>
        </p:nvSpPr>
        <p:spPr>
          <a:xfrm>
            <a:off x="4342511" y="6163768"/>
            <a:ext cx="4421378" cy="499464"/>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2000">
                <a:solidFill>
                  <a:schemeClr val="bg1"/>
                </a:solidFill>
                <a:latin typeface="Verdana" panose="020B0604030504040204" pitchFamily="34" charset="0"/>
                <a:ea typeface="Verdana" panose="020B0604030504040204" pitchFamily="34" charset="0"/>
              </a:rPr>
              <a:t>Réservé à la </a:t>
            </a:r>
            <a:r>
              <a:rPr lang="fr-FR" sz="2000" err="1">
                <a:solidFill>
                  <a:schemeClr val="bg1"/>
                </a:solidFill>
                <a:latin typeface="Verdana" panose="020B0604030504040204" pitchFamily="34" charset="0"/>
                <a:ea typeface="Verdana" panose="020B0604030504040204" pitchFamily="34" charset="0"/>
              </a:rPr>
              <a:t>vidéoprojection</a:t>
            </a:r>
            <a:endParaRPr lang="fr-FR" sz="2000">
              <a:solidFill>
                <a:schemeClr val="bg1"/>
              </a:solidFill>
              <a:latin typeface="Verdana" panose="020B0604030504040204" pitchFamily="34" charset="0"/>
              <a:ea typeface="Verdana" panose="020B0604030504040204" pitchFamily="34" charset="0"/>
            </a:endParaRPr>
          </a:p>
        </p:txBody>
      </p:sp>
      <p:sp>
        <p:nvSpPr>
          <p:cNvPr id="7" name="Titre 1">
            <a:extLst>
              <a:ext uri="{FF2B5EF4-FFF2-40B4-BE49-F238E27FC236}">
                <a16:creationId xmlns:a16="http://schemas.microsoft.com/office/drawing/2014/main" id="{7F240087-485A-63B5-3C35-9197838DF843}"/>
              </a:ext>
            </a:extLst>
          </p:cNvPr>
          <p:cNvSpPr>
            <a:spLocks noGrp="1"/>
          </p:cNvSpPr>
          <p:nvPr>
            <p:ph type="ctrTitle"/>
          </p:nvPr>
        </p:nvSpPr>
        <p:spPr>
          <a:xfrm>
            <a:off x="836264" y="3164506"/>
            <a:ext cx="7471471" cy="528988"/>
          </a:xfrm>
        </p:spPr>
        <p:txBody>
          <a:bodyPr>
            <a:normAutofit/>
          </a:bodyPr>
          <a:lstStyle/>
          <a:p>
            <a:r>
              <a:rPr lang="fr-FR" sz="2700">
                <a:latin typeface="Verdana"/>
                <a:ea typeface="Verdana"/>
                <a:cs typeface="Arial"/>
              </a:rPr>
              <a:t>Séance 4</a:t>
            </a:r>
          </a:p>
        </p:txBody>
      </p:sp>
    </p:spTree>
    <p:extLst>
      <p:ext uri="{BB962C8B-B14F-4D97-AF65-F5344CB8AC3E}">
        <p14:creationId xmlns:p14="http://schemas.microsoft.com/office/powerpoint/2010/main" val="19064515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10;&#10;Description générée automatiquement">
            <a:extLst>
              <a:ext uri="{FF2B5EF4-FFF2-40B4-BE49-F238E27FC236}">
                <a16:creationId xmlns:a16="http://schemas.microsoft.com/office/drawing/2014/main" id="{83B3FA64-2C4E-8ED1-771F-0F4C20ADF9D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315772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10;&#10;Description générée automatiquement">
            <a:extLst>
              <a:ext uri="{FF2B5EF4-FFF2-40B4-BE49-F238E27FC236}">
                <a16:creationId xmlns:a16="http://schemas.microsoft.com/office/drawing/2014/main" id="{08DD2E77-53CE-F52E-BF80-2716923B00C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216051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descr="Une image contenant texte, capture d’écran, diagramme, conception&#10;&#10;Description générée automatiquement">
            <a:extLst>
              <a:ext uri="{FF2B5EF4-FFF2-40B4-BE49-F238E27FC236}">
                <a16:creationId xmlns:a16="http://schemas.microsoft.com/office/drawing/2014/main" id="{A3EF2C79-D9A7-BE5A-265B-ABAA2EEF496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607996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10;&#10;Description générée automatiquement">
            <a:extLst>
              <a:ext uri="{FF2B5EF4-FFF2-40B4-BE49-F238E27FC236}">
                <a16:creationId xmlns:a16="http://schemas.microsoft.com/office/drawing/2014/main" id="{24073988-D7EF-70FD-2959-B4278DDD091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331828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diagramme&#10;&#10;Description générée automatiquement">
            <a:extLst>
              <a:ext uri="{FF2B5EF4-FFF2-40B4-BE49-F238E27FC236}">
                <a16:creationId xmlns:a16="http://schemas.microsoft.com/office/drawing/2014/main" id="{6A32A7C4-FE48-0D33-4572-5EB99A76D71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951269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diagramme&#10;&#10;Description générée automatiquement">
            <a:extLst>
              <a:ext uri="{FF2B5EF4-FFF2-40B4-BE49-F238E27FC236}">
                <a16:creationId xmlns:a16="http://schemas.microsoft.com/office/drawing/2014/main" id="{C1175098-CB27-0423-410C-465E461FEAB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27834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diagramme&#10;&#10;Description générée automatiquement">
            <a:extLst>
              <a:ext uri="{FF2B5EF4-FFF2-40B4-BE49-F238E27FC236}">
                <a16:creationId xmlns:a16="http://schemas.microsoft.com/office/drawing/2014/main" id="{021D4CBC-0121-7C9B-3F4F-CCF27CC934D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425258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diagramme&#10;&#10;Description générée automatiquement">
            <a:extLst>
              <a:ext uri="{FF2B5EF4-FFF2-40B4-BE49-F238E27FC236}">
                <a16:creationId xmlns:a16="http://schemas.microsoft.com/office/drawing/2014/main" id="{DE99817A-DC73-0CE2-F6FD-C8ACCEE0E59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579989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diagramme, Police&#10;&#10;Description générée automatiquement">
            <a:extLst>
              <a:ext uri="{FF2B5EF4-FFF2-40B4-BE49-F238E27FC236}">
                <a16:creationId xmlns:a16="http://schemas.microsoft.com/office/drawing/2014/main" id="{A395DF58-8D82-A800-F76B-9AC2EEA2F5C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515842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10;&#10;Description générée automatiquement">
            <a:extLst>
              <a:ext uri="{FF2B5EF4-FFF2-40B4-BE49-F238E27FC236}">
                <a16:creationId xmlns:a16="http://schemas.microsoft.com/office/drawing/2014/main" id="{77BE58A0-9F88-A6D7-22B8-6EC33FDA573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167222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D77A28D0-63E0-43E3-BE14-C1C0048BF548}"/>
              </a:ext>
            </a:extLst>
          </p:cNvPr>
          <p:cNvSpPr txBox="1">
            <a:spLocks/>
          </p:cNvSpPr>
          <p:nvPr/>
        </p:nvSpPr>
        <p:spPr>
          <a:xfrm>
            <a:off x="4342511" y="6163768"/>
            <a:ext cx="4421378" cy="499464"/>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2000">
                <a:solidFill>
                  <a:schemeClr val="bg1"/>
                </a:solidFill>
                <a:latin typeface="Verdana" panose="020B0604030504040204" pitchFamily="34" charset="0"/>
                <a:ea typeface="Verdana" panose="020B0604030504040204" pitchFamily="34" charset="0"/>
              </a:rPr>
              <a:t>Réservé à la </a:t>
            </a:r>
            <a:r>
              <a:rPr lang="fr-FR" sz="2000" err="1">
                <a:solidFill>
                  <a:schemeClr val="bg1"/>
                </a:solidFill>
                <a:latin typeface="Verdana" panose="020B0604030504040204" pitchFamily="34" charset="0"/>
                <a:ea typeface="Verdana" panose="020B0604030504040204" pitchFamily="34" charset="0"/>
              </a:rPr>
              <a:t>vidéoprojection</a:t>
            </a:r>
            <a:endParaRPr lang="fr-FR" sz="2000">
              <a:solidFill>
                <a:schemeClr val="bg1"/>
              </a:solidFill>
              <a:latin typeface="Verdana" panose="020B0604030504040204" pitchFamily="34" charset="0"/>
              <a:ea typeface="Verdana" panose="020B0604030504040204" pitchFamily="34" charset="0"/>
            </a:endParaRPr>
          </a:p>
        </p:txBody>
      </p:sp>
      <p:sp>
        <p:nvSpPr>
          <p:cNvPr id="7" name="Titre 1">
            <a:extLst>
              <a:ext uri="{FF2B5EF4-FFF2-40B4-BE49-F238E27FC236}">
                <a16:creationId xmlns:a16="http://schemas.microsoft.com/office/drawing/2014/main" id="{5AD5EB51-AF14-56F9-D1D6-8156BBB98699}"/>
              </a:ext>
            </a:extLst>
          </p:cNvPr>
          <p:cNvSpPr>
            <a:spLocks noGrp="1"/>
          </p:cNvSpPr>
          <p:nvPr>
            <p:ph type="ctrTitle"/>
          </p:nvPr>
        </p:nvSpPr>
        <p:spPr>
          <a:xfrm>
            <a:off x="836264" y="3162300"/>
            <a:ext cx="7471471" cy="533399"/>
          </a:xfrm>
        </p:spPr>
        <p:txBody>
          <a:bodyPr>
            <a:normAutofit/>
          </a:bodyPr>
          <a:lstStyle/>
          <a:p>
            <a:r>
              <a:rPr lang="fr-FR" sz="2700">
                <a:latin typeface="Verdana"/>
                <a:ea typeface="Verdana"/>
                <a:cs typeface="Arial"/>
              </a:rPr>
              <a:t>Séance 5</a:t>
            </a:r>
          </a:p>
        </p:txBody>
      </p:sp>
    </p:spTree>
    <p:extLst>
      <p:ext uri="{BB962C8B-B14F-4D97-AF65-F5344CB8AC3E}">
        <p14:creationId xmlns:p14="http://schemas.microsoft.com/office/powerpoint/2010/main" val="35955028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10;&#10;Description générée automatiquement">
            <a:extLst>
              <a:ext uri="{FF2B5EF4-FFF2-40B4-BE49-F238E27FC236}">
                <a16:creationId xmlns:a16="http://schemas.microsoft.com/office/drawing/2014/main" id="{955FE910-6A08-47A5-2865-3A4663FA433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415695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diagramme, conception&#10;&#10;Description générée automatiquement">
            <a:extLst>
              <a:ext uri="{FF2B5EF4-FFF2-40B4-BE49-F238E27FC236}">
                <a16:creationId xmlns:a16="http://schemas.microsoft.com/office/drawing/2014/main" id="{E6B590AC-FCED-FA69-D34C-B641EB1B2F7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917643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dessin humoristique, conception&#10;&#10;Description générée automatiquement">
            <a:extLst>
              <a:ext uri="{FF2B5EF4-FFF2-40B4-BE49-F238E27FC236}">
                <a16:creationId xmlns:a16="http://schemas.microsoft.com/office/drawing/2014/main" id="{4A6C7069-5D75-EF37-8B75-5D0BD58EB66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11517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diagramme, conception&#10;&#10;Description générée automatiquement">
            <a:extLst>
              <a:ext uri="{FF2B5EF4-FFF2-40B4-BE49-F238E27FC236}">
                <a16:creationId xmlns:a16="http://schemas.microsoft.com/office/drawing/2014/main" id="{EBB291FB-337E-F06A-D3A2-66B9077B004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624484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diagramme, Police&#10;&#10;Description générée automatiquement">
            <a:extLst>
              <a:ext uri="{FF2B5EF4-FFF2-40B4-BE49-F238E27FC236}">
                <a16:creationId xmlns:a16="http://schemas.microsoft.com/office/drawing/2014/main" id="{E5263FE7-F302-1129-C3A5-B0B9AF8F180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296340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diagramme, Police&#10;&#10;Description générée automatiquement">
            <a:extLst>
              <a:ext uri="{FF2B5EF4-FFF2-40B4-BE49-F238E27FC236}">
                <a16:creationId xmlns:a16="http://schemas.microsoft.com/office/drawing/2014/main" id="{2ED3BFF0-20B0-EEB8-A925-6C0EF5A84E3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88038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 diagramme&#10;&#10;Description générée automatiquement">
            <a:extLst>
              <a:ext uri="{FF2B5EF4-FFF2-40B4-BE49-F238E27FC236}">
                <a16:creationId xmlns:a16="http://schemas.microsoft.com/office/drawing/2014/main" id="{C64748B7-A0DB-8BC1-5A15-BC4B2A6B394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656310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 diagramme&#10;&#10;Description générée automatiquement">
            <a:extLst>
              <a:ext uri="{FF2B5EF4-FFF2-40B4-BE49-F238E27FC236}">
                <a16:creationId xmlns:a16="http://schemas.microsoft.com/office/drawing/2014/main" id="{2BE38FC0-6925-1064-3447-A7F55B13C64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725848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10;&#10;Description générée automatiquement">
            <a:extLst>
              <a:ext uri="{FF2B5EF4-FFF2-40B4-BE49-F238E27FC236}">
                <a16:creationId xmlns:a16="http://schemas.microsoft.com/office/drawing/2014/main" id="{2AC228DD-3224-7F85-CAFC-A03CC34EB21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766334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8151996C-ACCB-46F7-84CF-CD773B2A99A3}"/>
              </a:ext>
            </a:extLst>
          </p:cNvPr>
          <p:cNvSpPr txBox="1">
            <a:spLocks/>
          </p:cNvSpPr>
          <p:nvPr/>
        </p:nvSpPr>
        <p:spPr>
          <a:xfrm>
            <a:off x="1541417" y="3174276"/>
            <a:ext cx="7315200" cy="1626324"/>
          </a:xfrm>
          <a:prstGeom prst="rect">
            <a:avLst/>
          </a:prstGeom>
          <a:ln w="28575">
            <a:no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3000" b="1" kern="1200">
                <a:solidFill>
                  <a:srgbClr val="A39491"/>
                </a:solidFill>
                <a:latin typeface="Verdana" panose="020B0604030504040204" pitchFamily="34" charset="0"/>
                <a:ea typeface="Verdana" panose="020B0604030504040204" pitchFamily="34" charset="0"/>
                <a:cs typeface="Arial" panose="020B0604020202020204" pitchFamily="34" charset="0"/>
              </a:defRPr>
            </a:lvl1pPr>
          </a:lstStyle>
          <a:p>
            <a:pPr algn="l"/>
            <a:endParaRPr lang="fr-FR">
              <a:latin typeface="Verdana"/>
              <a:ea typeface="Verdana"/>
              <a:cs typeface="Arial"/>
            </a:endParaRPr>
          </a:p>
        </p:txBody>
      </p:sp>
      <p:sp>
        <p:nvSpPr>
          <p:cNvPr id="4" name="Titre 3">
            <a:extLst>
              <a:ext uri="{FF2B5EF4-FFF2-40B4-BE49-F238E27FC236}">
                <a16:creationId xmlns:a16="http://schemas.microsoft.com/office/drawing/2014/main" id="{D77A28D0-63E0-43E3-BE14-C1C0048BF548}"/>
              </a:ext>
            </a:extLst>
          </p:cNvPr>
          <p:cNvSpPr txBox="1">
            <a:spLocks/>
          </p:cNvSpPr>
          <p:nvPr/>
        </p:nvSpPr>
        <p:spPr>
          <a:xfrm>
            <a:off x="4342511" y="6163768"/>
            <a:ext cx="4421378" cy="499464"/>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2000">
                <a:solidFill>
                  <a:schemeClr val="bg1"/>
                </a:solidFill>
                <a:latin typeface="Verdana" panose="020B0604030504040204" pitchFamily="34" charset="0"/>
                <a:ea typeface="Verdana" panose="020B0604030504040204" pitchFamily="34" charset="0"/>
              </a:rPr>
              <a:t>Réservé à la </a:t>
            </a:r>
            <a:r>
              <a:rPr lang="fr-FR" sz="2000" err="1">
                <a:solidFill>
                  <a:schemeClr val="bg1"/>
                </a:solidFill>
                <a:latin typeface="Verdana" panose="020B0604030504040204" pitchFamily="34" charset="0"/>
                <a:ea typeface="Verdana" panose="020B0604030504040204" pitchFamily="34" charset="0"/>
              </a:rPr>
              <a:t>vidéoprojection</a:t>
            </a:r>
            <a:endParaRPr lang="fr-FR" sz="2000">
              <a:solidFill>
                <a:schemeClr val="bg1"/>
              </a:solidFill>
              <a:latin typeface="Verdana" panose="020B0604030504040204" pitchFamily="34" charset="0"/>
              <a:ea typeface="Verdana" panose="020B0604030504040204" pitchFamily="34" charset="0"/>
            </a:endParaRPr>
          </a:p>
        </p:txBody>
      </p:sp>
      <p:sp>
        <p:nvSpPr>
          <p:cNvPr id="5" name="Titre 1">
            <a:extLst>
              <a:ext uri="{FF2B5EF4-FFF2-40B4-BE49-F238E27FC236}">
                <a16:creationId xmlns:a16="http://schemas.microsoft.com/office/drawing/2014/main" id="{DA06F983-A50C-9C9E-E620-BDC5213271A7}"/>
              </a:ext>
            </a:extLst>
          </p:cNvPr>
          <p:cNvSpPr txBox="1">
            <a:spLocks/>
          </p:cNvSpPr>
          <p:nvPr/>
        </p:nvSpPr>
        <p:spPr>
          <a:xfrm>
            <a:off x="836264" y="3168650"/>
            <a:ext cx="7471471" cy="520700"/>
          </a:xfrm>
          <a:prstGeom prst="rect">
            <a:avLst/>
          </a:prstGeom>
          <a:ln w="28575">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3000" b="1" kern="1200">
                <a:solidFill>
                  <a:schemeClr val="bg1"/>
                </a:solidFill>
                <a:latin typeface="Verdana" panose="020B0604030504040204" pitchFamily="34" charset="0"/>
                <a:ea typeface="Verdana" panose="020B0604030504040204" pitchFamily="34" charset="0"/>
                <a:cs typeface="Arial" panose="020B0604020202020204" pitchFamily="34" charset="0"/>
              </a:defRPr>
            </a:lvl1pPr>
          </a:lstStyle>
          <a:p>
            <a:r>
              <a:rPr lang="fr-FR" sz="2700">
                <a:latin typeface="Verdana"/>
                <a:ea typeface="Verdana"/>
                <a:cs typeface="Arial"/>
              </a:rPr>
              <a:t>Séance 6</a:t>
            </a:r>
          </a:p>
        </p:txBody>
      </p:sp>
    </p:spTree>
    <p:extLst>
      <p:ext uri="{BB962C8B-B14F-4D97-AF65-F5344CB8AC3E}">
        <p14:creationId xmlns:p14="http://schemas.microsoft.com/office/powerpoint/2010/main" val="1210055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10;&#10;Description générée automatiquement">
            <a:extLst>
              <a:ext uri="{FF2B5EF4-FFF2-40B4-BE49-F238E27FC236}">
                <a16:creationId xmlns:a16="http://schemas.microsoft.com/office/drawing/2014/main" id="{1E1AE60E-0656-A113-FE08-913EDF657A8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361452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capture d’écran, texte&#10;&#10;Description générée automatiquement">
            <a:extLst>
              <a:ext uri="{FF2B5EF4-FFF2-40B4-BE49-F238E27FC236}">
                <a16:creationId xmlns:a16="http://schemas.microsoft.com/office/drawing/2014/main" id="{05C0B37E-66A1-CD43-F3D5-0C781025808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077287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descr="Une image contenant texte, diagramme, capture d’écran, Tracé&#10;&#10;Description générée automatiquement">
            <a:extLst>
              <a:ext uri="{FF2B5EF4-FFF2-40B4-BE49-F238E27FC236}">
                <a16:creationId xmlns:a16="http://schemas.microsoft.com/office/drawing/2014/main" id="{B64097DE-322A-13D3-C30C-592FBF312DD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63935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diagramme, conception&#10;&#10;Description générée automatiquement">
            <a:extLst>
              <a:ext uri="{FF2B5EF4-FFF2-40B4-BE49-F238E27FC236}">
                <a16:creationId xmlns:a16="http://schemas.microsoft.com/office/drawing/2014/main" id="{95B9A10F-890F-512A-6AB0-04BCDF89765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32400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diagramme, conception&#10;&#10;Description générée automatiquement">
            <a:extLst>
              <a:ext uri="{FF2B5EF4-FFF2-40B4-BE49-F238E27FC236}">
                <a16:creationId xmlns:a16="http://schemas.microsoft.com/office/drawing/2014/main" id="{AAB81FC0-07D3-BDB4-06A5-1505A56AF93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42104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diagramme&#10;&#10;Description générée automatiquement">
            <a:extLst>
              <a:ext uri="{FF2B5EF4-FFF2-40B4-BE49-F238E27FC236}">
                <a16:creationId xmlns:a16="http://schemas.microsoft.com/office/drawing/2014/main" id="{C0F096C9-B1D1-22A8-BA68-614E5757B16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558920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diagramme&#10;&#10;Description générée automatiquement">
            <a:extLst>
              <a:ext uri="{FF2B5EF4-FFF2-40B4-BE49-F238E27FC236}">
                <a16:creationId xmlns:a16="http://schemas.microsoft.com/office/drawing/2014/main" id="{8A039C01-DDA0-B913-1719-B2C6CB9DB2B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78324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diagramme, Tracé&#10;&#10;Description générée automatiquement">
            <a:extLst>
              <a:ext uri="{FF2B5EF4-FFF2-40B4-BE49-F238E27FC236}">
                <a16:creationId xmlns:a16="http://schemas.microsoft.com/office/drawing/2014/main" id="{9D112DC8-EFEA-1D5D-AA07-B3FCE3DFC77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339629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diagramme, conception&#10;&#10;Description générée automatiquement">
            <a:extLst>
              <a:ext uri="{FF2B5EF4-FFF2-40B4-BE49-F238E27FC236}">
                <a16:creationId xmlns:a16="http://schemas.microsoft.com/office/drawing/2014/main" id="{AAF1F853-3CA6-B3E5-523A-8EBD14D42BE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962056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diagramme, conception&#10;&#10;Description générée automatiquement">
            <a:extLst>
              <a:ext uri="{FF2B5EF4-FFF2-40B4-BE49-F238E27FC236}">
                <a16:creationId xmlns:a16="http://schemas.microsoft.com/office/drawing/2014/main" id="{3A01A0AF-4575-CCB0-064D-F8EC96AFC95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961377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 24" descr="Une image contenant texte, capture d’écran, diagramme&#10;&#10;Description générée automatiquement">
            <a:extLst>
              <a:ext uri="{FF2B5EF4-FFF2-40B4-BE49-F238E27FC236}">
                <a16:creationId xmlns:a16="http://schemas.microsoft.com/office/drawing/2014/main" id="{64F435DA-FBA1-BFEE-AF9C-4924D6AFEBF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168521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diagramme, conception&#10;&#10;Description générée automatiquement">
            <a:extLst>
              <a:ext uri="{FF2B5EF4-FFF2-40B4-BE49-F238E27FC236}">
                <a16:creationId xmlns:a16="http://schemas.microsoft.com/office/drawing/2014/main" id="{B7843DC0-5941-12D9-6075-BC35D6913F5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713099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olice&#10;&#10;Description générée automatiquement">
            <a:extLst>
              <a:ext uri="{FF2B5EF4-FFF2-40B4-BE49-F238E27FC236}">
                <a16:creationId xmlns:a16="http://schemas.microsoft.com/office/drawing/2014/main" id="{2FA4EE0E-298D-6ED1-0AF8-D8DB705E2D2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43875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texte, capture d’écran, diagramme, Police&#10;&#10;Description générée automatiquement">
            <a:extLst>
              <a:ext uri="{FF2B5EF4-FFF2-40B4-BE49-F238E27FC236}">
                <a16:creationId xmlns:a16="http://schemas.microsoft.com/office/drawing/2014/main" id="{5D5C1CBB-AD7D-96A2-89C9-131F3B3FA80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13128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texte, capture d’écran, diagramme, Police&#10;&#10;Description générée automatiquement">
            <a:extLst>
              <a:ext uri="{FF2B5EF4-FFF2-40B4-BE49-F238E27FC236}">
                <a16:creationId xmlns:a16="http://schemas.microsoft.com/office/drawing/2014/main" id="{CF35DF1A-9822-FB2A-C90F-62C901696D5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65229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diagramme, Police&#10;&#10;Description générée automatiquement">
            <a:extLst>
              <a:ext uri="{FF2B5EF4-FFF2-40B4-BE49-F238E27FC236}">
                <a16:creationId xmlns:a16="http://schemas.microsoft.com/office/drawing/2014/main" id="{BEF93221-8C45-C061-C1E5-662ECBB48EF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89051416"/>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496440C913BA45A370CE7E11E8D566" ma:contentTypeVersion="7" ma:contentTypeDescription="Create a new document." ma:contentTypeScope="" ma:versionID="a294f3863cfee161bfcb7ac074ee7a4c">
  <xsd:schema xmlns:xsd="http://www.w3.org/2001/XMLSchema" xmlns:xs="http://www.w3.org/2001/XMLSchema" xmlns:p="http://schemas.microsoft.com/office/2006/metadata/properties" xmlns:ns2="09219ee2-2e9c-4e26-afc7-dc2d20fdf34e" xmlns:ns3="acd48830-2a75-428a-ba87-2ad2d4179e11" targetNamespace="http://schemas.microsoft.com/office/2006/metadata/properties" ma:root="true" ma:fieldsID="ab4ff6d19a9d122a047aeca3702d1310" ns2:_="" ns3:_="">
    <xsd:import namespace="09219ee2-2e9c-4e26-afc7-dc2d20fdf34e"/>
    <xsd:import namespace="acd48830-2a75-428a-ba87-2ad2d4179e1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219ee2-2e9c-4e26-afc7-dc2d20fdf3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SearchProperties" ma:index="1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d48830-2a75-428a-ba87-2ad2d4179e1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acd48830-2a75-428a-ba87-2ad2d4179e11">
      <UserInfo>
        <DisplayName/>
        <AccountId xsi:nil="true"/>
        <AccountType/>
      </UserInfo>
    </SharedWithUsers>
  </documentManagement>
</p:properties>
</file>

<file path=customXml/itemProps1.xml><?xml version="1.0" encoding="utf-8"?>
<ds:datastoreItem xmlns:ds="http://schemas.openxmlformats.org/officeDocument/2006/customXml" ds:itemID="{C5507AB0-E21E-418B-9896-BD291B3CB26E}"/>
</file>

<file path=customXml/itemProps2.xml><?xml version="1.0" encoding="utf-8"?>
<ds:datastoreItem xmlns:ds="http://schemas.openxmlformats.org/officeDocument/2006/customXml" ds:itemID="{5083C009-25D8-409F-94EE-2952B1CD124D}">
  <ds:schemaRefs>
    <ds:schemaRef ds:uri="http://schemas.microsoft.com/sharepoint/v3/contenttype/forms"/>
  </ds:schemaRefs>
</ds:datastoreItem>
</file>

<file path=customXml/itemProps3.xml><?xml version="1.0" encoding="utf-8"?>
<ds:datastoreItem xmlns:ds="http://schemas.openxmlformats.org/officeDocument/2006/customXml" ds:itemID="{3738E3E5-BE93-462D-B3F1-6AC24263F01B}">
  <ds:schemaRefs>
    <ds:schemaRef ds:uri="27f64e36-29aa-44d5-a3e0-06242cad7d4d"/>
    <ds:schemaRef ds:uri="http://schemas.microsoft.com/office/2006/documentManagement/types"/>
    <ds:schemaRef ds:uri="cd84cc96-e4f0-4e7f-873a-a508fb658c41"/>
    <ds:schemaRef ds:uri="http://purl.org/dc/elements/1.1/"/>
    <ds:schemaRef ds:uri="http://schemas.microsoft.com/office/2006/metadata/properties"/>
    <ds:schemaRef ds:uri="http://schemas.openxmlformats.org/package/2006/metadata/core-properties"/>
    <ds:schemaRef ds:uri="http://purl.org/dc/terms/"/>
    <ds:schemaRef ds:uri="http://schemas.microsoft.com/office/infopath/2007/PartnerControls"/>
    <ds:schemaRef ds:uri="http://www.w3.org/XML/1998/namespace"/>
    <ds:schemaRef ds:uri="http://purl.org/dc/dcmitype/"/>
    <ds:schemaRef ds:uri="be993d5a-5390-4a32-bd90-2a12d82b1d47"/>
  </ds:schemaRefs>
</ds:datastoreItem>
</file>

<file path=docProps/app.xml><?xml version="1.0" encoding="utf-8"?>
<Properties xmlns="http://schemas.openxmlformats.org/officeDocument/2006/extended-properties" xmlns:vt="http://schemas.openxmlformats.org/officeDocument/2006/docPropsVTypes">
  <Template>Office Theme</Template>
  <TotalTime>252</TotalTime>
  <Words>3147</Words>
  <Application>Microsoft Office PowerPoint</Application>
  <PresentationFormat>Affichage à l'écran (4:3)</PresentationFormat>
  <Paragraphs>279</Paragraphs>
  <Slides>64</Slides>
  <Notes>64</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64</vt:i4>
      </vt:variant>
    </vt:vector>
  </HeadingPairs>
  <TitlesOfParts>
    <vt:vector size="70" baseType="lpstr">
      <vt:lpstr>Arial</vt:lpstr>
      <vt:lpstr>Calibri</vt:lpstr>
      <vt:lpstr>Calibri Light</vt:lpstr>
      <vt:lpstr>Symbol</vt:lpstr>
      <vt:lpstr>Verdana</vt:lpstr>
      <vt:lpstr>Thème Office</vt:lpstr>
      <vt:lpstr>SOMMAIRE</vt:lpstr>
      <vt:lpstr>Séance 1</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Séance 4</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Séance 5</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EDITIONS HATIER</dc:creator>
  <cp:lastModifiedBy>CARATY CORINNE</cp:lastModifiedBy>
  <cp:revision>19</cp:revision>
  <dcterms:created xsi:type="dcterms:W3CDTF">2022-01-07T11:15:07Z</dcterms:created>
  <dcterms:modified xsi:type="dcterms:W3CDTF">2023-06-26T08:47:05Z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0x0101008A496440C913BA45A370CE7E11E8D566</vt:lpwstr>
  </property>
  <property fmtid="{D5CDD505-2E9C-101B-9397-08002B2CF9AE}" pid="3" name="MediaServiceImageTags">
    <vt:lpwstr/>
  </property>
  <property fmtid="{D5CDD505-2E9C-101B-9397-08002B2CF9AE}" pid="4" name="Order">
    <vt:r8>85800</vt:r8>
  </property>
  <property fmtid="{D5CDD505-2E9C-101B-9397-08002B2CF9AE}" pid="5" name="xd_Signature">
    <vt:bool>false</vt:bool>
  </property>
  <property fmtid="{D5CDD505-2E9C-101B-9397-08002B2CF9AE}" pid="6" name="xd_ProgID">
    <vt:lpwstr/>
  </property>
  <property fmtid="{D5CDD505-2E9C-101B-9397-08002B2CF9AE}" pid="7" name="_ExtendedDescription">
    <vt:lpwstr/>
  </property>
  <property fmtid="{D5CDD505-2E9C-101B-9397-08002B2CF9AE}" pid="8" name="TriggerFlowInfo">
    <vt:lpwstr/>
  </property>
  <property fmtid="{D5CDD505-2E9C-101B-9397-08002B2CF9AE}" pid="9" name="_SourceUrl">
    <vt:lpwstr/>
  </property>
  <property fmtid="{D5CDD505-2E9C-101B-9397-08002B2CF9AE}" pid="10" name="_SharedFileIndex">
    <vt:lpwstr/>
  </property>
  <property fmtid="{D5CDD505-2E9C-101B-9397-08002B2CF9AE}" pid="11" name="ComplianceAssetId">
    <vt:lpwstr/>
  </property>
  <property fmtid="{D5CDD505-2E9C-101B-9397-08002B2CF9AE}" pid="12" name="TemplateUrl">
    <vt:lpwstr/>
  </property>
</Properties>
</file>