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57" r:id="rId5"/>
  </p:sldMasterIdLst>
  <p:notesMasterIdLst>
    <p:notesMasterId r:id="rId11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51" r:id="rId18"/>
    <p:sldId id="268" r:id="rId19"/>
    <p:sldId id="269" r:id="rId20"/>
    <p:sldId id="361" r:id="rId21"/>
    <p:sldId id="271" r:id="rId22"/>
    <p:sldId id="272" r:id="rId23"/>
    <p:sldId id="273" r:id="rId24"/>
    <p:sldId id="352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353" r:id="rId33"/>
    <p:sldId id="281" r:id="rId34"/>
    <p:sldId id="282" r:id="rId35"/>
    <p:sldId id="283" r:id="rId36"/>
    <p:sldId id="284" r:id="rId37"/>
    <p:sldId id="285" r:id="rId38"/>
    <p:sldId id="286" r:id="rId39"/>
    <p:sldId id="354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355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56" r:id="rId62"/>
    <p:sldId id="307" r:id="rId63"/>
    <p:sldId id="308" r:id="rId64"/>
    <p:sldId id="309" r:id="rId65"/>
    <p:sldId id="310" r:id="rId66"/>
    <p:sldId id="311" r:id="rId67"/>
    <p:sldId id="357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58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59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48" r:id="rId107"/>
    <p:sldId id="360" r:id="rId108"/>
    <p:sldId id="349" r:id="rId109"/>
    <p:sldId id="350" r:id="rId1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2" roundtripDataSignature="AMtx7mixSlDiehlHCchW13nVLjwSKudqQ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EC0C35-085C-D9B9-E378-2995294E600F}" name="Sylvie Advenier" initials="SA" userId="516bcc22ff4f1580" providerId="Windows Live"/>
  <p188:author id="{6EC3644E-CAF9-BE47-EB1A-C427F723DB1E}" name="catherine.mallard2" initials="ca" userId="S::catherine.mallard2_gmail.com#ext#@hachette.onmicrosoft.com::943e5806-a044-4790-a0a9-05d7075f8f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ifer riviere" initials="" lastIdx="11" clrIdx="0"/>
  <p:cmAuthor id="1" name="CHAUVELLIER ANNE" initials="" lastIdx="15" clrIdx="1"/>
  <p:cmAuthor id="2" name="Sylvie Advenier" initials="" lastIdx="8" clrIdx="2"/>
  <p:cmAuthor id="3" name="Harmonie Rossi Tessier" initials="" lastIdx="4" clrIdx="3"/>
  <p:cmAuthor id="4" name="HACHE Caroline" initials="" lastIdx="4" clrIdx="4"/>
  <p:cmAuthor id="5" name="Pauline Lion" initials="" lastIdx="8" clrIdx="5"/>
  <p:cmAuthor id="6" name="Compte Microsoft" initials="" lastIdx="11" clrIdx="6"/>
  <p:cmAuthor id="7" name="Compte Microsoft" initials="CM" lastIdx="7" clrIdx="7">
    <p:extLst>
      <p:ext uri="{19B8F6BF-5375-455C-9EA6-DF929625EA0E}">
        <p15:presenceInfo xmlns:p15="http://schemas.microsoft.com/office/powerpoint/2012/main" userId="b37cafc324dd2ae0" providerId="Windows Live"/>
      </p:ext>
    </p:extLst>
  </p:cmAuthor>
  <p:cmAuthor id="8" name="omenriah" initials="om" lastIdx="24" clrIdx="8">
    <p:extLst>
      <p:ext uri="{19B8F6BF-5375-455C-9EA6-DF929625EA0E}">
        <p15:presenceInfo xmlns:p15="http://schemas.microsoft.com/office/powerpoint/2012/main" userId="S::omenriah_gmail.com#ext#@hachette.onmicrosoft.com::1c7e23f3-21b9-4451-98c0-15057ee07999" providerId="AD"/>
      </p:ext>
    </p:extLst>
  </p:cmAuthor>
  <p:cmAuthor id="9" name="pauline.negrellion" initials="pa" lastIdx="16" clrIdx="9">
    <p:extLst>
      <p:ext uri="{19B8F6BF-5375-455C-9EA6-DF929625EA0E}">
        <p15:presenceInfo xmlns:p15="http://schemas.microsoft.com/office/powerpoint/2012/main" userId="S::pauline.negrellion_gmail.com#ext#@hachette.onmicrosoft.com::9fb65b54-3bbd-4994-b3cf-42d8602c7eef" providerId="AD"/>
      </p:ext>
    </p:extLst>
  </p:cmAuthor>
  <p:cmAuthor id="10" name="HACHE Caroline" initials="HC" lastIdx="17" clrIdx="10">
    <p:extLst>
      <p:ext uri="{19B8F6BF-5375-455C-9EA6-DF929625EA0E}">
        <p15:presenceInfo xmlns:p15="http://schemas.microsoft.com/office/powerpoint/2012/main" userId="S::caroline.hache_univ-amu.fr#ext#@hachette.onmicrosoft.com::8f7bb2c5-af1f-4ec9-9672-c04e07afd9f4" providerId="AD"/>
      </p:ext>
    </p:extLst>
  </p:cmAuthor>
  <p:cmAuthor id="11" name="riviere.jennifer" initials="ri" lastIdx="19" clrIdx="11">
    <p:extLst>
      <p:ext uri="{19B8F6BF-5375-455C-9EA6-DF929625EA0E}">
        <p15:presenceInfo xmlns:p15="http://schemas.microsoft.com/office/powerpoint/2012/main" userId="S::riviere.jennifer_gmail.com#ext#@hachette.onmicrosoft.com::1d9d5009-092f-4c80-8dba-153923be29d4" providerId="AD"/>
      </p:ext>
    </p:extLst>
  </p:cmAuthor>
  <p:cmAuthor id="12" name="Christophe Dracos" initials="CD" lastIdx="12" clrIdx="12">
    <p:extLst>
      <p:ext uri="{19B8F6BF-5375-455C-9EA6-DF929625EA0E}">
        <p15:presenceInfo xmlns:p15="http://schemas.microsoft.com/office/powerpoint/2012/main" userId="S::cri.dracos_outlook.fr#ext#@hachette.onmicrosoft.com::9a339485-cc17-450e-b56d-f2edc49cae5a" providerId="AD"/>
      </p:ext>
    </p:extLst>
  </p:cmAuthor>
  <p:cmAuthor id="13" name="CHAUVELLIER ANNE" initials="CA" lastIdx="18" clrIdx="13">
    <p:extLst>
      <p:ext uri="{19B8F6BF-5375-455C-9EA6-DF929625EA0E}">
        <p15:presenceInfo xmlns:p15="http://schemas.microsoft.com/office/powerpoint/2012/main" userId="S::ACHAUVELLIER@editions-hatier.fr::f6f57ace-c9cf-44ce-941b-3615434e65b1" providerId="AD"/>
      </p:ext>
    </p:extLst>
  </p:cmAuthor>
  <p:cmAuthor id="14" name="catherine.mallard2" initials="ca" lastIdx="10" clrIdx="14">
    <p:extLst>
      <p:ext uri="{19B8F6BF-5375-455C-9EA6-DF929625EA0E}">
        <p15:presenceInfo xmlns:p15="http://schemas.microsoft.com/office/powerpoint/2012/main" userId="S::catherine.mallard2_gmail.com#ext#@hachette.onmicrosoft.com::943e5806-a044-4790-a0a9-05d7075f8f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EFAD4-68FF-404F-AF9E-3A15F8FCB82D}" v="4" dt="2023-06-23T15:20:17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2" autoAdjust="0"/>
    <p:restoredTop sz="73598" autoAdjust="0"/>
  </p:normalViewPr>
  <p:slideViewPr>
    <p:cSldViewPr snapToGrid="0">
      <p:cViewPr varScale="1">
        <p:scale>
          <a:sx n="84" d="100"/>
          <a:sy n="84" d="100"/>
        </p:scale>
        <p:origin x="2112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tableStyles" Target="tableStyles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customschemas.google.com/relationships/presentationmetadata" Target="meta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slide" Target="slides/slide105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commentAuthors" Target="commentAuthors.xml"/><Relationship Id="rId118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presProps" Target="presProps.xml"/><Relationship Id="rId119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895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75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On cherche maintenant quelle réglette fait la même longueur que les deux réglettes roses réunies. Cette réglette représente le nombre de bougies qu’il y a en tout.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8020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4" name="Google Shape;1454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Demander à un élève le</a:t>
            </a:r>
            <a:r>
              <a:rPr lang="fr-FR" sz="1200" baseline="0" dirty="0">
                <a:latin typeface="Calibri"/>
                <a:ea typeface="Calibri"/>
                <a:cs typeface="Calibri"/>
                <a:sym typeface="Calibri"/>
              </a:rPr>
              <a:t> calcul qu’il a écrit pour trouver la réponse.</a:t>
            </a:r>
            <a:endParaRPr sz="1200" i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101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8052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2" name="Google Shape;1492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Il faut ajouter tous les nombres : 2 + 6 + 14 + 4 =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Interroger</a:t>
            </a:r>
            <a:r>
              <a:rPr lang="fr-FR" b="0" i="0" baseline="0" dirty="0"/>
              <a:t> un élève.</a:t>
            </a:r>
            <a:endParaRPr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493" name="Google Shape;1493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102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8901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1" name="Google Shape;1531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2 + 6 + 14 + 4 = 26.</a:t>
            </a:r>
            <a:endParaRPr lang="fr-FR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remarquer qu’on peut reconstituer une dizaine en associant les deux groupes de 4 et 6 unités : on obtient 2 dizaines et 6 unités, soit 26.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Idem sur les réglettes : on peut grouper les réglettes 4 et 6 pour trouver une réglette 10.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Demander à un élève</a:t>
            </a:r>
            <a:r>
              <a:rPr lang="fr-FR" b="0" i="0" baseline="0" dirty="0"/>
              <a:t> de formuler une phrase réponse.</a:t>
            </a:r>
            <a:endParaRPr b="0" i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532" name="Google Shape;1532;p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103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368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1" name="Google Shape;1531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Axel a 26 chaussettes dans son tiroir.</a:t>
            </a:r>
            <a:endParaRPr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b="0" i="1" dirty="0"/>
              <a:t>C’est un problème où l’on connait toutes les parties (il y en a 4) et où l’on cherche le tout.</a:t>
            </a: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532" name="Google Shape;1532;p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104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0595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4" name="Google Shape;1574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et le faire reformuler par les élèves.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faire un schéma ou à utiliser leurs réglettes. </a:t>
            </a: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b="0" dirty="0"/>
              <a:t>Faire une correction rapide avec schéma, schéma de réglettes et modélisation mathématique. 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 4 + 4 + 6 = 14.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</a:t>
            </a:r>
            <a:r>
              <a:rPr lang="fr-FR" b="0" i="1" dirty="0"/>
              <a:t> </a:t>
            </a:r>
            <a:r>
              <a:rPr lang="fr-FR" b="0" i="0" dirty="0"/>
              <a:t>Il y a 14 yaourts dans le réfrigérateur.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Attention</a:t>
            </a:r>
            <a:r>
              <a:rPr lang="fr-FR" b="0" i="0" baseline="0" dirty="0"/>
              <a:t> </a:t>
            </a:r>
            <a:r>
              <a:rPr lang="fr-FR" b="0" i="0" dirty="0"/>
              <a:t>aux élèves qui auraient modélisé</a:t>
            </a:r>
            <a:r>
              <a:rPr lang="fr-FR" b="0" i="0" baseline="0" dirty="0"/>
              <a:t> les 2 paquets de 4 yaourts par 2 + 4 au lieu de 4 + 4.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575" name="Google Shape;1575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105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91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/>
              <a:t>À présent, écrivez sur vos ardoises le calcul qui permet de trouver la réponse au problème.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0" dirty="0"/>
              <a:t>Laisser quelques instants, puis interroger</a:t>
            </a:r>
            <a:r>
              <a:rPr lang="fr-FR" i="0" baseline="0" dirty="0"/>
              <a:t> un élève.</a:t>
            </a:r>
            <a:endParaRPr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96" name="Google Shape;19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70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que les deux groupes de bougies constituent des parties que l’on doit associer pour trouver le tout, et que cela se traduit par une addition : </a:t>
            </a:r>
            <a:r>
              <a:rPr lang="fr-FR" b="0" i="1" dirty="0"/>
              <a:t>4 + 4 = 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Interroger un élève.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227" name="Google Shape;22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35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fr-FR" b="0" i="1" dirty="0">
                <a:latin typeface="Calibri" panose="020F0502020204030204" pitchFamily="34" charset="0"/>
                <a:cs typeface="Calibri" panose="020F0502020204030204" pitchFamily="34" charset="0"/>
              </a:rPr>
              <a:t>4 + 4 = 8.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Demander à un</a:t>
            </a:r>
            <a:r>
              <a:rPr lang="fr-FR" b="0" i="0" baseline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élève de formuler une phrase réponse.</a:t>
            </a:r>
            <a:endParaRPr b="0" i="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259" name="Google Shape;25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76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Axel a 8 ans.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b="0" i="1" dirty="0"/>
              <a:t>C’est un problème où l’on connait les deux parties et où l’on cherche le tout.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259" name="Google Shape;25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1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et le faire reformuler par les élèves car la formulation du nombre sans son unité (« 5 dans son tiroir ») peut représenter une difficulté pour eux.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utiliser les réglettes.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Faire une correction rapide avec schéma, schéma de réglettes et modélisation mathématique.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 7 + 5 = 12.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  Kim a 12 crayons de couleur.</a:t>
            </a:r>
            <a:endParaRPr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293" name="Google Shape;29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4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de tee-shirts sont à laver.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faites un schéma pour représenter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ce problème. 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sz="1200" b="0" i="0" dirty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sz="1200" b="0" i="1" dirty="0">
                <a:latin typeface="Calibri"/>
                <a:ea typeface="Calibri"/>
                <a:cs typeface="Calibri"/>
                <a:sym typeface="Calibri"/>
              </a:rPr>
              <a:t>quelles informations avons-nous ? → Sarah a 10 tee-shirts </a:t>
            </a:r>
            <a:r>
              <a:rPr lang="fr-FR" sz="1200" b="1" i="1" dirty="0">
                <a:latin typeface="Calibri"/>
                <a:ea typeface="Calibri"/>
                <a:cs typeface="Calibri"/>
                <a:sym typeface="Calibri"/>
              </a:rPr>
              <a:t>en tout</a:t>
            </a:r>
            <a:r>
              <a:rPr lang="fr-FR" sz="1200" b="0" i="1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dirty="0">
                <a:latin typeface="Calibri"/>
                <a:ea typeface="Calibri"/>
                <a:cs typeface="Calibri"/>
                <a:sym typeface="Calibri"/>
              </a:rPr>
              <a:t>Demander aux élèves ce qu’il est important de dessiner.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dirty="0">
                <a:latin typeface="Calibri"/>
                <a:ea typeface="Calibri"/>
                <a:cs typeface="Calibri"/>
                <a:sym typeface="Calibri"/>
              </a:rPr>
              <a:t>Si certains ont dessiné des tee-shirts, rappeler qu’il faut faire un dessin le plus simple possible et que l’important est de représenter les nombres de l’énoncé.</a:t>
            </a:r>
            <a:endParaRPr sz="1200" b="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12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peut représenter les tee-shirts par des rectangles par exemple. Voici les 10 tee-shirts que Sarah a en tout.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Comment peut-on représenter les 7 tee-shirts propres 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peut entourer 7 tee-shirts pour montrer qu’ils font partie des 10 déjà dessinés.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</p:txBody>
      </p:sp>
      <p:sp>
        <p:nvSpPr>
          <p:cNvPr id="315" name="Google Shape;3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44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7 tee-shirts propres. Mais ce ne sont pas eux qui nous intéressent.</a:t>
            </a: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On cherche combien de tee-shirts sont à </a:t>
            </a:r>
            <a:r>
              <a:rPr lang="fr-FR" b="0" i="1"/>
              <a:t>laver.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peut barrer les tee-shirts propres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pour mettre en évidence ceux qui restent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fr-FR"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32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Comment peut-on mettre</a:t>
            </a:r>
            <a:r>
              <a:rPr lang="fr-FR" sz="1200" i="1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évidence les tee-shirts qui sont à laver 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On entoure les tee-shirts restants</a:t>
            </a:r>
            <a:r>
              <a:rPr lang="fr-FR" b="0" i="1" baseline="0" dirty="0"/>
              <a:t> et on met un point d’interrogation.</a:t>
            </a:r>
            <a:endParaRPr lang="fr-FR" b="0" i="1" dirty="0"/>
          </a:p>
        </p:txBody>
      </p:sp>
      <p:sp>
        <p:nvSpPr>
          <p:cNvPr id="332" name="Google Shape;33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6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563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On a représenté le problème par un schéma.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présent, prenez vos réglettes. 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33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Construisez le schéma de réglettes qui représente le problème.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 réglette peut-on prendre pour représenter les 10 tee-shirts de Sarah ?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Une réglette orange.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554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Voici les 10 tee-shirts de Sarah.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Quelle réglette peut-on prendre pour représenter les 7 tee-shirts propres ? </a:t>
            </a:r>
            <a:r>
              <a:rPr lang="fr-FR" sz="1200" i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/>
              <a:t> </a:t>
            </a:r>
            <a:r>
              <a:rPr lang="fr-FR" b="0" i="1"/>
              <a:t>Une réglette noire.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Comment la place-t-on ? </a:t>
            </a:r>
            <a:r>
              <a:rPr lang="fr-FR" sz="1200" i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/>
              <a:t> </a:t>
            </a:r>
            <a:r>
              <a:rPr lang="fr-FR" b="0" i="1"/>
              <a:t>On la place sous la réglette orange car les 7 tee-shirts font partie des 10 que Sarah a en tout.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881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 cherche-t-on 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Faire émerger qu’on cherche la réglette qui reste si on enlève la réglette noire à la réglette orange.</a:t>
            </a: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186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Cette réglette représente le nombre de tee-shirts à laver.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926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/>
              <a:t>À présent, écrivez sur vos ardoises le calcul qui permet de trouver la réponse au problème.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i="0" dirty="0"/>
              <a:t>Laisser quelques instants, puis interroger</a:t>
            </a:r>
            <a:r>
              <a:rPr lang="fr-FR" i="0" baseline="0" dirty="0"/>
              <a:t> un élève.</a:t>
            </a:r>
            <a:endParaRPr lang="fr-FR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402" name="Google Shape;40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86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par les élèves que l’on cherche combien de tee-shirts sont à laver, c’est-à-dire ce qu’il reste quand on enlève les 7 tee-shirts propres aux 10 qu’il y a en tout. </a:t>
            </a: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b="0" i="0" dirty="0"/>
              <a:t>Cela se traduit par la soustraction : </a:t>
            </a:r>
            <a:r>
              <a:rPr lang="fr-FR" b="0" i="1" dirty="0"/>
              <a:t>10 – 7 = ?</a:t>
            </a:r>
            <a:r>
              <a:rPr lang="fr-FR" b="0" i="0" dirty="0"/>
              <a:t>  Interroger un élève. 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i="0" baseline="0" dirty="0"/>
              <a:t>V</a:t>
            </a:r>
            <a:r>
              <a:rPr lang="fr-FR" i="0" dirty="0"/>
              <a:t>alider l’addition à trou 7 + … =10, mais expliquer qu’il est préférable que le nombre cherché soit le résultat de l’opération (il doit figurer après le signe « égal » : seule la soustraction ici le permet).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fr-FR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430" name="Google Shape;43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27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35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10 – 7 = 3.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Demander</a:t>
            </a:r>
            <a:r>
              <a:rPr lang="fr-FR" b="0" i="0" baseline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à un élève de formuler une phrase réponse.</a:t>
            </a:r>
            <a:endParaRPr b="0" i="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459" name="Google Shape;45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85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3 tee-shirts sont à laver.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résoudre un problème où l’on connaissait le tout et une des parties et où l’on cherchait l’autre partie.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459" name="Google Shape;45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29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02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et le faire reformuler par les élèves. Ici, deux difficultés sont présentes : la formulation du nombre sans son unité (« 5 sont chez Kim ») et le terme « dont » qui indique que les 5 livres sont inclus dans les 13 précités.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utiliser les réglettes en s’appuyant sur la dizaine pour représenter les 13 livres : 13 = 10 + 3.</a:t>
            </a: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b="0" dirty="0"/>
              <a:t>Faire une correction rapide avec schéma, schéma de réglettes et modélisation mathématique.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 13 – 5 = 8.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  Léo a 8 livres d’aventure chez lui.</a:t>
            </a:r>
            <a:endParaRPr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489" name="Google Shape;48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l’âge d’Axel.</a:t>
            </a: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Comment peut-on savoir l’âge qu’il a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doit trouver combien de bougies il y a </a:t>
            </a:r>
            <a:r>
              <a:rPr lang="fr-FR" sz="1200" b="1" i="1" dirty="0">
                <a:latin typeface="Calibri"/>
                <a:ea typeface="Calibri"/>
                <a:cs typeface="Calibri"/>
                <a:sym typeface="Calibri"/>
              </a:rPr>
              <a:t>en tout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sur le gâteau, c’est-à-dire le nombre total de bougies.</a:t>
            </a:r>
            <a:endParaRPr sz="1200" i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faites un schéma pour représenter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ce problème.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quelles informations avons-nous ? → Sur le gâteau, il y a 4 bougies rayées et 4 bougies à pois.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dirty="0">
                <a:latin typeface="Calibri"/>
                <a:ea typeface="Calibri"/>
                <a:cs typeface="Calibri"/>
                <a:sym typeface="Calibri"/>
              </a:rPr>
              <a:t>Demander aux élèves ce qu’il est important de représenter.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dirty="0">
                <a:latin typeface="Calibri"/>
                <a:ea typeface="Calibri"/>
                <a:cs typeface="Calibri"/>
                <a:sym typeface="Calibri"/>
              </a:rPr>
              <a:t>Si certains ont dessiné des bougies, rappeler qu’il faut faire le dessin le plus simple possible et que l’important est de représenter les nombres de l’énoncé.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503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42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faites un schéma pour représenter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ce problème. Vous pouvez représenter des pièces et des billets si vous le souhaitez.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 pour résoudre le problème sur leur ardoise.</a:t>
            </a:r>
            <a:endParaRPr b="0" i="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Reprendre en collectif : 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d’euros le grand-père de Léo lui a donné.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uelles informations avons-nous ? → Léo a reçu 9 € de ses grands-parents. C’est ce qu’il a reçu </a:t>
            </a:r>
            <a:r>
              <a:rPr lang="fr-FR" b="1" i="1" dirty="0">
                <a:latin typeface="Calibri"/>
                <a:ea typeface="Calibri"/>
                <a:cs typeface="Calibri"/>
                <a:sym typeface="Calibri"/>
              </a:rPr>
              <a:t>en tout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On connait le tout et on cherche une partie.</a:t>
            </a: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94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9 € que Léo a reçus en tout. Chaque cercle</a:t>
            </a:r>
            <a:r>
              <a:rPr lang="fr-FR" b="0" i="1" baseline="0" dirty="0"/>
              <a:t> représente 1 €. On peut aussi</a:t>
            </a:r>
            <a:r>
              <a:rPr lang="fr-FR" b="0" i="1" dirty="0"/>
              <a:t> dessiner des rectangles pour les billets et des ronds pour les pièces. On écrit la valeur à l’intérieur comme on le fait pour le « Chaque jour compte ». 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 autre information avons-nous ? → Sa grand-mère lui a donné 7 €. C’est une partie de ce qu’il a reçu.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peut entourer 7 € parmi les 9 € dessinés.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dirty="0"/>
          </a:p>
        </p:txBody>
      </p:sp>
      <p:sp>
        <p:nvSpPr>
          <p:cNvPr id="510" name="Google Shape;510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89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7 € reçus de sa grand-mère.</a:t>
            </a: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On</a:t>
            </a: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cherche ce qu’il a reçu de son grand-père</a:t>
            </a:r>
            <a:endParaRPr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peut barrer les euros qu’il a reçus de sa grand-mère</a:t>
            </a:r>
            <a:r>
              <a:rPr lang="fr-FR" sz="1200" b="0" i="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pour mettre en évidence ce qu’il reste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522" name="Google Shape;52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2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Comment peut-on mettre</a:t>
            </a:r>
            <a:r>
              <a:rPr lang="fr-FR" sz="1200" i="1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évidence ce qu’il a </a:t>
            </a: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reçu de son grand-père</a:t>
            </a:r>
            <a:r>
              <a:rPr lang="fr-FR" sz="1200" b="0" i="1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On entoure les euros restants</a:t>
            </a:r>
            <a:r>
              <a:rPr lang="fr-FR" b="0" i="1" baseline="0" dirty="0"/>
              <a:t> et on met un point d’interrogation.</a:t>
            </a:r>
            <a:endParaRPr lang="fr-FR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endParaRPr lang="fr-FR"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16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a représenté le problème par un schéma.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peut aussi représenter le problème avec des réglettes.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09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Construisez le schéma de réglettes qui représente le problème.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  <a:tabLst/>
              <a:defRPr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 réglette peut-on prendre pour représenter les 9 € que Léo a reçus de ses grands-parents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Une réglette bleue.</a:t>
            </a:r>
            <a:endParaRPr lang="fr-FR" dirty="0"/>
          </a:p>
        </p:txBody>
      </p:sp>
      <p:sp>
        <p:nvSpPr>
          <p:cNvPr id="552" name="Google Shape;55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46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Voici les 9 €.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 réglette prend-on pour représenter les 7 € reçus de sa grand-mère ? </a:t>
            </a: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 dirty="0"/>
              <a:t> </a:t>
            </a:r>
            <a:r>
              <a:rPr lang="fr-FR" b="0" i="1" dirty="0"/>
              <a:t>Une réglette noire.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Comment la place-t-on ? </a:t>
            </a: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 dirty="0"/>
              <a:t> </a:t>
            </a:r>
            <a:r>
              <a:rPr lang="fr-FR" b="0" i="1" dirty="0"/>
              <a:t>On la place sous (ou sur) la réglette bleue car les 7 € font partie des 9 € que Léo a reçus en tout.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03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 cherche-t-on 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Faire émerger qu’on cherche la réglette qui reste si on enlève la réglette noire à la réglette bleue.</a:t>
            </a: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39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89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Cette réglette manquante représente le nombre d’euros que Léo a reçus de son grand-père.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6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peut représenter les bougies par des bâtons. Voici les 4 bougies rayées.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Que doit-on encore représenter ? 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/>
              <a:t> Les 4 bougies à pois.</a:t>
            </a:r>
            <a:endParaRPr/>
          </a:p>
        </p:txBody>
      </p:sp>
      <p:sp>
        <p:nvSpPr>
          <p:cNvPr id="98" name="Google Shape;9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81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/>
              <a:t>À présent, écrivez sur vos ardoises le calcul qui permet de trouver la réponse au problème.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i="0" dirty="0"/>
              <a:t>Laisser quelques instants aux élèves pour écrire le calcul puis interroger</a:t>
            </a:r>
            <a:r>
              <a:rPr lang="fr-FR" i="0" baseline="0" dirty="0"/>
              <a:t> un élève.</a:t>
            </a:r>
            <a:endParaRPr lang="fr-FR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584" name="Google Shape;58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12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par les élèves que l’on cherche ce qu’il reste quand on enlève 7 € aux 9 € reçus en tout.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Cela se traduit par la soustraction : </a:t>
            </a:r>
            <a:r>
              <a:rPr lang="fr-FR" b="0" i="1" dirty="0"/>
              <a:t>9 – 7 = 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i="0" dirty="0"/>
              <a:t>Valider l’addition à trou 7 + … = 9, mais rappeler qu’il est préférable que le nombre cherché soit le résultat de l’opération et qu’il doit donc figurer après le signe « égal » : seule la soustraction ici le permet.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b="0" i="0" dirty="0"/>
              <a:t>Interroger un élève afin qu’il donne le résultat. </a:t>
            </a:r>
            <a:endParaRPr lang="fr-FR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607" name="Google Shape;60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77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9 – 7 = 2.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Demander</a:t>
            </a:r>
            <a:r>
              <a:rPr lang="fr-FR" b="0" i="0" baseline="0" dirty="0"/>
              <a:t> à un élève de formuler une phrase réponse.</a:t>
            </a:r>
            <a:endParaRPr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631" name="Google Shape;631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918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Son grand-père lui a donné 2 €.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b="0" i="1" dirty="0"/>
              <a:t>C’est un problème où l’on connait le tout et une des parties et où l’on cherche l’autre partie.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631" name="Google Shape;631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3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et le faire reformuler par les élèves.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faire un schéma ou à utiliser leurs réglettes.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Faire une correction rapide avec schéma, schéma de réglettes et modélisation mathématique.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 9 + 7 = 16.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 Kim a reçu 16 €.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aux élèves la différence avec le premier problème :</a:t>
            </a:r>
            <a:r>
              <a:rPr lang="fr-FR" b="0" i="1" dirty="0"/>
              <a:t> ici, on cherche le tout alors que dans le premier problème, on cherchait une des parties.</a:t>
            </a: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656" name="Google Shape;65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08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384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essayez de résoudre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ce problème. Vous pouvez faire un schéma ou utiliser les réglettes pour vous aider.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 pour résoudre le problème sur leur ardoise.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  <a:tabLst/>
              <a:defRPr/>
            </a:pP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Certains</a:t>
            </a:r>
            <a:r>
              <a:rPr lang="fr-FR" sz="1200" baseline="0" dirty="0">
                <a:latin typeface="Calibri"/>
                <a:ea typeface="Calibri"/>
                <a:cs typeface="Calibri"/>
                <a:sym typeface="Calibri"/>
              </a:rPr>
              <a:t> élèves vont écrire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2 + 6, reprendre avec eux et insister sur le fait que 2 dans l’énoncé ne représente pas 2 œufs mais 2 boites.</a:t>
            </a:r>
            <a:endParaRPr lang="fr-FR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Reprendre en collectif : 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Sarah utilise d’œufs en tout.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uelles informations avons-nous ? → Elle a 2 boites et dans chaque boite, il y a 6 œufs.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On connait deux parties et on cherche le tout.</a:t>
            </a: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95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6 œufs d’une boite et les 6 œufs de l’autre boite.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On cherche combien Sarah a utilisé d’œufs en tout. Comment le montre-t-on sur le schéma ?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dirty="0"/>
          </a:p>
        </p:txBody>
      </p:sp>
      <p:sp>
        <p:nvSpPr>
          <p:cNvPr id="678" name="Google Shape;678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9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b="0" i="1" dirty="0"/>
              <a:t>On entoure tous les œufs et on met un point d’interrogation. On a représenté le problème par un schéma.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Attirer l'attention des élèves sur le fait qu'il y a bien 2 boites de 6 œufs et pas une boite de 2 œufs et une boite de 6 œufs.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peut aussi représenter le problème avec des réglettes.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758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uelles réglettes peut-on prendre pour représenter les 6 œufs de chaque boite ? 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/>
              <a:t> Deux réglettes vert foncé.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7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Voici les 4 bougies à pois.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fr-FR" sz="12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présent, que cherche-t-on ? Comment fait-on pour montrer qu’on met ensemble les bougies rayées et les bougies à pois 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peut entourer l’ensemble des bougies et mettre un point d’interrogation pour montrer qu’on cherche combien il y a de bougies </a:t>
            </a:r>
            <a:r>
              <a:rPr lang="fr-FR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tout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28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5" name="Google Shape;72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Voici les boites de 6 œufs chacune.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Comment les place-t-on ? </a:t>
            </a: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 dirty="0"/>
              <a:t> </a:t>
            </a:r>
            <a:r>
              <a:rPr lang="fr-FR" b="0" i="1" dirty="0"/>
              <a:t>On les place côte à côte car Sarah utilise tous les œufs des 2 boites.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802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 cherche-t-on 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Faire émerger qu’on cherche la réglette qui a la même longueur que les deux réglettes réunies.</a:t>
            </a: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79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Cette réglette représente le nombre d’œufs que Sarah utilise </a:t>
            </a:r>
            <a:r>
              <a:rPr lang="fr-FR" b="1" i="1">
                <a:latin typeface="Calibri"/>
                <a:ea typeface="Calibri"/>
                <a:cs typeface="Calibri"/>
                <a:sym typeface="Calibri"/>
              </a:rPr>
              <a:t>en tout</a:t>
            </a: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005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0" dirty="0"/>
              <a:t>Demander à un élève de donner le calcul qui lui a permis de trouver la réponse au problème.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751" name="Google Shape;751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825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par les élèves que l’on cherche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combien d'œ</a:t>
            </a:r>
            <a:r>
              <a:rPr lang="fr-FR" dirty="0"/>
              <a:t>ufs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 Sarah utilise, </a:t>
            </a:r>
            <a:r>
              <a:rPr lang="fr-FR" b="0" i="0" dirty="0"/>
              <a:t>ce qu’on obtient en ajoutant les 2 groupes de 6 œufs.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Cela se traduit par une addition  : </a:t>
            </a:r>
            <a:r>
              <a:rPr lang="fr-FR" b="0" i="1" dirty="0"/>
              <a:t>6 + 6 = 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dirty="0"/>
              <a:t>Laisser un temps aux élèves, puis demander</a:t>
            </a:r>
            <a:r>
              <a:rPr lang="fr-FR" baseline="0" dirty="0"/>
              <a:t> à un élève la réponse à ce calcul.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779" name="Google Shape;77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311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7" name="Google Shape;80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b="0" i="1" dirty="0">
                <a:sym typeface="Symbol" panose="05050102010706020507" pitchFamily="18" charset="2"/>
              </a:rPr>
              <a:t>  </a:t>
            </a:r>
            <a:r>
              <a:rPr lang="fr-FR" b="0" i="1" dirty="0"/>
              <a:t>6 + 6 = 12</a:t>
            </a:r>
            <a:endParaRPr lang="fr-FR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dirty="0"/>
              <a:t>Demander</a:t>
            </a:r>
            <a:r>
              <a:rPr lang="fr-FR" baseline="0" dirty="0"/>
              <a:t> à un élève de formuler une phrase réponse.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808" name="Google Shape;808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72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7" name="Google Shape;80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Sarah utilise 12 œufs.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b="0" i="1" dirty="0"/>
              <a:t>Ici c’est un problème où l’on connait les deux parties et on cherche le tout.</a:t>
            </a: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808" name="Google Shape;808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121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et le faire reformuler par les élèves.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faire un schéma ou à utiliser leurs réglettes.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Faire une correction rapide avec schéma, schéma de réglettes et modélisation.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 9 + 9 = 18.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 Sarah et Kim ont 18 cartes en tout.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839" name="Google Shape;839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267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59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253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de bonbons Kim a dans sa trousse.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L’information « elle arrive à l’école 10 minutes plus tard » aide-t-elle à résoudre le problème ?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Non.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trouvez la réponse à 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ce problème. Vous pouvez faire un schéma ou utiliser les réglettes pour vous aider.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</a:t>
            </a:r>
            <a:r>
              <a:rPr lang="fr-FR" sz="1200" b="0" i="0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puis reprendre en collectif : 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de bonbons Kim a dans sa trousse.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uelles informations avons-nous ? → Elle a 17 bonbons en tout.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Ici, on connait le tout et on cherche une partie.</a:t>
            </a: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8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a représenté le problème par un schéma.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présent, prenez vos réglettes. 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869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Voici les 17 bonbons que Kim a en tout.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sait qu’elle en a 9 dans son blouson. Comment le montre-t-on sur le schéma 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entoure 9 bonbons </a:t>
            </a:r>
            <a:r>
              <a:rPr lang="fr-FR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parmi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les 17.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</p:txBody>
      </p:sp>
      <p:sp>
        <p:nvSpPr>
          <p:cNvPr id="861" name="Google Shape;861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306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9 bonbons qu’elle a dans son blouson.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On</a:t>
            </a: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cherche combien il y a de bonbons dans la trousse.</a:t>
            </a:r>
            <a:endParaRPr lang="fr-FR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peut barrer les bonbons qui sont dans le blouson </a:t>
            </a:r>
            <a:r>
              <a:rPr lang="fr-FR" sz="1200" b="0" i="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mettre en évidence ceux qui restent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436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Comment met-on en évidence les bonbons</a:t>
            </a:r>
            <a:r>
              <a:rPr lang="fr-FR" b="0" i="1" baseline="0" dirty="0"/>
              <a:t> qui sont dans la trousse ?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 dirty="0"/>
              <a:t>Faire émerger qu’on entoure le reste des bonbons et que l’on met un point d’interrogation car c’est ce que l’on cherche.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3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9" name="Google Shape;90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a représenté le problème par un schéma.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peut aussi représenter le problème avec des réglettes.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736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uelles réglettes peut-on prendre pour représenter les 17 bonbons que Kim a en tout ? 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/>
              <a:t> Une réglette orange et une réglette noire.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les met bout à bout pour former 17.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6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5" name="Google Shape;94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Voici les 17 bonbons qu’elle a en tout.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 réglette </a:t>
            </a:r>
            <a:r>
              <a:rPr lang="fr-FR" b="0" i="1" dirty="0" err="1">
                <a:latin typeface="Calibri"/>
                <a:ea typeface="Calibri"/>
                <a:cs typeface="Calibri"/>
                <a:sym typeface="Calibri"/>
              </a:rPr>
              <a:t>prend-on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 pour représenter les 9 bonbons qu’elle a dans son blouson ? </a:t>
            </a: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 dirty="0"/>
              <a:t> </a:t>
            </a:r>
            <a:r>
              <a:rPr lang="fr-FR" b="0" i="1" dirty="0"/>
              <a:t>Une réglette bleue.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Comment la place-t-on ? </a:t>
            </a: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 dirty="0"/>
              <a:t> </a:t>
            </a:r>
            <a:r>
              <a:rPr lang="fr-FR" b="0" i="1" dirty="0"/>
              <a:t>On la place sous les réglettes orange et noire car les 9 bonbons font partie des 17 bonbons.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879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3" name="Google Shape;95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 cherche-t-on 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Faire émerger qu’on cherche la réglette qui reste si on enlève la réglette bleue au train des réglettes orange et noire.</a:t>
            </a: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637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2" name="Google Shape;962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Cette réglette représente le nombre de bonbons que Kim a dans sa trousse.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981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3" name="Google Shape;973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0" dirty="0"/>
              <a:t>Demander à un élève</a:t>
            </a:r>
            <a:r>
              <a:rPr lang="fr-FR" i="0" baseline="0" dirty="0"/>
              <a:t> quel calcul il a écrit pour trouver la réponse au problème</a:t>
            </a:r>
            <a:r>
              <a:rPr lang="fr-FR" i="0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974" name="Google Shape;974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69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825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que l’on cherche ce qu’on obtient si on enlève les 9 bonbons des 17.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Cela se traduit par une soustraction : </a:t>
            </a:r>
            <a:r>
              <a:rPr lang="fr-FR" b="0" i="1" dirty="0"/>
              <a:t>17 – 9 =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Interroger un élève sur</a:t>
            </a:r>
            <a:r>
              <a:rPr lang="fr-FR" b="0" i="0" baseline="0" dirty="0"/>
              <a:t> le résultat.</a:t>
            </a:r>
            <a:endParaRPr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010" name="Google Shape;1010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8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Construisez le schéma de réglettes qui représente le problème.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 réglette peut-on prendre pour représenter les 4 bougies rayées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Une réglette rose.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5499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6" name="Google Shape;1046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17 – 9 = 8.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0" dirty="0"/>
              <a:t>Demander</a:t>
            </a:r>
            <a:r>
              <a:rPr lang="fr-FR" i="0" baseline="0" dirty="0"/>
              <a:t> à un élève de formuler une phrase réponse.</a:t>
            </a:r>
            <a:endParaRPr i="0" dirty="0"/>
          </a:p>
        </p:txBody>
      </p:sp>
      <p:sp>
        <p:nvSpPr>
          <p:cNvPr id="1047" name="Google Shape;1047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596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6" name="Google Shape;1046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Kim a 8 bonbons dans sa trousse.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b="0" i="1" dirty="0"/>
              <a:t>Ici c’est un problème où l’on connait le tout et une des parties et où l’on cherche l’autre partie.</a:t>
            </a: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047" name="Google Shape;1047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494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5" name="Google Shape;1085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(qui contient une donnée inutile) et le faire reformuler par les élèves.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faire un schéma ou à utiliser leurs réglettes.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Faire une correction rapide avec schéma, schéma de réglettes et modélisation. Faire repérer la donnée inutile.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 10 + 10 = 20.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 Il y a 20 sucettes dans le tiroir.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086" name="Google Shape;1086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976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186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il y a de fruits en tout.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faites un schéma pour représenter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ce problème.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quelles informations avons-nous ? → Dans le panier, il y a 2 bananes, 3 pommes et 4 poires.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dirty="0">
                <a:latin typeface="Calibri"/>
                <a:ea typeface="Calibri"/>
                <a:cs typeface="Calibri"/>
                <a:sym typeface="Calibri"/>
              </a:rPr>
              <a:t>Rappeler qu’il faut faire le dessin le plus simple possible : il n’est pas utile de représenter chaque fruit par un symbole différent, on peut représenter les différents fruits par le même symbole.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687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On peut représenter tous les fruits par des cercles. Voici les 2 bananes.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Que doit-on encore représenter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Les 3 pommes.</a:t>
            </a:r>
            <a:endParaRPr dirty="0"/>
          </a:p>
        </p:txBody>
      </p:sp>
      <p:sp>
        <p:nvSpPr>
          <p:cNvPr id="1108" name="Google Shape;1108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449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6" name="Google Shape;1116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3 pommes.</a:t>
            </a:r>
            <a:endParaRPr b="0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Que doit-on encore représenter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 dirty="0"/>
              <a:t> Les 4 poires.</a:t>
            </a:r>
            <a:endParaRPr dirty="0"/>
          </a:p>
        </p:txBody>
      </p:sp>
      <p:sp>
        <p:nvSpPr>
          <p:cNvPr id="1117" name="Google Shape;1117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726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8" name="Google Shape;112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4 poires.</a:t>
            </a: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présent, que cherche-t-on ? </a:t>
            </a:r>
            <a:r>
              <a:rPr lang="fr-FR" sz="1200" i="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</a:t>
            </a:r>
            <a:r>
              <a:rPr lang="fr-FR" sz="1200" i="1" baseline="0" dirty="0">
                <a:latin typeface="Calibri"/>
                <a:ea typeface="Calibri"/>
                <a:cs typeface="Calibri"/>
                <a:sym typeface="Calibri"/>
              </a:rPr>
              <a:t> il y a de fruits en tout.</a:t>
            </a:r>
            <a:endParaRPr lang="fr-FR" sz="1200" b="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émerger qu’on entoure l’ensemble des bananes, pommes et poires et qu’on met un point d’interrogation pour montrer qu’on cherche combien il y a de fruits </a:t>
            </a:r>
            <a:r>
              <a:rPr lang="fr-FR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tout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003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4" name="Google Shape;1144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On a représenté le problème par un schéma.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présent, prenez vos réglettes. 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79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372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4" name="Google Shape;1164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Construisez le schéma de réglettes qui représente le problème.</a:t>
            </a:r>
            <a:r>
              <a:rPr lang="fr-FR" sz="1200" b="0" i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 Attention, il y a 3 sortes de fruits et plus seulement 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 aux élèves, puis r</a:t>
            </a: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eprendre en collectif : </a:t>
            </a: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quelle réglette peut-on prendre pour représenter les 2 bananes ? 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1"/>
              <a:t> Une réglette rouge.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55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Voici les 4 bougies rayées.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Quelle réglette peut-on prendre pour représenter les 4 bougies à pois ? </a:t>
            </a:r>
            <a:r>
              <a:rPr lang="fr-FR" sz="1200" i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/>
              <a:t> </a:t>
            </a:r>
            <a:r>
              <a:rPr lang="fr-FR" b="0" i="1"/>
              <a:t>Une autre réglette rose.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9032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1" name="Google Shape;1171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Voici les 2 bananes.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Quelle réglette peut-on prendre pour représenter les 3 pommes ? </a:t>
            </a:r>
            <a:r>
              <a:rPr lang="fr-FR" sz="1200" i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/>
              <a:t> </a:t>
            </a:r>
            <a:r>
              <a:rPr lang="fr-FR" b="0" i="1"/>
              <a:t>Une réglette vert clair.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6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8" name="Google Shape;1178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Voici les 3 pommes.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Quelle réglette peut-on prendre pour représenter les 4 poires ? </a:t>
            </a:r>
            <a:r>
              <a:rPr lang="fr-FR" sz="1200" i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/>
              <a:t> </a:t>
            </a:r>
            <a:r>
              <a:rPr lang="fr-FR" b="0" i="1"/>
              <a:t>Une réglette rose.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387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6" name="Google Shape;118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Voici les 4 poires.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Faire émerger qu’on doit mettre les réglettes bout à bout puisqu’on met ensemble tous les fruits : on forme ainsi un « train de 3 réglettes ».</a:t>
            </a:r>
            <a:endParaRPr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7928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On cherche maintenant quelle réglette fait la même longueur que les trois réglettes réunies.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Cette réglette représente le nombre de fruits qu’il y a en tout.</a:t>
            </a: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991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6" name="Google Shape;1206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Nous venons de représenter le problème de deux manières différentes : par un schéma et avec les réglettes.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/>
              <a:t>À présent, écrivez sur vos ardoises le calcul qui permet de trouver la réponse au problème.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i="0" dirty="0"/>
              <a:t>Laisser quelques instants aux élèves pour écrire le calcul puis interroger</a:t>
            </a:r>
            <a:r>
              <a:rPr lang="fr-FR" i="0" baseline="0" dirty="0"/>
              <a:t> un élève.</a:t>
            </a:r>
            <a:endParaRPr lang="fr-FR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207" name="Google Shape;1207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509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Faire verbaliser que les trois groupes de fruits constituent des parties que l’on doit associer pour trouver le tout et que cela se traduit par une addition : </a:t>
            </a:r>
            <a:r>
              <a:rPr lang="fr-FR" b="0" i="1" dirty="0"/>
              <a:t>2 + 3 + 4 =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Interroger un élève sur le résultat.</a:t>
            </a:r>
            <a:endParaRPr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234" name="Google Shape;1234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719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2 + 3 + 4 = 9.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Demander</a:t>
            </a:r>
            <a:r>
              <a:rPr lang="fr-FR" b="0" i="0" baseline="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à un élève de formuler une phrase réponse.</a:t>
            </a:r>
            <a:endParaRPr b="0" i="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262" name="Google Shape;1262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83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>
                <a:sym typeface="Symbol" panose="05050102010706020507" pitchFamily="18" charset="2"/>
              </a:rPr>
              <a:t> </a:t>
            </a:r>
            <a:r>
              <a:rPr lang="fr-FR" b="0" i="1" dirty="0"/>
              <a:t>Il y a 9 fruits dans le panier.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b="0" i="1" dirty="0"/>
              <a:t>C’est un problème où l’on connait trois parties et où l’on cherche le tout.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1262" name="Google Shape;1262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8453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0" name="Google Shape;1290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1" dirty="0"/>
              <a:t>Voici un autre problème que vous allez résoudre sur votre ardoise.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Lire le problème et le faire reformuler par les élèves.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Laisser les élèves chercher ; les inciter à faire un schéma ou à utiliser leurs réglettes. </a:t>
            </a: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b="0" dirty="0"/>
              <a:t>Faire une correction rapide avec schéma, schéma de réglettes et modélisation. 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Calcul :</a:t>
            </a:r>
            <a:r>
              <a:rPr lang="fr-FR" b="0" i="1" dirty="0"/>
              <a:t> </a:t>
            </a:r>
            <a:r>
              <a:rPr lang="fr-FR" b="0" i="0" dirty="0"/>
              <a:t>9 + 6 + 3 = 18.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dirty="0"/>
              <a:t>Phrase réponse : Ils ont 18 poissons en tout.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291" name="Google Shape;1291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89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399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7" name="Google Shape;129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5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Voici les 4 bougies à pois.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Faire émerger qu’on doit mettre les réglettes bout à bout puisqu’on met ensemble les bougies rayées et les bougies à pois : on forme ainsi un « train de réglettes ».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82603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5" name="Google Shape;1305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l’énoncé.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Vérifier que les élèves ont compris le problème en demandant à l’un d’eux de le « raconter ».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Prenez vos ardoises et trouvez la réponse à </a:t>
            </a:r>
            <a:r>
              <a:rPr lang="fr-FR" sz="1200" b="0" i="1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ce problème. Vous pouvez faire un schéma ou utiliser les réglettes pour vous aider.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Laisser un temps, </a:t>
            </a:r>
            <a:r>
              <a:rPr lang="fr-FR" sz="1200" b="0" i="0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puis reprendre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collectif 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ue cherche-t-on ? </a:t>
            </a:r>
            <a:r>
              <a:rPr lang="fr-FR" sz="1200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1200" i="1" dirty="0">
                <a:latin typeface="Calibri"/>
                <a:ea typeface="Calibri"/>
                <a:cs typeface="Calibri"/>
                <a:sym typeface="Calibri"/>
              </a:rPr>
              <a:t>On cherche combien de chaussettes Axel a en tout.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uelles informations avons-nous ? → Il a 2 chaussettes rouges, 6 chaussettes grises, 14 chaussettes blanches et 4 chaussettes noires.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On connait ici 4 parties et on cherche le tout.</a:t>
            </a: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2031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2" name="Google Shape;1312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Voici les 2 chaussettes rouges.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</p:txBody>
      </p:sp>
      <p:sp>
        <p:nvSpPr>
          <p:cNvPr id="1313" name="Google Shape;1313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7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1" name="Google Shape;1321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Voici les 6 chaussettes grises.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</p:txBody>
      </p:sp>
      <p:sp>
        <p:nvSpPr>
          <p:cNvPr id="1322" name="Google Shape;1322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9400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6" name="Google Shape;1336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Voici les 14 chaussettes blanches : comme c’est long de dessiner 14 carrés, on peut représenter 10 chaussettes par une barre de dizaine. Comme en numération. On dessine une barre et 4 unités.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dirty="0"/>
          </a:p>
        </p:txBody>
      </p:sp>
      <p:sp>
        <p:nvSpPr>
          <p:cNvPr id="1337" name="Google Shape;1337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47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6" name="Google Shape;1356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Et voici les 4 chaussettes noires.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On cherche combien Axel a de chaussettes en tout. Comment le montre-t-on sur le schéma 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</p:txBody>
      </p:sp>
      <p:sp>
        <p:nvSpPr>
          <p:cNvPr id="1357" name="Google Shape;1357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903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0" name="Google Shape;1380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 dirty="0"/>
              <a:t>On entoure toutes les chaussettes et on met un point d’interrogation. On a représenté le problème par un schéma.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peut aussi représenter le problème avec des réglettes.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977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8" name="Google Shape;1408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Relire le problème.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 dirty="0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fr-FR" b="0" i="1" dirty="0">
                <a:latin typeface="Calibri"/>
                <a:ea typeface="Calibri"/>
                <a:cs typeface="Calibri"/>
                <a:sym typeface="Calibri"/>
              </a:rPr>
              <a:t>uelles réglettes peut-on prendre pour représenter les différentes chaussettes ?</a:t>
            </a:r>
            <a:endParaRPr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dirty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907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5" name="Google Shape;1415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Voici les réglettes qui forment 2, 6, 14 et 4.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/>
              <a:t>Comment les place-t-on ? </a:t>
            </a:r>
            <a:r>
              <a:rPr lang="fr-FR" sz="1200" i="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b="0" i="0"/>
              <a:t> </a:t>
            </a:r>
            <a:r>
              <a:rPr lang="fr-FR" b="0" i="1"/>
              <a:t>On les place côte à côte car on cherche combien Axel a de chaussettes en tout.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837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Que cherche-t-on 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0">
                <a:latin typeface="Calibri"/>
                <a:ea typeface="Calibri"/>
                <a:cs typeface="Calibri"/>
                <a:sym typeface="Calibri"/>
              </a:rPr>
              <a:t>Faire émerger qu’on cherche une réglette qui a la même longueur que toutes les réglettes réunies.</a:t>
            </a: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99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171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0" name="Google Shape;1440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Cela représente le nombre de chaussettes qu’Axel a </a:t>
            </a:r>
            <a:r>
              <a:rPr lang="fr-FR" b="1" i="1">
                <a:latin typeface="Calibri"/>
                <a:ea typeface="Calibri"/>
                <a:cs typeface="Calibri"/>
                <a:sym typeface="Calibri"/>
              </a:rPr>
              <a:t>en tout</a:t>
            </a:r>
            <a:r>
              <a:rPr lang="fr-FR" b="0" i="1"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100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Vide" userDrawn="1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9B4C23D-1C7D-14FF-911B-434453C2D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6261BE-40B6-7163-5BFE-70BFF4C88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788" y="2326530"/>
            <a:ext cx="7763562" cy="645270"/>
          </a:xfrm>
          <a:ln w="28575">
            <a:noFill/>
          </a:ln>
        </p:spPr>
        <p:txBody>
          <a:bodyPr anchor="b">
            <a:normAutofit/>
          </a:bodyPr>
          <a:lstStyle>
            <a:lvl1pPr algn="ctr">
              <a:defRPr sz="2000" b="1">
                <a:solidFill>
                  <a:srgbClr val="0093A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7D9CEB-0E4F-B0AE-684C-A8E890491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116" y="3105339"/>
            <a:ext cx="3817733" cy="307162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rgbClr val="0093A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1C3DD2A-102A-7C31-E955-BBC1A7F1C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9818" y="3105339"/>
            <a:ext cx="3635532" cy="307162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rgbClr val="0093A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userDrawn="1">
  <p:cSld name="Diapositive de titr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userDrawn="1">
  <p:cSld name="Titre et contenu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userDrawn="1">
  <p:cSld name="Diapositive de titr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98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98"/>
          <p:cNvSpPr txBox="1">
            <a:spLocks noGrp="1"/>
          </p:cNvSpPr>
          <p:nvPr>
            <p:ph type="ctrTitle"/>
          </p:nvPr>
        </p:nvSpPr>
        <p:spPr>
          <a:xfrm>
            <a:off x="751788" y="3040905"/>
            <a:ext cx="7772400" cy="77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3000"/>
              <a:buFont typeface="Verdana"/>
              <a:buNone/>
              <a:defRPr sz="3000" b="1">
                <a:solidFill>
                  <a:srgbClr val="0093A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userDrawn="1">
  <p:cSld name="Titre et contenu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 userDrawn="1">
  <p:cSld name="Disposition personnalisé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userDrawn="1">
  <p:cSld name="Deux contenu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userDrawn="1">
  <p:cSld name="V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 userDrawn="1">
  <p:cSld name="1_Titre et contenu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de" userDrawn="1">
  <p:cSld name="1_V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userDrawn="1">
  <p:cSld name="V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slide" Target="slide2.xml"/><Relationship Id="rId7" Type="http://schemas.openxmlformats.org/officeDocument/2006/relationships/slide" Target="slide5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slide" Target="slide31.xml"/><Relationship Id="rId4" Type="http://schemas.openxmlformats.org/officeDocument/2006/relationships/slide" Target="slide16.xml"/><Relationship Id="rId9" Type="http://schemas.openxmlformats.org/officeDocument/2006/relationships/slide" Target="slide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/>
          <p:nvPr/>
        </p:nvSpPr>
        <p:spPr>
          <a:xfrm>
            <a:off x="2341625" y="3188368"/>
            <a:ext cx="4845104" cy="329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sng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7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le tout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6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sng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8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une partie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600" b="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9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une partie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6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10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le tout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11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une partie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600" b="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12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le tout (3 parties)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Séance 13</a:t>
            </a:r>
            <a:r>
              <a:rPr lang="fr-FR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fr-FR" sz="16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Rechercher le tout (4 parties)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A394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600" b="0" i="0" u="none" strike="noStrike" cap="none" dirty="0">
              <a:solidFill>
                <a:srgbClr val="A394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3510306" y="2468513"/>
            <a:ext cx="212338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SOMMAIRE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F9181AEB-04D9-2E1E-0587-C7A50EAFE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46B43A68-4644-0D5D-DE37-7F085016E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F0376E92-0357-923E-D483-D238A065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FBEB225C-C563-AC58-7CB2-15D9F5FB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5A0E1CF6-6DC5-CBDE-2F28-A9EB871E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11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8937E180-D587-6859-2C03-195B05558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69D245C-E82F-E411-B4D5-B99E77A4C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8E4AE19-4688-C9BA-8BEE-E16B4027F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63A31F15-27FF-9C90-9DFA-67F27FF7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F8128532-D198-CF55-1FE4-8CD8A6FA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6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5DC39FB-7CF2-A7AD-EE61-DA17814F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63842CB-3851-6B48-FA45-824879503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DED38-0F1B-7F03-AF45-C31AB2809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788" y="3040905"/>
            <a:ext cx="7772400" cy="776190"/>
          </a:xfrm>
        </p:spPr>
        <p:txBody>
          <a:bodyPr>
            <a:normAutofit/>
          </a:bodyPr>
          <a:lstStyle/>
          <a:p>
            <a:r>
              <a:rPr lang="fr-FR" sz="2700" dirty="0">
                <a:solidFill>
                  <a:schemeClr val="bg1"/>
                </a:solidFill>
              </a:rPr>
              <a:t>Séance 8</a:t>
            </a:r>
          </a:p>
        </p:txBody>
      </p:sp>
      <p:sp>
        <p:nvSpPr>
          <p:cNvPr id="3" name="Google Shape;87;p2">
            <a:extLst>
              <a:ext uri="{FF2B5EF4-FFF2-40B4-BE49-F238E27FC236}">
                <a16:creationId xmlns:a16="http://schemas.microsoft.com/office/drawing/2014/main" id="{43430B43-3906-F749-2508-A97DDDEB7052}"/>
              </a:ext>
            </a:extLst>
          </p:cNvPr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b="0" i="0" u="none" strike="noStrike" cap="none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b="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610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FB205619-149A-21A3-8527-BD7553D59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Rectangle&#10;&#10;Description générée automatiquement">
            <a:extLst>
              <a:ext uri="{FF2B5EF4-FFF2-40B4-BE49-F238E27FC236}">
                <a16:creationId xmlns:a16="http://schemas.microsoft.com/office/drawing/2014/main" id="{7B3B81BF-23DA-B885-9BD4-CD38749DD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iagramme, capture d’écran, Rectangle&#10;&#10;Description générée automatiquement">
            <a:extLst>
              <a:ext uri="{FF2B5EF4-FFF2-40B4-BE49-F238E27FC236}">
                <a16:creationId xmlns:a16="http://schemas.microsoft.com/office/drawing/2014/main" id="{8AC00C3F-95A1-5DDD-2267-D5369555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514513" y="3111082"/>
            <a:ext cx="8249376" cy="8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2700"/>
              <a:buFont typeface="Verdana"/>
              <a:buNone/>
            </a:pPr>
            <a:r>
              <a:rPr lang="fr-FR" sz="27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Séance 7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b="0" i="0" u="none" strike="noStrike" cap="none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b="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capture d’écran, Rectangle&#10;&#10;Description générée automatiquement">
            <a:extLst>
              <a:ext uri="{FF2B5EF4-FFF2-40B4-BE49-F238E27FC236}">
                <a16:creationId xmlns:a16="http://schemas.microsoft.com/office/drawing/2014/main" id="{48D18FA6-9E72-7ED4-B0D4-9BEF53B61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81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B36E8B65-9661-B655-6868-A409F77E0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F350B536-CF0C-8AFA-ECD0-948B3993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693BF394-A256-FED3-9A47-F194CD38F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BAC7179F-908C-9248-979B-327E358F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BDCDF714-E466-D229-F7D3-49769C36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D6BBDC05-23DB-DAC4-5BFB-47721227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97959C39-0368-FC24-294F-1A75C688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1C658ED-836F-ACB1-35B1-3A811B76A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81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C7CAE76-4BDA-4B29-757E-C2FDECEB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5488B64-B26F-A123-CC20-FE825D08A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10496C4-4B83-8CA2-3D93-0512230E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6ED069-B910-78FE-9860-0D75E0BA4A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98" name="Google Shape;498;p28"/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Google Shape;85;p2"/>
          <p:cNvSpPr txBox="1">
            <a:spLocks noGrp="1"/>
          </p:cNvSpPr>
          <p:nvPr>
            <p:ph type="ctrTitle" idx="4294967295"/>
          </p:nvPr>
        </p:nvSpPr>
        <p:spPr>
          <a:xfrm>
            <a:off x="514513" y="3111082"/>
            <a:ext cx="8249376" cy="8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2700"/>
              <a:buFont typeface="Verdana"/>
              <a:buNone/>
            </a:pPr>
            <a:r>
              <a:rPr lang="fr-FR" sz="27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Séance 9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A4CF540-8530-13FB-2AE9-5CD56479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81C6C26E-C8C6-7E57-56D8-52F381B13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D6A8F100-D960-AAD6-C0F1-E15548577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5D0852BB-6878-EE26-34EF-48355C36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4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Dessin d’enfant&#10;&#10;Description générée automatiquement">
            <a:extLst>
              <a:ext uri="{FF2B5EF4-FFF2-40B4-BE49-F238E27FC236}">
                <a16:creationId xmlns:a16="http://schemas.microsoft.com/office/drawing/2014/main" id="{35A8B37E-D7C1-591F-602F-9E74429E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F154A894-0219-7BD1-6BF0-C0234963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9FC3470-1FBA-F3B1-49A3-9A1B64B3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conception&#10;&#10;Description générée automatiquement">
            <a:extLst>
              <a:ext uri="{FF2B5EF4-FFF2-40B4-BE49-F238E27FC236}">
                <a16:creationId xmlns:a16="http://schemas.microsoft.com/office/drawing/2014/main" id="{1D6DD41E-E702-FE72-9D7B-C6015B21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943FAEB7-A876-CEF8-B4ED-77E961BD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logiciel&#10;&#10;Description générée automatiquement">
            <a:extLst>
              <a:ext uri="{FF2B5EF4-FFF2-40B4-BE49-F238E27FC236}">
                <a16:creationId xmlns:a16="http://schemas.microsoft.com/office/drawing/2014/main" id="{5E39CCD9-E0F9-5F70-EB88-D3BF27A74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91AA283-51F5-7B41-5D8F-CD259040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CA9BD05F-D535-A0B1-C4D4-8B55E3261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3672E8B9-5248-88D3-95C7-D6EB81009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59FA9C72-4B7A-D5C5-9472-A4F674E1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8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3A427E69-E53A-6D84-5469-75A4FECD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DF479D-5CF9-99D9-7760-5795DFDDA8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6" name="Google Shape;666;p41"/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85;p2"/>
          <p:cNvSpPr txBox="1">
            <a:spLocks noGrp="1"/>
          </p:cNvSpPr>
          <p:nvPr>
            <p:ph type="ctrTitle" idx="4294967295"/>
          </p:nvPr>
        </p:nvSpPr>
        <p:spPr>
          <a:xfrm>
            <a:off x="514513" y="3111082"/>
            <a:ext cx="8249376" cy="8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2700"/>
              <a:buFont typeface="Verdana"/>
              <a:buNone/>
            </a:pPr>
            <a:r>
              <a:rPr lang="fr-FR" sz="27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Séance 10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F271DEC-86DA-5A24-E88D-167AF40ED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EDBC2212-2991-FBCF-BF97-EBDC91A02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ercle, diagramme&#10;&#10;Description générée automatiquement">
            <a:extLst>
              <a:ext uri="{FF2B5EF4-FFF2-40B4-BE49-F238E27FC236}">
                <a16:creationId xmlns:a16="http://schemas.microsoft.com/office/drawing/2014/main" id="{947929D8-DB94-78AC-7D94-6DDDF47E2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A7D87659-D889-EFBA-61E6-21885621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2656B00-D1F2-5E18-67B8-F7626B629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Rectangle&#10;&#10;Description générée automatiquement">
            <a:extLst>
              <a:ext uri="{FF2B5EF4-FFF2-40B4-BE49-F238E27FC236}">
                <a16:creationId xmlns:a16="http://schemas.microsoft.com/office/drawing/2014/main" id="{085D1BF8-0D90-5D4A-9BF3-AD2BA41F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igne, Rectangle&#10;&#10;Description générée automatiquement">
            <a:extLst>
              <a:ext uri="{FF2B5EF4-FFF2-40B4-BE49-F238E27FC236}">
                <a16:creationId xmlns:a16="http://schemas.microsoft.com/office/drawing/2014/main" id="{1707F565-DBAF-3200-D5E3-C50643547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igne, Rectangle&#10;&#10;Description générée automatiquement">
            <a:extLst>
              <a:ext uri="{FF2B5EF4-FFF2-40B4-BE49-F238E27FC236}">
                <a16:creationId xmlns:a16="http://schemas.microsoft.com/office/drawing/2014/main" id="{48E5E328-140B-8A5D-E042-0D294ACF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8CBF7B91-F88F-9115-EF81-E34F706C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6102E6A-8BD8-BFB7-1355-E6E0BDE27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EB688CC-78A1-164A-1D58-D8A37743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1BC09A9-2AD4-447D-CC28-0551ED57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64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763B673-746F-6AC7-E985-35CB740EC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89A08A-A5C7-C42D-5DA2-06C0EE05D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48" name="Google Shape;848;p53"/>
          <p:cNvSpPr txBox="1"/>
          <p:nvPr/>
        </p:nvSpPr>
        <p:spPr>
          <a:xfrm>
            <a:off x="1541417" y="3174276"/>
            <a:ext cx="7315200" cy="162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ct val="100000"/>
              <a:buFont typeface="Verdana"/>
              <a:buNone/>
            </a:pPr>
            <a:endParaRPr sz="3000" b="1">
              <a:solidFill>
                <a:srgbClr val="A3949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9" name="Google Shape;849;p53"/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85;p2"/>
          <p:cNvSpPr txBox="1">
            <a:spLocks noGrp="1"/>
          </p:cNvSpPr>
          <p:nvPr>
            <p:ph type="ctrTitle" idx="4294967295"/>
          </p:nvPr>
        </p:nvSpPr>
        <p:spPr>
          <a:xfrm>
            <a:off x="514513" y="3111082"/>
            <a:ext cx="8249376" cy="8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2700"/>
              <a:buFont typeface="Verdana"/>
              <a:buNone/>
            </a:pPr>
            <a:r>
              <a:rPr lang="fr-FR" sz="27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Séance 11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0F632C6-4015-8ED2-047A-75F6E3A5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DA92B9A-D105-E92C-833B-ADD87AEB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0527C9E4-3E71-5F50-FCFF-DA92C6018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cercle&#10;&#10;Description générée automatiquement">
            <a:extLst>
              <a:ext uri="{FF2B5EF4-FFF2-40B4-BE49-F238E27FC236}">
                <a16:creationId xmlns:a16="http://schemas.microsoft.com/office/drawing/2014/main" id="{43FCD1C6-DE08-F3BE-FD81-32D495B92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cercle&#10;&#10;Description générée automatiquement">
            <a:extLst>
              <a:ext uri="{FF2B5EF4-FFF2-40B4-BE49-F238E27FC236}">
                <a16:creationId xmlns:a16="http://schemas.microsoft.com/office/drawing/2014/main" id="{E0D9D397-D8AC-86EF-AB41-D4BC979A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78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texte, diagramme, cercle&#10;&#10;Description générée automatiquement">
            <a:extLst>
              <a:ext uri="{FF2B5EF4-FFF2-40B4-BE49-F238E27FC236}">
                <a16:creationId xmlns:a16="http://schemas.microsoft.com/office/drawing/2014/main" id="{ABF2B32C-073B-A81C-775D-7E7B28DC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FD10AF9-8336-2C8F-E094-5F964C14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694547E-8997-4C2F-3D4B-30DB97F5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7AAADCF7-5844-7573-DEAB-7CC0C82FD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7A57ACB1-4223-650F-457F-E5AE0441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39DCAF2-E81F-8EDB-559E-9A73579DA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953496CD-0C6E-F0D7-1A7B-74260E23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D46D4B7C-5935-A2C5-0D8E-7B79C0587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6AA4E3C-C365-79E5-8E42-14BCC3BAD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D16529C-D1D3-051B-1CA7-A75DFFFB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04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8CBC812-6BA2-BE51-0AB3-A890C7440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7AC0A4-A025-8D7B-B796-F51A6E501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095" name="Google Shape;1095;p66"/>
          <p:cNvSpPr txBox="1"/>
          <p:nvPr/>
        </p:nvSpPr>
        <p:spPr>
          <a:xfrm>
            <a:off x="1541417" y="3174276"/>
            <a:ext cx="7315200" cy="162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ct val="100000"/>
              <a:buFont typeface="Verdana"/>
              <a:buNone/>
            </a:pPr>
            <a:endParaRPr sz="3000" b="1">
              <a:solidFill>
                <a:srgbClr val="A3949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6" name="Google Shape;1096;p66"/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85;p2"/>
          <p:cNvSpPr txBox="1">
            <a:spLocks noGrp="1"/>
          </p:cNvSpPr>
          <p:nvPr>
            <p:ph type="ctrTitle" idx="4294967295"/>
          </p:nvPr>
        </p:nvSpPr>
        <p:spPr>
          <a:xfrm>
            <a:off x="514513" y="3111082"/>
            <a:ext cx="8249376" cy="8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2700"/>
              <a:buFont typeface="Verdana"/>
              <a:buNone/>
            </a:pPr>
            <a:r>
              <a:rPr lang="fr-FR" sz="27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Séance 12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0C2F9DC-791F-4EB1-0A98-EC9B9AF2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251828E4-4863-AED7-F4FE-FD479BB2D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9449E764-6A0C-0054-30D3-DA843D3C2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75FCC2D7-A20B-3C95-A5C7-DA895AF5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texte, cercle, diagramme&#10;&#10;Description générée automatiquement">
            <a:extLst>
              <a:ext uri="{FF2B5EF4-FFF2-40B4-BE49-F238E27FC236}">
                <a16:creationId xmlns:a16="http://schemas.microsoft.com/office/drawing/2014/main" id="{CC8FA939-4B23-8E28-D205-F4A11EE9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E8F42834-D315-9EF1-DA6B-3A043AAFB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52655CAD-18F3-8D72-19B3-933CFE2EE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EBFCF3C3-C778-79C3-B71B-C7AA9A8A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diagramme&#10;&#10;Description générée automatiquement">
            <a:extLst>
              <a:ext uri="{FF2B5EF4-FFF2-40B4-BE49-F238E27FC236}">
                <a16:creationId xmlns:a16="http://schemas.microsoft.com/office/drawing/2014/main" id="{FC7DCF3E-EAFD-2C02-C98A-6D27B20A0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diagramme&#10;&#10;Description générée automatiquement">
            <a:extLst>
              <a:ext uri="{FF2B5EF4-FFF2-40B4-BE49-F238E27FC236}">
                <a16:creationId xmlns:a16="http://schemas.microsoft.com/office/drawing/2014/main" id="{0DDE25C1-3141-8A5B-CB34-6324CE5E7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aractère coloré, Rectangle&#10;&#10;Description générée automatiquement">
            <a:extLst>
              <a:ext uri="{FF2B5EF4-FFF2-40B4-BE49-F238E27FC236}">
                <a16:creationId xmlns:a16="http://schemas.microsoft.com/office/drawing/2014/main" id="{D84F1AE4-5CC9-BF62-E98B-22D12B71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210764ED-6E2A-5876-88CD-25ECEA03F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E9A06B8-605C-8E84-AD38-40569A98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CAB92849-6328-06E2-E53E-5BD34ACF5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ADB878C6-8584-E950-804E-D928ED5F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440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3ED45805-C092-81CC-CB94-C3787B77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Police&#10;&#10;Description générée automatiquement">
            <a:extLst>
              <a:ext uri="{FF2B5EF4-FFF2-40B4-BE49-F238E27FC236}">
                <a16:creationId xmlns:a16="http://schemas.microsoft.com/office/drawing/2014/main" id="{ADA11297-2F43-BDFE-BD07-0A51CEAB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E21940-792A-47E1-5B07-3827B31F5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300" name="Google Shape;1300;p81"/>
          <p:cNvSpPr txBox="1"/>
          <p:nvPr/>
        </p:nvSpPr>
        <p:spPr>
          <a:xfrm>
            <a:off x="1541417" y="3174276"/>
            <a:ext cx="7315200" cy="162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ct val="100000"/>
              <a:buFont typeface="Verdana"/>
              <a:buNone/>
            </a:pPr>
            <a:endParaRPr sz="3000" b="1">
              <a:solidFill>
                <a:srgbClr val="A3949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1" name="Google Shape;1301;p81"/>
          <p:cNvSpPr txBox="1"/>
          <p:nvPr/>
        </p:nvSpPr>
        <p:spPr>
          <a:xfrm>
            <a:off x="4342511" y="6163768"/>
            <a:ext cx="4421378" cy="49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Réservé à la </a:t>
            </a:r>
            <a:r>
              <a:rPr lang="fr-FR" sz="2000" dirty="0" err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vidéoprojection</a:t>
            </a:r>
            <a:endParaRPr sz="20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85;p2"/>
          <p:cNvSpPr txBox="1">
            <a:spLocks noGrp="1"/>
          </p:cNvSpPr>
          <p:nvPr>
            <p:ph type="ctrTitle" idx="4294967295"/>
          </p:nvPr>
        </p:nvSpPr>
        <p:spPr>
          <a:xfrm>
            <a:off x="514513" y="3111082"/>
            <a:ext cx="8249376" cy="8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9491"/>
              </a:buClr>
              <a:buSzPts val="2700"/>
              <a:buFont typeface="Verdana"/>
              <a:buNone/>
            </a:pPr>
            <a:r>
              <a:rPr lang="fr-FR" sz="27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Séance 13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89E7514A-4866-3A1C-E37F-872573B4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EC43A0B7-4FEF-D920-69CA-22E4905E5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affichage, nombre&#10;&#10;Description générée automatiquement">
            <a:extLst>
              <a:ext uri="{FF2B5EF4-FFF2-40B4-BE49-F238E27FC236}">
                <a16:creationId xmlns:a16="http://schemas.microsoft.com/office/drawing/2014/main" id="{B0B066AD-BC0A-2885-3EE7-97C225170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9C148B19-E165-D771-350A-FFC1D7A09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44400255-5F7A-A617-D7D5-6AC198072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A6DC98E-EA80-F044-99D4-70F63438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70D5E753-F1C0-4927-3FFC-36C7EAE3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aractère coloré, Rectangle&#10;&#10;Description générée automatiquement">
            <a:extLst>
              <a:ext uri="{FF2B5EF4-FFF2-40B4-BE49-F238E27FC236}">
                <a16:creationId xmlns:a16="http://schemas.microsoft.com/office/drawing/2014/main" id="{3C80FFE2-4C8E-D74C-FB05-D4C667798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342A9ED8-F4C1-12F9-1169-113E75CD4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496440C913BA45A370CE7E11E8D566" ma:contentTypeVersion="7" ma:contentTypeDescription="Create a new document." ma:contentTypeScope="" ma:versionID="a294f3863cfee161bfcb7ac074ee7a4c">
  <xsd:schema xmlns:xsd="http://www.w3.org/2001/XMLSchema" xmlns:xs="http://www.w3.org/2001/XMLSchema" xmlns:p="http://schemas.microsoft.com/office/2006/metadata/properties" xmlns:ns2="09219ee2-2e9c-4e26-afc7-dc2d20fdf34e" xmlns:ns3="acd48830-2a75-428a-ba87-2ad2d4179e11" targetNamespace="http://schemas.microsoft.com/office/2006/metadata/properties" ma:root="true" ma:fieldsID="ab4ff6d19a9d122a047aeca3702d1310" ns2:_="" ns3:_="">
    <xsd:import namespace="09219ee2-2e9c-4e26-afc7-dc2d20fdf34e"/>
    <xsd:import namespace="acd48830-2a75-428a-ba87-2ad2d4179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19ee2-2e9c-4e26-afc7-dc2d20fdf3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d48830-2a75-428a-ba87-2ad2d4179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cd48830-2a75-428a-ba87-2ad2d4179e11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2AECBD-0DA2-4C76-BE7A-0222C138CEFD}"/>
</file>

<file path=customXml/itemProps2.xml><?xml version="1.0" encoding="utf-8"?>
<ds:datastoreItem xmlns:ds="http://schemas.openxmlformats.org/officeDocument/2006/customXml" ds:itemID="{D69B2741-C8F1-46F5-9A35-A23910A3993E}">
  <ds:schemaRefs>
    <ds:schemaRef ds:uri="http://schemas.microsoft.com/office/2006/documentManagement/types"/>
    <ds:schemaRef ds:uri="http://schemas.microsoft.com/office/infopath/2007/PartnerControls"/>
    <ds:schemaRef ds:uri="27f64e36-29aa-44d5-a3e0-06242cad7d4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d84cc96-e4f0-4e7f-873a-a508fb658c41"/>
    <ds:schemaRef ds:uri="http://www.w3.org/XML/1998/namespace"/>
    <ds:schemaRef ds:uri="http://purl.org/dc/dcmitype/"/>
    <ds:schemaRef ds:uri="be993d5a-5390-4a32-bd90-2a12d82b1d47"/>
  </ds:schemaRefs>
</ds:datastoreItem>
</file>

<file path=customXml/itemProps3.xml><?xml version="1.0" encoding="utf-8"?>
<ds:datastoreItem xmlns:ds="http://schemas.openxmlformats.org/officeDocument/2006/customXml" ds:itemID="{E7617134-105C-4908-A9B0-983059EDDC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4388</Words>
  <Application>Microsoft Office PowerPoint</Application>
  <PresentationFormat>Affichage à l'écran (4:3)</PresentationFormat>
  <Paragraphs>419</Paragraphs>
  <Slides>105</Slides>
  <Notes>104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Noto Sans Symbols</vt:lpstr>
      <vt:lpstr>Verdana</vt:lpstr>
      <vt:lpstr>Thème Office</vt:lpstr>
      <vt:lpstr>1_Thème Office</vt:lpstr>
      <vt:lpstr>Présentation PowerPoint</vt:lpstr>
      <vt:lpstr>Séance 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10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11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12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13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EDITIONS HATIER</dc:creator>
  <cp:lastModifiedBy>CARATY CORINNE</cp:lastModifiedBy>
  <cp:revision>165</cp:revision>
  <dcterms:created xsi:type="dcterms:W3CDTF">2022-01-07T11:15:07Z</dcterms:created>
  <dcterms:modified xsi:type="dcterms:W3CDTF">2023-06-26T09:19:50Z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0x0101008A496440C913BA45A370CE7E11E8D566</vt:lpwstr>
  </property>
  <property fmtid="{D5CDD505-2E9C-101B-9397-08002B2CF9AE}" pid="3" name="MediaServiceImageTags">
    <vt:lpwstr/>
  </property>
  <property fmtid="{D5CDD505-2E9C-101B-9397-08002B2CF9AE}" pid="4" name="Order">
    <vt:lpwstr>86000.0000000000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