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2"/>
  </p:notesMasterIdLst>
  <p:handoutMasterIdLst>
    <p:handoutMasterId r:id="rId103"/>
  </p:handoutMasterIdLst>
  <p:sldIdLst>
    <p:sldId id="415" r:id="rId5"/>
    <p:sldId id="416" r:id="rId6"/>
    <p:sldId id="417" r:id="rId7"/>
    <p:sldId id="418" r:id="rId8"/>
    <p:sldId id="419" r:id="rId9"/>
    <p:sldId id="525" r:id="rId10"/>
    <p:sldId id="420" r:id="rId11"/>
    <p:sldId id="421" r:id="rId12"/>
    <p:sldId id="422" r:id="rId13"/>
    <p:sldId id="423" r:id="rId14"/>
    <p:sldId id="424" r:id="rId15"/>
    <p:sldId id="425" r:id="rId16"/>
    <p:sldId id="545" r:id="rId17"/>
    <p:sldId id="426" r:id="rId18"/>
    <p:sldId id="427" r:id="rId19"/>
    <p:sldId id="428" r:id="rId20"/>
    <p:sldId id="429" r:id="rId21"/>
    <p:sldId id="430" r:id="rId22"/>
    <p:sldId id="431" r:id="rId23"/>
    <p:sldId id="433" r:id="rId24"/>
    <p:sldId id="526" r:id="rId25"/>
    <p:sldId id="435" r:id="rId26"/>
    <p:sldId id="436" r:id="rId27"/>
    <p:sldId id="437" r:id="rId28"/>
    <p:sldId id="438" r:id="rId29"/>
    <p:sldId id="439" r:id="rId30"/>
    <p:sldId id="440" r:id="rId31"/>
    <p:sldId id="534" r:id="rId32"/>
    <p:sldId id="441" r:id="rId33"/>
    <p:sldId id="442" r:id="rId34"/>
    <p:sldId id="443" r:id="rId35"/>
    <p:sldId id="444" r:id="rId36"/>
    <p:sldId id="445" r:id="rId37"/>
    <p:sldId id="446" r:id="rId38"/>
    <p:sldId id="447" r:id="rId39"/>
    <p:sldId id="527" r:id="rId40"/>
    <p:sldId id="450" r:id="rId41"/>
    <p:sldId id="451" r:id="rId42"/>
    <p:sldId id="452" r:id="rId43"/>
    <p:sldId id="453" r:id="rId44"/>
    <p:sldId id="454" r:id="rId45"/>
    <p:sldId id="455" r:id="rId46"/>
    <p:sldId id="535" r:id="rId47"/>
    <p:sldId id="456" r:id="rId48"/>
    <p:sldId id="457" r:id="rId49"/>
    <p:sldId id="458" r:id="rId50"/>
    <p:sldId id="459" r:id="rId51"/>
    <p:sldId id="460" r:id="rId52"/>
    <p:sldId id="461" r:id="rId53"/>
    <p:sldId id="462" r:id="rId54"/>
    <p:sldId id="528" r:id="rId55"/>
    <p:sldId id="463" r:id="rId56"/>
    <p:sldId id="464" r:id="rId57"/>
    <p:sldId id="466" r:id="rId58"/>
    <p:sldId id="467" r:id="rId59"/>
    <p:sldId id="536" r:id="rId60"/>
    <p:sldId id="468" r:id="rId61"/>
    <p:sldId id="469" r:id="rId62"/>
    <p:sldId id="470" r:id="rId63"/>
    <p:sldId id="471" r:id="rId64"/>
    <p:sldId id="472" r:id="rId65"/>
    <p:sldId id="473" r:id="rId66"/>
    <p:sldId id="474" r:id="rId67"/>
    <p:sldId id="477" r:id="rId68"/>
    <p:sldId id="529" r:id="rId69"/>
    <p:sldId id="478" r:id="rId70"/>
    <p:sldId id="479" r:id="rId71"/>
    <p:sldId id="481" r:id="rId72"/>
    <p:sldId id="537" r:id="rId73"/>
    <p:sldId id="482" r:id="rId74"/>
    <p:sldId id="483" r:id="rId75"/>
    <p:sldId id="538" r:id="rId76"/>
    <p:sldId id="484" r:id="rId77"/>
    <p:sldId id="485" r:id="rId78"/>
    <p:sldId id="541" r:id="rId79"/>
    <p:sldId id="487" r:id="rId80"/>
    <p:sldId id="488" r:id="rId81"/>
    <p:sldId id="519" r:id="rId82"/>
    <p:sldId id="542" r:id="rId83"/>
    <p:sldId id="543" r:id="rId84"/>
    <p:sldId id="544" r:id="rId85"/>
    <p:sldId id="502" r:id="rId86"/>
    <p:sldId id="503" r:id="rId87"/>
    <p:sldId id="504" r:id="rId88"/>
    <p:sldId id="505" r:id="rId89"/>
    <p:sldId id="506" r:id="rId90"/>
    <p:sldId id="531" r:id="rId91"/>
    <p:sldId id="510" r:id="rId92"/>
    <p:sldId id="512" r:id="rId93"/>
    <p:sldId id="513" r:id="rId94"/>
    <p:sldId id="524" r:id="rId95"/>
    <p:sldId id="514" r:id="rId96"/>
    <p:sldId id="515" r:id="rId97"/>
    <p:sldId id="540" r:id="rId98"/>
    <p:sldId id="516" r:id="rId99"/>
    <p:sldId id="517" r:id="rId100"/>
    <p:sldId id="518"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75900-4CD5-0B77-42CA-03FBCC6F856F}" name="Pauline Lion" initials="PL" userId="48ef9a2cfb904c2c" providerId="Windows Live"/>
  <p188:author id="{8035A710-E786-5AD4-6E6B-F2C4540F2679}" name="CHAUVELLIER ANNE" initials="CA" userId="S::ACHAUVELLIER@editions-hatier.fr::f6f57ace-c9cf-44ce-941b-3615434e65b1" providerId="AD"/>
  <p188:author id="{6047C030-E687-B175-014B-7CB338CA2E3F}" name="riviere.jennifer" initials="ri" userId="S::riviere.jennifer_gmail.com#ext#@hachette.onmicrosoft.com::1d9d5009-092f-4c80-8dba-153923be29d4" providerId="AD"/>
  <p188:author id="{BCEC0C35-085C-D9B9-E378-2995294E600F}" name="Sylvie Advenier" initials="SA" userId="516bcc22ff4f1580" providerId="Windows Live"/>
  <p188:author id="{6EC3644E-CAF9-BE47-EB1A-C427F723DB1E}" name="catherine.mallard2" initials="ca" userId="S::catherine.mallard2_gmail.com#ext#@hachette.onmicrosoft.com::943e5806-a044-4790-a0a9-05d7075f8f80" providerId="AD"/>
  <p188:author id="{E607D358-22EC-6868-EB3F-15FE6229401A}" name="CHAUVELLIER ANNE" initials="CA" userId="S::ACHAUVELLIER@editions-hatier.fr::63234966-364e-422f-8c52-45fd5239a521" providerId="AD"/>
  <p188:author id="{4EAA3565-E8B0-2AC6-5C57-2B42F26B4D96}" name="Christophe" initials="cd [35]" userId="Anonymous_Christophe" providerId="None"/>
  <p188:author id="{6E47C18F-DDAE-EA39-9B3A-D5582A6DAE9D}" name="pauline.negrellion" initials="pa" userId="S::pauline.negrellion_gmail.com#ext#@hachette.onmicrosoft.com::9fb65b54-3bbd-4994-b3cf-42d8602c7eef" providerId="AD"/>
  <p188:author id="{D1DA31B1-B817-6551-D189-800565F96188}" name="sylvie.advenier" initials="sy" userId="S::sylvie.advenier_gmail.com#ext#@hachette.onmicrosoft.com::62265617-bba0-4816-b687-fd9955c55dd9" providerId="AD"/>
  <p188:author id="{E89BFAD0-ACBE-9964-AB8B-A2E5DAC1FBA3}" name="omenriah" initials="om" userId="S::omenriah_gmail.com#ext#@hachette.onmicrosoft.com::1c7e23f3-21b9-4451-98c0-15057ee07999" providerId="AD"/>
  <p188:author id="{4CF84EDD-95CE-3E5E-4B94-06DB52278683}" name="Christophe Dracos" initials="CD" userId="S::cri.dracos_outlook.fr#ext#@hachette.onmicrosoft.com::9a339485-cc17-450e-b56d-f2edc49cae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3" name="Christophe" initials="cd [27]" lastIdx="1" clrIdx="42"/>
  <p:cmAuthor id="1" name="CHAUVELLIER ANNE" initials="CA" lastIdx="8" clrIdx="0"/>
  <p:cmAuthor id="44" name="Christophe" initials="cd [28]" lastIdx="1" clrIdx="43"/>
  <p:cmAuthor id="2" name="Compte Microsoft" initials="CM" lastIdx="12" clrIdx="1"/>
  <p:cmAuthor id="45" name="Christophe" initials="cd [29]" lastIdx="1" clrIdx="44"/>
  <p:cmAuthor id="3" name="omenriah" initials="om" lastIdx="23" clrIdx="2"/>
  <p:cmAuthor id="46" name="Christophe" initials="cd [30]" lastIdx="1" clrIdx="45"/>
  <p:cmAuthor id="4" name="pauline.negrellion" initials="pa" lastIdx="16" clrIdx="3"/>
  <p:cmAuthor id="47" name="Christophe" initials="cd [31]" lastIdx="1" clrIdx="46"/>
  <p:cmAuthor id="5" name="HACHE Caroline" initials="HC" lastIdx="17" clrIdx="4"/>
  <p:cmAuthor id="48" name="Christophe" initials="cd [32]" lastIdx="1" clrIdx="47"/>
  <p:cmAuthor id="6" name="Christophe Dracos" initials="CD" lastIdx="11" clrIdx="5"/>
  <p:cmAuthor id="49" name="Christophe" initials="cd [33]" lastIdx="1" clrIdx="48"/>
  <p:cmAuthor id="7" name="riviere.jennifer" initials="ri" lastIdx="18" clrIdx="6"/>
  <p:cmAuthor id="50" name="Christophe" initials="cd [34]" lastIdx="1" clrIdx="49"/>
  <p:cmAuthor id="8" name="CHAUVELLIER ANNE" initials="CA [2]" lastIdx="18" clrIdx="7"/>
  <p:cmAuthor id="51" name="Christophe" initials="cd [35]" lastIdx="1" clrIdx="50"/>
  <p:cmAuthor id="9" name="catherine.mallard2" initials="ca" lastIdx="10" clrIdx="8"/>
  <p:cmAuthor id="52" name="Christophe" initials="cd [36]" lastIdx="1" clrIdx="51"/>
  <p:cmAuthor id="10" name="CHAUVELLIER ANNE" initials="" lastIdx="13" clrIdx="9"/>
  <p:cmAuthor id="11" name="Harmonie Rossi Tessier" initials="" lastIdx="4" clrIdx="10"/>
  <p:cmAuthor id="12" name="HACHE Caroline" initials="" lastIdx="4" clrIdx="11"/>
  <p:cmAuthor id="13" name="jennifer riviere" initials="" lastIdx="9" clrIdx="12"/>
  <p:cmAuthor id="14" name="Compte Microsoft" initials="" lastIdx="10" clrIdx="13"/>
  <p:cmAuthor id="15" name="Sylvie Advenier" initials="" lastIdx="8" clrIdx="14"/>
  <p:cmAuthor id="16" name="Sylvie Advenier" initials="SA" lastIdx="10" clrIdx="15"/>
  <p:cmAuthor id="17" name="Christophe" initials="cd" lastIdx="1" clrIdx="16"/>
  <p:cmAuthor id="18" name="Christophe" initials="cd [2]" lastIdx="1" clrIdx="17"/>
  <p:cmAuthor id="19" name="Christophe" initials="cd [3]" lastIdx="1" clrIdx="18"/>
  <p:cmAuthor id="20" name="Christophe" initials="cd [4]" lastIdx="1" clrIdx="19"/>
  <p:cmAuthor id="21" name="Christophe" initials="cd [5]" lastIdx="1" clrIdx="20"/>
  <p:cmAuthor id="22" name="Christophe" initials="cd [6]" lastIdx="1" clrIdx="21"/>
  <p:cmAuthor id="23" name="Christophe" initials="cd [7]" lastIdx="1" clrIdx="22"/>
  <p:cmAuthor id="24" name="Christophe" initials="cd [8]" lastIdx="1" clrIdx="23"/>
  <p:cmAuthor id="25" name="Christophe" initials="cd [9]" lastIdx="1" clrIdx="24"/>
  <p:cmAuthor id="26" name="Christophe" initials="cd [10]" lastIdx="1" clrIdx="25"/>
  <p:cmAuthor id="27" name="Christophe" initials="cd [11]" lastIdx="1" clrIdx="26"/>
  <p:cmAuthor id="28" name="Christophe" initials="cd [12]" lastIdx="1" clrIdx="27"/>
  <p:cmAuthor id="29" name="Christophe" initials="cd [13]" lastIdx="1" clrIdx="28"/>
  <p:cmAuthor id="30" name="Christophe" initials="cd [14]" lastIdx="1" clrIdx="29"/>
  <p:cmAuthor id="31" name="Christophe" initials="cd [15]" lastIdx="1" clrIdx="30"/>
  <p:cmAuthor id="32" name="Christophe" initials="cd [16]" lastIdx="1" clrIdx="31"/>
  <p:cmAuthor id="33" name="Christophe" initials="cd [17]" lastIdx="1" clrIdx="32"/>
  <p:cmAuthor id="34" name="Christophe" initials="cd [18]" lastIdx="1" clrIdx="33"/>
  <p:cmAuthor id="35" name="Christophe" initials="cd [19]" lastIdx="1" clrIdx="34"/>
  <p:cmAuthor id="36" name="Christophe" initials="cd [20]" lastIdx="1" clrIdx="35"/>
  <p:cmAuthor id="37" name="Christophe" initials="cd [21]" lastIdx="1" clrIdx="36"/>
  <p:cmAuthor id="38" name="Christophe" initials="cd [22]" lastIdx="1" clrIdx="37"/>
  <p:cmAuthor id="39" name="Christophe" initials="cd [23]" lastIdx="1" clrIdx="38"/>
  <p:cmAuthor id="40" name="Christophe" initials="cd [24]" lastIdx="1" clrIdx="39"/>
  <p:cmAuthor id="41" name="Christophe" initials="cd [25]" lastIdx="1" clrIdx="40"/>
  <p:cmAuthor id="42" name="Christophe" initials="cd [26]" lastIdx="1"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3333CC"/>
    <a:srgbClr val="FF9900"/>
    <a:srgbClr val="0070C0"/>
    <a:srgbClr val="92D050"/>
    <a:srgbClr val="0093A7"/>
    <a:srgbClr val="93A700"/>
    <a:srgbClr val="A39491"/>
    <a:srgbClr val="8CDD3B"/>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37" autoAdjust="0"/>
  </p:normalViewPr>
  <p:slideViewPr>
    <p:cSldViewPr snapToGrid="0">
      <p:cViewPr varScale="1">
        <p:scale>
          <a:sx n="83" d="100"/>
          <a:sy n="83" d="100"/>
        </p:scale>
        <p:origin x="1698"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8/10/relationships/authors" Targe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9F986CF-33F7-4784-B9F3-F5AFE83477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601D0F5-F074-4463-9D08-414928A475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7E3F43-4799-4A26-A4C3-AC23CD53D920}" type="datetimeFigureOut">
              <a:rPr lang="fr-FR" smtClean="0"/>
              <a:t>26/06/2023</a:t>
            </a:fld>
            <a:endParaRPr lang="fr-FR"/>
          </a:p>
        </p:txBody>
      </p:sp>
      <p:sp>
        <p:nvSpPr>
          <p:cNvPr id="4" name="Espace réservé du pied de page 3">
            <a:extLst>
              <a:ext uri="{FF2B5EF4-FFF2-40B4-BE49-F238E27FC236}">
                <a16:creationId xmlns:a16="http://schemas.microsoft.com/office/drawing/2014/main" id="{B9A6AA4D-AD7B-4A29-89E7-FFD403F6BB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3BFEDB3-E306-4A02-AD28-8D08E8117A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B567E5-7BD0-4F31-8210-B099B846A2D8}" type="slidenum">
              <a:rPr lang="fr-FR" smtClean="0"/>
              <a:t>‹N°›</a:t>
            </a:fld>
            <a:endParaRPr lang="fr-FR"/>
          </a:p>
        </p:txBody>
      </p:sp>
    </p:spTree>
    <p:extLst>
      <p:ext uri="{BB962C8B-B14F-4D97-AF65-F5344CB8AC3E}">
        <p14:creationId xmlns:p14="http://schemas.microsoft.com/office/powerpoint/2010/main" val="3280375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70AB8-E483-4FFD-B222-30C933BD9122}" type="datetimeFigureOut">
              <a:rPr lang="fr-FR" smtClean="0"/>
              <a:t>26/06/2023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038E3-B7CF-455E-96F4-A4DE1B143443}" type="slidenum">
              <a:rPr lang="fr-FR" smtClean="0"/>
              <a:t>‹N°›</a:t>
            </a:fld>
            <a:endParaRPr lang="fr-FR"/>
          </a:p>
        </p:txBody>
      </p:sp>
    </p:spTree>
    <p:extLst>
      <p:ext uri="{BB962C8B-B14F-4D97-AF65-F5344CB8AC3E}">
        <p14:creationId xmlns:p14="http://schemas.microsoft.com/office/powerpoint/2010/main" val="336886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1</a:t>
            </a:fld>
            <a:endParaRPr lang="fr-FR">
              <a:solidFill>
                <a:prstClr val="black"/>
              </a:solidFill>
              <a:latin typeface="Calibri" panose="020F0502020204030204"/>
            </a:endParaRPr>
          </a:p>
        </p:txBody>
      </p:sp>
    </p:spTree>
    <p:extLst>
      <p:ext uri="{BB962C8B-B14F-4D97-AF65-F5344CB8AC3E}">
        <p14:creationId xmlns:p14="http://schemas.microsoft.com/office/powerpoint/2010/main" val="654557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On doit maintenant chercher quelle réglette fait la même longueur que ces deux réglettes réunies. Cela représente le nombre de parents qu’il y a maintenant, en tout, devant l’école.</a:t>
            </a:r>
          </a:p>
        </p:txBody>
      </p:sp>
      <p:sp>
        <p:nvSpPr>
          <p:cNvPr id="186" name="Google Shape;18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10</a:t>
            </a:fld>
            <a:endParaRPr/>
          </a:p>
        </p:txBody>
      </p:sp>
    </p:spTree>
    <p:extLst>
      <p:ext uri="{BB962C8B-B14F-4D97-AF65-F5344CB8AC3E}">
        <p14:creationId xmlns:p14="http://schemas.microsoft.com/office/powerpoint/2010/main" val="128073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Nous venons de représenter le problème de deux manières différentes : par un schéma et avec les réglettes.</a:t>
            </a:r>
            <a:endParaRPr i="1"/>
          </a:p>
          <a:p>
            <a:pPr marL="0" lvl="0" indent="0" algn="l" rtl="0">
              <a:spcBef>
                <a:spcPts val="0"/>
              </a:spcBef>
              <a:spcAft>
                <a:spcPts val="0"/>
              </a:spcAft>
              <a:buNone/>
            </a:pPr>
            <a:r>
              <a:rPr lang="fr-FR" i="1"/>
              <a:t>À présent, écrivez sur vos ardoises le calcul qui permet de trouver la réponse au problème.</a:t>
            </a:r>
          </a:p>
          <a:p>
            <a:pPr marL="0" lvl="0" indent="0" algn="l" rtl="0">
              <a:spcBef>
                <a:spcPts val="0"/>
              </a:spcBef>
              <a:spcAft>
                <a:spcPts val="0"/>
              </a:spcAft>
              <a:buNone/>
            </a:pPr>
            <a:r>
              <a:rPr lang="fr-FR" i="0"/>
              <a:t>Laisser quelques instants, puis interroger</a:t>
            </a:r>
            <a:r>
              <a:rPr lang="fr-FR" i="0" baseline="0"/>
              <a:t> un élève.</a:t>
            </a:r>
            <a:endParaRPr i="0"/>
          </a:p>
          <a:p>
            <a:pPr marL="0" lvl="0" indent="0" algn="l" rtl="0">
              <a:spcBef>
                <a:spcPts val="0"/>
              </a:spcBef>
              <a:spcAft>
                <a:spcPts val="0"/>
              </a:spcAft>
              <a:buNone/>
            </a:pPr>
            <a:endParaRPr b="0" i="1"/>
          </a:p>
          <a:p>
            <a:pPr marL="0" lvl="0" indent="0" algn="l" rtl="0">
              <a:spcBef>
                <a:spcPts val="0"/>
              </a:spcBef>
              <a:spcAft>
                <a:spcPts val="0"/>
              </a:spcAft>
              <a:buNone/>
            </a:pPr>
            <a:endParaRPr i="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11</a:t>
            </a:fld>
            <a:endParaRPr/>
          </a:p>
        </p:txBody>
      </p:sp>
    </p:spTree>
    <p:extLst>
      <p:ext uri="{BB962C8B-B14F-4D97-AF65-F5344CB8AC3E}">
        <p14:creationId xmlns:p14="http://schemas.microsoft.com/office/powerpoint/2010/main" val="2615407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0"/>
              <a:t>Faire verbaliser que les deux schémas mènent à l’addition : </a:t>
            </a:r>
            <a:r>
              <a:rPr lang="fr-FR" b="0" i="1"/>
              <a:t>7 + 6.</a:t>
            </a:r>
            <a:endParaRPr/>
          </a:p>
          <a:p>
            <a:pPr marL="0" lvl="0" indent="0" algn="l" rtl="0">
              <a:spcBef>
                <a:spcPts val="0"/>
              </a:spcBef>
              <a:spcAft>
                <a:spcPts val="0"/>
              </a:spcAft>
              <a:buNone/>
            </a:pPr>
            <a:endParaRPr/>
          </a:p>
          <a:p>
            <a:pPr marL="0" lvl="0" indent="0" algn="l" rtl="0">
              <a:spcBef>
                <a:spcPts val="0"/>
              </a:spcBef>
              <a:spcAft>
                <a:spcPts val="0"/>
              </a:spcAft>
              <a:buNone/>
            </a:pPr>
            <a:endParaRPr b="0" i="1"/>
          </a:p>
          <a:p>
            <a:pPr marL="0" lvl="0" indent="0" algn="l" rtl="0">
              <a:spcBef>
                <a:spcPts val="0"/>
              </a:spcBef>
              <a:spcAft>
                <a:spcPts val="0"/>
              </a:spcAft>
              <a:buNone/>
            </a:pPr>
            <a:endParaRPr i="0"/>
          </a:p>
        </p:txBody>
      </p:sp>
      <p:sp>
        <p:nvSpPr>
          <p:cNvPr id="227" name="Google Shape;2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12</a:t>
            </a:fld>
            <a:endParaRPr/>
          </a:p>
        </p:txBody>
      </p:sp>
    </p:spTree>
    <p:extLst>
      <p:ext uri="{BB962C8B-B14F-4D97-AF65-F5344CB8AC3E}">
        <p14:creationId xmlns:p14="http://schemas.microsoft.com/office/powerpoint/2010/main" val="3837982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7 + 6 = ? </a:t>
            </a:r>
            <a:endParaRPr i="1"/>
          </a:p>
          <a:p>
            <a:pPr marL="0" lvl="0" indent="0" algn="l" rtl="0">
              <a:spcBef>
                <a:spcPts val="0"/>
              </a:spcBef>
              <a:spcAft>
                <a:spcPts val="0"/>
              </a:spcAft>
              <a:buNone/>
            </a:pPr>
            <a:r>
              <a:rPr lang="fr-FR" b="0" i="0"/>
              <a:t>Demander aux élèves de trouver le résultat :</a:t>
            </a:r>
          </a:p>
          <a:p>
            <a:pPr marL="0" lvl="0" indent="0" algn="l" rtl="0">
              <a:spcBef>
                <a:spcPts val="0"/>
              </a:spcBef>
              <a:spcAft>
                <a:spcPts val="0"/>
              </a:spcAft>
              <a:buNone/>
            </a:pPr>
            <a:r>
              <a:rPr lang="fr-FR" b="0" i="0"/>
              <a:t>- par calcul (dénombrement, </a:t>
            </a:r>
            <a:r>
              <a:rPr lang="fr-FR" b="0" i="0" err="1"/>
              <a:t>surcomptage</a:t>
            </a:r>
            <a:r>
              <a:rPr lang="fr-FR" b="0" i="0"/>
              <a:t>, utilisation des presque doubles) ;</a:t>
            </a:r>
          </a:p>
          <a:p>
            <a:pPr marL="0" lvl="0" indent="0" algn="l" rtl="0">
              <a:spcBef>
                <a:spcPts val="0"/>
              </a:spcBef>
              <a:spcAft>
                <a:spcPts val="0"/>
              </a:spcAft>
              <a:buFontTx/>
              <a:buNone/>
            </a:pPr>
            <a:r>
              <a:rPr lang="fr-FR" b="0" i="0"/>
              <a:t>- puis par utilisation des réglettes,</a:t>
            </a:r>
            <a:r>
              <a:rPr lang="fr-FR" b="0" i="0" baseline="0"/>
              <a:t> </a:t>
            </a:r>
            <a:r>
              <a:rPr lang="fr-FR" b="0" i="0"/>
              <a:t>dont la réglette orange (la réglette vert clair peut être trouvée </a:t>
            </a:r>
            <a:r>
              <a:rPr lang="fr-FR" b="0" i="0" baseline="0"/>
              <a:t>par tâtonnement</a:t>
            </a:r>
            <a:r>
              <a:rPr lang="fr-FR" b="0" i="0"/>
              <a:t>).</a:t>
            </a:r>
          </a:p>
          <a:p>
            <a:pPr marL="0" lvl="0" indent="0" algn="l" rtl="0">
              <a:spcBef>
                <a:spcPts val="0"/>
              </a:spcBef>
              <a:spcAft>
                <a:spcPts val="0"/>
              </a:spcAft>
              <a:buFontTx/>
              <a:buNone/>
            </a:pPr>
            <a:r>
              <a:rPr lang="fr-FR" b="0" i="0"/>
              <a:t>Les réglettes permettent de vérifier le résultat obtenu par calcul. Montrer l’utilité</a:t>
            </a:r>
            <a:r>
              <a:rPr lang="fr-FR" b="0" i="0" baseline="0"/>
              <a:t> </a:t>
            </a:r>
            <a:r>
              <a:rPr lang="fr-FR" b="0" i="0"/>
              <a:t>de la vérification ainsi permise !</a:t>
            </a:r>
          </a:p>
          <a:p>
            <a:pPr marL="0" lvl="0" indent="0" algn="l" rtl="0">
              <a:spcBef>
                <a:spcPts val="0"/>
              </a:spcBef>
              <a:spcAft>
                <a:spcPts val="0"/>
              </a:spcAft>
              <a:buNone/>
            </a:pPr>
            <a:endParaRPr/>
          </a:p>
          <a:p>
            <a:pPr marL="0" lvl="0" indent="0" algn="l" rtl="0">
              <a:spcBef>
                <a:spcPts val="0"/>
              </a:spcBef>
              <a:spcAft>
                <a:spcPts val="0"/>
              </a:spcAft>
              <a:buNone/>
            </a:pPr>
            <a:endParaRPr b="0" i="1"/>
          </a:p>
          <a:p>
            <a:pPr marL="0" lvl="0" indent="0" algn="l" rtl="0">
              <a:spcBef>
                <a:spcPts val="0"/>
              </a:spcBef>
              <a:spcAft>
                <a:spcPts val="0"/>
              </a:spcAft>
              <a:buNone/>
            </a:pPr>
            <a:endParaRPr i="0"/>
          </a:p>
        </p:txBody>
      </p:sp>
      <p:sp>
        <p:nvSpPr>
          <p:cNvPr id="227" name="Google Shape;2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13</a:t>
            </a:fld>
            <a:endParaRPr/>
          </a:p>
        </p:txBody>
      </p:sp>
    </p:spTree>
    <p:extLst>
      <p:ext uri="{BB962C8B-B14F-4D97-AF65-F5344CB8AC3E}">
        <p14:creationId xmlns:p14="http://schemas.microsoft.com/office/powerpoint/2010/main" val="217190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b="0" i="1" dirty="0">
                <a:latin typeface="Calibri" panose="020F0502020204030204" pitchFamily="34" charset="0"/>
                <a:cs typeface="Calibri" panose="020F0502020204030204" pitchFamily="34" charset="0"/>
              </a:rPr>
              <a:t>7 + 6 = 13.</a:t>
            </a:r>
          </a:p>
          <a:p>
            <a:pPr marL="0" lvl="0" indent="0" algn="l" rtl="0">
              <a:spcBef>
                <a:spcPts val="0"/>
              </a:spcBef>
              <a:spcAft>
                <a:spcPts val="0"/>
              </a:spcAft>
              <a:buNone/>
            </a:pPr>
            <a:r>
              <a:rPr lang="fr-FR" b="0" i="0" dirty="0">
                <a:latin typeface="Calibri" panose="020F0502020204030204" pitchFamily="34" charset="0"/>
                <a:ea typeface="Arial"/>
                <a:cs typeface="Calibri" panose="020F0502020204030204" pitchFamily="34" charset="0"/>
                <a:sym typeface="Arial"/>
              </a:rPr>
              <a:t>Demander à un</a:t>
            </a:r>
            <a:r>
              <a:rPr lang="fr-FR" b="0" i="0" baseline="0" dirty="0">
                <a:latin typeface="Calibri" panose="020F0502020204030204" pitchFamily="34" charset="0"/>
                <a:ea typeface="Arial"/>
                <a:cs typeface="Calibri" panose="020F0502020204030204" pitchFamily="34" charset="0"/>
                <a:sym typeface="Arial"/>
              </a:rPr>
              <a:t> élève de rappeler la question posée et de formuler une phrase réponse.</a:t>
            </a:r>
            <a:endParaRPr b="0" i="0" dirty="0">
              <a:latin typeface="Calibri" panose="020F0502020204030204" pitchFamily="34" charset="0"/>
              <a:ea typeface="Arial"/>
              <a:cs typeface="Calibri" panose="020F0502020204030204" pitchFamily="34" charset="0"/>
              <a:sym typeface="Arial"/>
            </a:endParaRPr>
          </a:p>
          <a:p>
            <a:pPr marL="0" lvl="0" indent="0" algn="l" rtl="0">
              <a:spcBef>
                <a:spcPts val="0"/>
              </a:spcBef>
              <a:spcAft>
                <a:spcPts val="0"/>
              </a:spcAft>
              <a:buNone/>
            </a:pPr>
            <a:endParaRPr i="0" dirty="0"/>
          </a:p>
        </p:txBody>
      </p:sp>
      <p:sp>
        <p:nvSpPr>
          <p:cNvPr id="259" name="Google Shape;25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14</a:t>
            </a:fld>
            <a:endParaRPr/>
          </a:p>
        </p:txBody>
      </p:sp>
    </p:spTree>
    <p:extLst>
      <p:ext uri="{BB962C8B-B14F-4D97-AF65-F5344CB8AC3E}">
        <p14:creationId xmlns:p14="http://schemas.microsoft.com/office/powerpoint/2010/main" val="3656730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 Il y a 13 parents devant l’école</a:t>
            </a:r>
            <a:r>
              <a:rPr lang="fr-FR" b="0" i="1" baseline="0"/>
              <a:t> maintenant</a:t>
            </a:r>
            <a:r>
              <a:rPr lang="fr-FR" b="0" i="1"/>
              <a:t>.</a:t>
            </a:r>
            <a:endParaRPr/>
          </a:p>
          <a:p>
            <a:pPr marL="0" marR="0" lvl="0" indent="0" algn="l" rtl="0">
              <a:lnSpc>
                <a:spcPct val="100000"/>
              </a:lnSpc>
              <a:spcBef>
                <a:spcPts val="0"/>
              </a:spcBef>
              <a:spcAft>
                <a:spcPts val="0"/>
              </a:spcAft>
              <a:buClr>
                <a:schemeClr val="dk1"/>
              </a:buClr>
              <a:buSzPts val="1200"/>
              <a:buFont typeface="Calibri"/>
              <a:buNone/>
            </a:pPr>
            <a:r>
              <a:rPr lang="fr-FR" b="0" i="1"/>
              <a:t>C’est un problème où l’on sait ce que l’on</a:t>
            </a:r>
            <a:r>
              <a:rPr lang="fr-FR" b="0" i="1" baseline="0"/>
              <a:t> a au départ ; où l’on </a:t>
            </a:r>
            <a:r>
              <a:rPr lang="fr-FR" b="0" i="1"/>
              <a:t>ajoute une quantité et où l’on cherche ce qu’il y a</a:t>
            </a:r>
            <a:r>
              <a:rPr lang="fr-FR" b="0" i="1" baseline="0"/>
              <a:t> à la fin.</a:t>
            </a:r>
            <a:endParaRPr/>
          </a:p>
          <a:p>
            <a:pPr marL="0" lvl="0" indent="0" algn="l" rtl="0">
              <a:spcBef>
                <a:spcPts val="0"/>
              </a:spcBef>
              <a:spcAft>
                <a:spcPts val="0"/>
              </a:spcAft>
              <a:buNone/>
            </a:pPr>
            <a:endParaRPr b="0" i="1">
              <a:latin typeface="Arial"/>
              <a:ea typeface="Arial"/>
              <a:cs typeface="Arial"/>
              <a:sym typeface="Arial"/>
            </a:endParaRPr>
          </a:p>
          <a:p>
            <a:pPr marL="0" lvl="0" indent="0" algn="l" rtl="0">
              <a:spcBef>
                <a:spcPts val="0"/>
              </a:spcBef>
              <a:spcAft>
                <a:spcPts val="0"/>
              </a:spcAft>
              <a:buNone/>
            </a:pPr>
            <a:endParaRPr i="0"/>
          </a:p>
        </p:txBody>
      </p:sp>
      <p:sp>
        <p:nvSpPr>
          <p:cNvPr id="259" name="Google Shape;25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15</a:t>
            </a:fld>
            <a:endParaRPr/>
          </a:p>
        </p:txBody>
      </p:sp>
    </p:spTree>
    <p:extLst>
      <p:ext uri="{BB962C8B-B14F-4D97-AF65-F5344CB8AC3E}">
        <p14:creationId xmlns:p14="http://schemas.microsoft.com/office/powerpoint/2010/main" val="232253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Voici un autre problème, différent, que vous allez résoudre sur votre ardoise</a:t>
            </a:r>
            <a:r>
              <a:rPr lang="fr-FR" b="0" i="1" baseline="0"/>
              <a:t> et avec vos réglettes si nécessaire.</a:t>
            </a:r>
            <a:endParaRPr/>
          </a:p>
          <a:p>
            <a:pPr marL="0" lvl="0" indent="0" algn="l" rtl="0">
              <a:spcBef>
                <a:spcPts val="0"/>
              </a:spcBef>
              <a:spcAft>
                <a:spcPts val="0"/>
              </a:spcAft>
              <a:buNone/>
            </a:pPr>
            <a:r>
              <a:rPr lang="fr-FR" b="0"/>
              <a:t>Lire le problème et le faire reformuler par les élèves. Ils doivent repérer que l’on cherche une partie.</a:t>
            </a:r>
            <a:endParaRPr/>
          </a:p>
          <a:p>
            <a:pPr marL="0" lvl="0" indent="0" algn="l" rtl="0">
              <a:spcBef>
                <a:spcPts val="0"/>
              </a:spcBef>
              <a:spcAft>
                <a:spcPts val="0"/>
              </a:spcAft>
              <a:buNone/>
            </a:pPr>
            <a:r>
              <a:rPr lang="fr-FR" b="0"/>
              <a:t>Laisser les élèves chercher ; les inciter à utiliser les réglettes.</a:t>
            </a:r>
            <a:endParaRPr b="0"/>
          </a:p>
          <a:p>
            <a:r>
              <a:rPr lang="fr-FR" b="0"/>
              <a:t>Faire une correction rapide avec schéma et schéma de réglettes puis </a:t>
            </a:r>
            <a:r>
              <a:rPr lang="fr-FR"/>
              <a:t>écriture </a:t>
            </a:r>
            <a:r>
              <a:rPr lang="fr-FR" b="0"/>
              <a:t>mathématique et phrase réponse.</a:t>
            </a:r>
            <a:r>
              <a:rPr lang="fr-FR"/>
              <a:t> </a:t>
            </a:r>
            <a:endParaRPr/>
          </a:p>
          <a:p>
            <a:pPr marL="0" lvl="0" indent="0" algn="l" rtl="0">
              <a:spcBef>
                <a:spcPts val="0"/>
              </a:spcBef>
              <a:spcAft>
                <a:spcPts val="0"/>
              </a:spcAft>
              <a:buNone/>
            </a:pPr>
            <a:r>
              <a:rPr lang="fr-FR" b="0" i="0"/>
              <a:t>Calcul : 15 – 9 = 6.</a:t>
            </a:r>
            <a:endParaRPr/>
          </a:p>
          <a:p>
            <a:pPr marL="0" lvl="0" indent="0" algn="l" rtl="0">
              <a:spcBef>
                <a:spcPts val="0"/>
              </a:spcBef>
              <a:spcAft>
                <a:spcPts val="0"/>
              </a:spcAft>
              <a:buNone/>
            </a:pPr>
            <a:r>
              <a:rPr lang="fr-FR" b="0" i="0"/>
              <a:t>Phrase réponse :  6 enfants</a:t>
            </a:r>
            <a:r>
              <a:rPr lang="fr-FR" b="0" i="0" baseline="0"/>
              <a:t> font de la balançoire</a:t>
            </a:r>
            <a:r>
              <a:rPr lang="fr-FR" b="0" i="0"/>
              <a:t>.</a:t>
            </a:r>
            <a:endParaRPr b="0" i="0"/>
          </a:p>
          <a:p>
            <a:pPr marL="0" lvl="0" indent="0" algn="l" rtl="0">
              <a:spcBef>
                <a:spcPts val="0"/>
              </a:spcBef>
              <a:spcAft>
                <a:spcPts val="0"/>
              </a:spcAft>
              <a:buNone/>
            </a:pPr>
            <a:endParaRPr b="0"/>
          </a:p>
        </p:txBody>
      </p:sp>
      <p:sp>
        <p:nvSpPr>
          <p:cNvPr id="293" name="Google Shape;29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16</a:t>
            </a:fld>
            <a:endParaRPr/>
          </a:p>
        </p:txBody>
      </p:sp>
    </p:spTree>
    <p:extLst>
      <p:ext uri="{BB962C8B-B14F-4D97-AF65-F5344CB8AC3E}">
        <p14:creationId xmlns:p14="http://schemas.microsoft.com/office/powerpoint/2010/main" val="37352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a:t>Prenez vos ardoises : nous allons résoudre un premier problème.</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17</a:t>
            </a:fld>
            <a:endParaRPr lang="fr-FR">
              <a:solidFill>
                <a:prstClr val="black"/>
              </a:solidFill>
              <a:latin typeface="Calibri" panose="020F0502020204030204"/>
            </a:endParaRPr>
          </a:p>
        </p:txBody>
      </p:sp>
    </p:spTree>
    <p:extLst>
      <p:ext uri="{BB962C8B-B14F-4D97-AF65-F5344CB8AC3E}">
        <p14:creationId xmlns:p14="http://schemas.microsoft.com/office/powerpoint/2010/main" val="2964294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0" dirty="0">
                <a:solidFill>
                  <a:schemeClr val="dk1"/>
                </a:solidFill>
                <a:latin typeface="+mn-lt"/>
                <a:ea typeface="Calibri"/>
                <a:cs typeface="Calibri"/>
                <a:sym typeface="Calibri"/>
              </a:rPr>
              <a:t>Lire l’énoncé. </a:t>
            </a:r>
            <a:r>
              <a:rPr lang="fr-FR" sz="1200" b="0" i="0" dirty="0">
                <a:solidFill>
                  <a:srgbClr val="8296B0"/>
                </a:solidFill>
                <a:latin typeface="+mn-lt"/>
                <a:ea typeface="Calibri"/>
                <a:cs typeface="Calibri"/>
                <a:sym typeface="Calibri"/>
              </a:rPr>
              <a:t>Vérifier que les élèves ont compris le problème en demandant à l’un d’eux de le reformuler.</a:t>
            </a:r>
            <a:endParaRPr lang="fr-FR" sz="1200" dirty="0"/>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b="0" i="1" dirty="0">
                <a:solidFill>
                  <a:schemeClr val="dk1"/>
                </a:solidFill>
                <a:latin typeface="+mn-lt"/>
                <a:ea typeface="Calibri"/>
                <a:cs typeface="Calibri"/>
                <a:sym typeface="Calibri"/>
              </a:rPr>
              <a:t>Q</a:t>
            </a:r>
            <a:r>
              <a:rPr lang="fr-FR" sz="1200" i="1" dirty="0">
                <a:latin typeface="+mn-lt"/>
                <a:ea typeface="Calibri"/>
                <a:cs typeface="Calibri"/>
                <a:sym typeface="Calibri"/>
              </a:rPr>
              <a:t>ue cherche-t-on ? </a:t>
            </a:r>
            <a:r>
              <a:rPr lang="fr-FR" sz="1200" dirty="0">
                <a:latin typeface="+mn-lt"/>
                <a:ea typeface="Calibri"/>
                <a:cs typeface="Calibri"/>
                <a:sym typeface="Calibri"/>
              </a:rPr>
              <a:t>→ </a:t>
            </a:r>
            <a:r>
              <a:rPr lang="fr-FR" sz="1200" i="1" dirty="0">
                <a:latin typeface="+mn-lt"/>
                <a:ea typeface="Calibri"/>
                <a:cs typeface="Calibri"/>
                <a:sym typeface="Calibri"/>
              </a:rPr>
              <a:t>On cherche combien</a:t>
            </a:r>
            <a:r>
              <a:rPr lang="fr-FR" sz="1200" i="1" baseline="0" dirty="0">
                <a:latin typeface="+mn-lt"/>
                <a:ea typeface="Calibri"/>
                <a:cs typeface="Calibri"/>
                <a:sym typeface="Calibri"/>
              </a:rPr>
              <a:t> d’assiettes il reste dans le placard à la fin</a:t>
            </a:r>
            <a:r>
              <a:rPr lang="fr-FR" sz="1200" i="1" dirty="0">
                <a:latin typeface="+mn-lt"/>
                <a:ea typeface="Calibri"/>
                <a:cs typeface="Calibri"/>
                <a:sym typeface="Calibri"/>
              </a:rPr>
              <a:t>.</a:t>
            </a:r>
            <a:r>
              <a:rPr lang="fr-FR" sz="1200" i="1" baseline="0" dirty="0">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i="1" baseline="0" dirty="0">
                <a:latin typeface="+mn-lt"/>
                <a:ea typeface="Calibri"/>
                <a:cs typeface="Calibri"/>
                <a:sym typeface="Calibri"/>
              </a:rPr>
              <a:t>Ici, on connait la situation de départ et on cherche ce qu’on a à la fin.</a:t>
            </a:r>
            <a:endParaRPr lang="fr-FR" sz="1200" i="1"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200" i="1" dirty="0">
                <a:latin typeface="+mn-lt"/>
                <a:ea typeface="Calibri"/>
                <a:cs typeface="Calibri"/>
                <a:sym typeface="Calibri"/>
              </a:rPr>
              <a:t>Est-ce qu’il y a plus ou moins d’assiettes qu’avant </a:t>
            </a:r>
            <a:r>
              <a:rPr lang="fr-FR" sz="1200" dirty="0">
                <a:latin typeface="+mn-lt"/>
                <a:ea typeface="Calibri"/>
                <a:cs typeface="Calibri"/>
                <a:sym typeface="Calibri"/>
              </a:rPr>
              <a:t>→ </a:t>
            </a:r>
            <a:r>
              <a:rPr lang="fr-FR" sz="1200" i="1" dirty="0">
                <a:latin typeface="+mn-lt"/>
                <a:ea typeface="Calibri"/>
                <a:cs typeface="Calibri"/>
                <a:sym typeface="Calibri"/>
              </a:rPr>
              <a:t>Moins, car Axel en a pris</a:t>
            </a:r>
            <a:r>
              <a:rPr lang="fr-FR" sz="1200" i="1" baseline="0" dirty="0">
                <a:latin typeface="+mn-lt"/>
                <a:ea typeface="Calibri"/>
                <a:cs typeface="Calibri"/>
                <a:sym typeface="Calibri"/>
              </a:rPr>
              <a:t> pour mettre la table. Il en a donc enlevé.</a:t>
            </a:r>
          </a:p>
          <a:p>
            <a:pPr marL="0" lvl="0" indent="0" algn="l" rtl="0">
              <a:spcBef>
                <a:spcPts val="0"/>
              </a:spcBef>
              <a:spcAft>
                <a:spcPts val="0"/>
              </a:spcAft>
              <a:buClr>
                <a:schemeClr val="dk1"/>
              </a:buClr>
              <a:buSzPts val="1200"/>
              <a:buFont typeface="Arial"/>
              <a:buNone/>
            </a:pPr>
            <a:r>
              <a:rPr lang="fr-FR" sz="1200" b="0" i="1" dirty="0">
                <a:solidFill>
                  <a:schemeClr val="dk1"/>
                </a:solidFill>
                <a:latin typeface="+mn-lt"/>
                <a:ea typeface="Calibri"/>
                <a:cs typeface="Calibri"/>
                <a:sym typeface="Calibri"/>
              </a:rPr>
              <a:t>Faites un schéma pour représenter</a:t>
            </a:r>
            <a:r>
              <a:rPr lang="fr-FR" sz="1200" b="0" i="1" dirty="0">
                <a:solidFill>
                  <a:srgbClr val="8296B0"/>
                </a:solidFill>
                <a:latin typeface="+mn-lt"/>
                <a:ea typeface="Calibri"/>
                <a:cs typeface="Calibri"/>
                <a:sym typeface="Calibri"/>
              </a:rPr>
              <a:t> ce problème. </a:t>
            </a:r>
            <a:endParaRPr lang="fr-FR" dirty="0"/>
          </a:p>
          <a:p>
            <a:pPr marL="0" lvl="0" indent="0" algn="l" rtl="0">
              <a:spcBef>
                <a:spcPts val="0"/>
              </a:spcBef>
              <a:spcAft>
                <a:spcPts val="0"/>
              </a:spcAft>
              <a:buClr>
                <a:srgbClr val="8296B0"/>
              </a:buClr>
              <a:buSzPts val="1200"/>
              <a:buFont typeface="Arial"/>
              <a:buNone/>
            </a:pPr>
            <a:r>
              <a:rPr lang="fr-FR" sz="1200" b="0" i="0" dirty="0">
                <a:solidFill>
                  <a:srgbClr val="8296B0"/>
                </a:solidFill>
                <a:latin typeface="+mn-lt"/>
                <a:ea typeface="Calibri"/>
                <a:cs typeface="Calibri"/>
                <a:sym typeface="Calibri"/>
              </a:rPr>
              <a:t>Laisser un temps aux élèves, puis r</a:t>
            </a:r>
            <a:r>
              <a:rPr lang="fr-FR" b="0" i="0" dirty="0">
                <a:latin typeface="+mn-lt"/>
                <a:ea typeface="Calibri"/>
                <a:cs typeface="Calibri"/>
                <a:sym typeface="Calibri"/>
              </a:rPr>
              <a:t>eprendre en collectif : </a:t>
            </a:r>
            <a:r>
              <a:rPr lang="fr-FR" b="0" i="1" dirty="0">
                <a:latin typeface="+mn-lt"/>
                <a:ea typeface="Calibri"/>
                <a:cs typeface="Calibri"/>
                <a:sym typeface="Calibri"/>
              </a:rPr>
              <a:t>quelles informations avons-nous ? → Au départ, il y avait 18 assiettes. </a:t>
            </a:r>
          </a:p>
        </p:txBody>
      </p:sp>
      <p:sp>
        <p:nvSpPr>
          <p:cNvPr id="308" name="Google Shape;30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18</a:t>
            </a:fld>
            <a:endParaRPr/>
          </a:p>
        </p:txBody>
      </p:sp>
    </p:spTree>
    <p:extLst>
      <p:ext uri="{BB962C8B-B14F-4D97-AF65-F5344CB8AC3E}">
        <p14:creationId xmlns:p14="http://schemas.microsoft.com/office/powerpoint/2010/main" val="1262792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dirty="0"/>
              <a:t>On peut représenter les assiettes par des cercles, par exemple. Voici les 18 assiettes qu’il y avait dans le placard. </a:t>
            </a:r>
          </a:p>
          <a:p>
            <a:pPr marL="0" marR="0" lvl="0" indent="0" algn="l" rtl="0">
              <a:lnSpc>
                <a:spcPct val="100000"/>
              </a:lnSpc>
              <a:spcBef>
                <a:spcPts val="0"/>
              </a:spcBef>
              <a:spcAft>
                <a:spcPts val="0"/>
              </a:spcAft>
              <a:buClr>
                <a:schemeClr val="dk1"/>
              </a:buClr>
              <a:buSzPts val="1200"/>
              <a:buFont typeface="Arial"/>
              <a:buNone/>
            </a:pPr>
            <a:r>
              <a:rPr lang="fr-FR" b="0" i="1" dirty="0"/>
              <a:t>Que doit-on représenter maintenant ? </a:t>
            </a:r>
            <a:r>
              <a:rPr lang="fr-FR" sz="1200" dirty="0">
                <a:effectLst/>
                <a:latin typeface="+mn-lt"/>
                <a:ea typeface="Calibri" panose="020F0502020204030204" pitchFamily="34" charset="0"/>
                <a:cs typeface="Times New Roman" panose="02020603050405020304" pitchFamily="18" charset="0"/>
              </a:rPr>
              <a:t>→</a:t>
            </a:r>
            <a:r>
              <a:rPr lang="fr-FR" sz="1200" b="0" i="1" dirty="0">
                <a:effectLst/>
                <a:latin typeface="+mn-lt"/>
                <a:ea typeface="Calibri" panose="020F0502020204030204" pitchFamily="34" charset="0"/>
                <a:cs typeface="Times New Roman" panose="02020603050405020304" pitchFamily="18" charset="0"/>
              </a:rPr>
              <a:t> Les 5 assiettes prises par Axel.</a:t>
            </a:r>
            <a:endParaRPr sz="1200" dirty="0">
              <a:latin typeface="+mn-lt"/>
            </a:endParaRPr>
          </a:p>
          <a:p>
            <a:pPr marL="0" marR="0" lvl="0" indent="0" algn="l" rtl="0">
              <a:lnSpc>
                <a:spcPct val="100000"/>
              </a:lnSpc>
              <a:spcBef>
                <a:spcPts val="0"/>
              </a:spcBef>
              <a:spcAft>
                <a:spcPts val="0"/>
              </a:spcAft>
              <a:buClr>
                <a:schemeClr val="dk1"/>
              </a:buClr>
              <a:buSzPts val="1200"/>
              <a:buFont typeface="Arial"/>
              <a:buNone/>
            </a:pPr>
            <a:r>
              <a:rPr lang="fr-FR" b="0" i="1" dirty="0"/>
              <a:t>Comment peut-on les représenter ? </a:t>
            </a:r>
            <a:endParaRPr lang="fr-FR" sz="1200" b="0" i="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ts val="1200"/>
              <a:buFont typeface="Arial"/>
              <a:buNone/>
            </a:pPr>
            <a:r>
              <a:rPr lang="fr-FR" sz="1200" b="0" i="0" dirty="0">
                <a:solidFill>
                  <a:schemeClr val="dk1"/>
                </a:solidFill>
                <a:latin typeface="Calibri"/>
                <a:ea typeface="Calibri"/>
                <a:cs typeface="Calibri"/>
                <a:sym typeface="Calibri"/>
              </a:rPr>
              <a:t>Faire émerger qu’on peut barrer 5 assiettes, les entourer et mettre une flèche pour montrer qu’elles quittent le groupe de départ.</a:t>
            </a:r>
            <a:endParaRPr dirty="0"/>
          </a:p>
          <a:p>
            <a:pPr marL="0" marR="0" lvl="0" indent="0" algn="l" rtl="0">
              <a:lnSpc>
                <a:spcPct val="100000"/>
              </a:lnSpc>
              <a:spcBef>
                <a:spcPts val="0"/>
              </a:spcBef>
              <a:spcAft>
                <a:spcPts val="0"/>
              </a:spcAft>
              <a:buClr>
                <a:schemeClr val="dk1"/>
              </a:buClr>
              <a:buSzPts val="1200"/>
              <a:buFont typeface="Arial"/>
              <a:buNone/>
            </a:pPr>
            <a:endParaRPr b="0" i="1" dirty="0"/>
          </a:p>
        </p:txBody>
      </p:sp>
      <p:sp>
        <p:nvSpPr>
          <p:cNvPr id="315" name="Google Shape;3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19</a:t>
            </a:fld>
            <a:endParaRPr/>
          </a:p>
        </p:txBody>
      </p:sp>
    </p:spTree>
    <p:extLst>
      <p:ext uri="{BB962C8B-B14F-4D97-AF65-F5344CB8AC3E}">
        <p14:creationId xmlns:p14="http://schemas.microsoft.com/office/powerpoint/2010/main" val="235332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a:t>Prenez vos ardoises : nous allons résoudre un premier problème.</a:t>
            </a: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2</a:t>
            </a:fld>
            <a:endParaRPr lang="fr-FR">
              <a:solidFill>
                <a:prstClr val="black"/>
              </a:solidFill>
              <a:latin typeface="Calibri" panose="020F0502020204030204"/>
            </a:endParaRPr>
          </a:p>
        </p:txBody>
      </p:sp>
    </p:spTree>
    <p:extLst>
      <p:ext uri="{BB962C8B-B14F-4D97-AF65-F5344CB8AC3E}">
        <p14:creationId xmlns:p14="http://schemas.microsoft.com/office/powerpoint/2010/main" val="1525575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i="1">
                <a:effectLst/>
                <a:latin typeface="+mn-lt"/>
              </a:rPr>
              <a:t>Que cherche-t-on ? → Le nombre d'assiettes qu'il reste dans le placard.</a:t>
            </a:r>
            <a:br>
              <a:rPr lang="fr-FR" sz="1200" i="1">
                <a:effectLst/>
                <a:latin typeface="+mn-lt"/>
              </a:rPr>
            </a:br>
            <a:r>
              <a:rPr lang="fr-FR" sz="1200" i="1">
                <a:effectLst/>
                <a:latin typeface="+mn-lt"/>
              </a:rPr>
              <a:t>Comment peut-on représenter ce que l'on cherche ? → On peut entourer les assiettes restantes et mettre un point d'interrogation.</a:t>
            </a:r>
          </a:p>
          <a:p>
            <a:pPr marL="0" lvl="0" indent="0" algn="l" rtl="0">
              <a:spcBef>
                <a:spcPts val="0"/>
              </a:spcBef>
              <a:spcAft>
                <a:spcPts val="0"/>
              </a:spcAft>
              <a:buClr>
                <a:schemeClr val="dk1"/>
              </a:buClr>
              <a:buSzPts val="1200"/>
              <a:buFont typeface="Arial"/>
              <a:buNone/>
            </a:pPr>
            <a:endParaRPr lang="fr-FR" sz="1200" b="0" i="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fr-FR" b="0" i="1"/>
          </a:p>
        </p:txBody>
      </p:sp>
      <p:sp>
        <p:nvSpPr>
          <p:cNvPr id="332" name="Google Shape;33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20</a:t>
            </a:fld>
            <a:endParaRPr/>
          </a:p>
        </p:txBody>
      </p:sp>
    </p:spTree>
    <p:extLst>
      <p:ext uri="{BB962C8B-B14F-4D97-AF65-F5344CB8AC3E}">
        <p14:creationId xmlns:p14="http://schemas.microsoft.com/office/powerpoint/2010/main" val="2605263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On a représenté le problème par un schéma.</a:t>
            </a:r>
            <a:endParaRPr lang="fr-FR"/>
          </a:p>
          <a:p>
            <a:pPr marL="0" lvl="0" indent="0" algn="l" rtl="0">
              <a:spcBef>
                <a:spcPts val="0"/>
              </a:spcBef>
              <a:spcAft>
                <a:spcPts val="0"/>
              </a:spcAft>
              <a:buClr>
                <a:schemeClr val="dk1"/>
              </a:buClr>
              <a:buSzPts val="1200"/>
              <a:buFont typeface="Arial"/>
              <a:buNone/>
            </a:pPr>
            <a:r>
              <a:rPr lang="fr-FR" sz="1200" b="0" i="1">
                <a:solidFill>
                  <a:schemeClr val="dk1"/>
                </a:solidFill>
                <a:latin typeface="+mn-lt"/>
                <a:ea typeface="Calibri"/>
                <a:cs typeface="Calibri"/>
                <a:sym typeface="Calibri"/>
              </a:rPr>
              <a:t>À présent, prenez vos réglettes.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0" strike="noStrike">
                <a:solidFill>
                  <a:schemeClr val="dk1"/>
                </a:solidFill>
                <a:latin typeface="+mn-lt"/>
                <a:ea typeface="Calibri"/>
                <a:cs typeface="Calibri"/>
                <a:sym typeface="Calibri"/>
              </a:rPr>
              <a:t>À ce stade, on ne</a:t>
            </a:r>
            <a:r>
              <a:rPr lang="fr-FR" sz="1200" b="0" i="0" strike="noStrike" baseline="0">
                <a:solidFill>
                  <a:schemeClr val="dk1"/>
                </a:solidFill>
                <a:latin typeface="+mn-lt"/>
                <a:ea typeface="Calibri"/>
                <a:cs typeface="Calibri"/>
                <a:sym typeface="Calibri"/>
              </a:rPr>
              <a:t> fait pas écrire le calcul aux élèves : on attend d’avoir construit les 2 représentations (schéma + réglettes) en parallèle.</a:t>
            </a:r>
            <a:endParaRPr lang="fr-FR" sz="1200" b="0" i="0" strike="noStrike">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fr-FR" sz="1200" b="0" i="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fr-FR" b="0" i="1"/>
          </a:p>
        </p:txBody>
      </p:sp>
      <p:sp>
        <p:nvSpPr>
          <p:cNvPr id="332" name="Google Shape;33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21</a:t>
            </a:fld>
            <a:endParaRPr/>
          </a:p>
        </p:txBody>
      </p:sp>
    </p:spTree>
    <p:extLst>
      <p:ext uri="{BB962C8B-B14F-4D97-AF65-F5344CB8AC3E}">
        <p14:creationId xmlns:p14="http://schemas.microsoft.com/office/powerpoint/2010/main" val="1608258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0">
                <a:solidFill>
                  <a:schemeClr val="dk1"/>
                </a:solidFill>
                <a:latin typeface="Calibri"/>
                <a:ea typeface="Calibri"/>
                <a:cs typeface="Calibri"/>
                <a:sym typeface="Calibri"/>
              </a:rPr>
              <a:t>Relire le problème.</a:t>
            </a:r>
            <a:endParaRPr/>
          </a:p>
          <a:p>
            <a:pPr marL="0" lvl="0" indent="0" algn="l" rtl="0">
              <a:spcBef>
                <a:spcPts val="0"/>
              </a:spcBef>
              <a:spcAft>
                <a:spcPts val="0"/>
              </a:spcAft>
              <a:buClr>
                <a:schemeClr val="dk1"/>
              </a:buClr>
              <a:buSzPts val="1200"/>
              <a:buFont typeface="Arial"/>
              <a:buNone/>
            </a:pPr>
            <a:r>
              <a:rPr lang="fr-FR" sz="1200" b="0" i="1">
                <a:solidFill>
                  <a:schemeClr val="dk1"/>
                </a:solidFill>
                <a:latin typeface="Calibri"/>
                <a:ea typeface="Calibri"/>
                <a:cs typeface="Calibri"/>
                <a:sym typeface="Calibri"/>
              </a:rPr>
              <a:t>Construisez le schéma de réglettes qui représente le problème.</a:t>
            </a:r>
            <a:r>
              <a:rPr lang="fr-FR" sz="1200" b="0" i="1">
                <a:solidFill>
                  <a:srgbClr val="8296B0"/>
                </a:solidFill>
                <a:latin typeface="Calibri"/>
                <a:ea typeface="Calibri"/>
                <a:cs typeface="Calibri"/>
                <a:sym typeface="Calibri"/>
              </a:rPr>
              <a:t> </a:t>
            </a:r>
            <a:endParaRPr/>
          </a:p>
          <a:p>
            <a:pPr marL="0" lvl="0" indent="0" algn="l" rtl="0">
              <a:spcBef>
                <a:spcPts val="0"/>
              </a:spcBef>
              <a:spcAft>
                <a:spcPts val="0"/>
              </a:spcAft>
              <a:buClr>
                <a:srgbClr val="8296B0"/>
              </a:buClr>
              <a:buSzPts val="1200"/>
              <a:buFont typeface="Arial"/>
              <a:buNone/>
            </a:pPr>
            <a:r>
              <a:rPr lang="fr-FR" sz="1200" b="0" i="0">
                <a:solidFill>
                  <a:srgbClr val="8296B0"/>
                </a:solidFill>
                <a:latin typeface="Calibri"/>
                <a:ea typeface="Calibri"/>
                <a:cs typeface="Calibri"/>
                <a:sym typeface="Calibri"/>
              </a:rPr>
              <a:t>Laisser un temps aux élèves, puis r</a:t>
            </a:r>
            <a:r>
              <a:rPr lang="fr-FR" b="0" i="0">
                <a:latin typeface="Calibri"/>
                <a:ea typeface="Calibri"/>
                <a:cs typeface="Calibri"/>
                <a:sym typeface="Calibri"/>
              </a:rPr>
              <a:t>eprendre en collectif : </a:t>
            </a:r>
            <a:r>
              <a:rPr lang="fr-FR" b="0" i="1">
                <a:latin typeface="Calibri"/>
                <a:ea typeface="Calibri"/>
                <a:cs typeface="Calibri"/>
                <a:sym typeface="Calibri"/>
              </a:rPr>
              <a:t>quelle réglette peut-on prendre pour représenter les 18 assiettes de départ ? </a:t>
            </a:r>
            <a:endParaRPr/>
          </a:p>
          <a:p>
            <a:pPr marL="0" marR="0" lvl="0" indent="0" algn="l" rtl="0">
              <a:lnSpc>
                <a:spcPct val="100000"/>
              </a:lnSpc>
              <a:spcBef>
                <a:spcPts val="0"/>
              </a:spcBef>
              <a:spcAft>
                <a:spcPts val="0"/>
              </a:spcAft>
              <a:buClr>
                <a:schemeClr val="dk1"/>
              </a:buClr>
              <a:buSzPts val="1200"/>
              <a:buFont typeface="Arial"/>
              <a:buNone/>
            </a:pPr>
            <a:r>
              <a:rPr lang="fr-FR" b="0" i="1">
                <a:latin typeface="+mn-lt"/>
                <a:cs typeface="Calibri"/>
                <a:sym typeface="Calibri"/>
              </a:rPr>
              <a:t>Y</a:t>
            </a:r>
            <a:r>
              <a:rPr lang="fr-FR" b="0" i="1" baseline="0">
                <a:latin typeface="+mn-lt"/>
                <a:cs typeface="Calibri"/>
                <a:sym typeface="Calibri"/>
              </a:rPr>
              <a:t> </a:t>
            </a:r>
            <a:r>
              <a:rPr lang="fr-FR" b="0" i="1" baseline="0" err="1">
                <a:latin typeface="+mn-lt"/>
                <a:cs typeface="Calibri"/>
                <a:sym typeface="Calibri"/>
              </a:rPr>
              <a:t>a-t-il</a:t>
            </a:r>
            <a:r>
              <a:rPr lang="fr-FR" b="0" i="1" baseline="0">
                <a:latin typeface="+mn-lt"/>
                <a:cs typeface="Calibri"/>
                <a:sym typeface="Calibri"/>
              </a:rPr>
              <a:t> une réglette assez grande ? </a:t>
            </a:r>
            <a:r>
              <a:rPr lang="fr-FR" sz="1200">
                <a:latin typeface="+mn-lt"/>
                <a:ea typeface="Calibri"/>
                <a:cs typeface="Calibri"/>
                <a:sym typeface="Calibri"/>
              </a:rPr>
              <a:t>→ </a:t>
            </a:r>
            <a:r>
              <a:rPr lang="fr-FR" b="0" i="1" baseline="0">
                <a:latin typeface="+mn-lt"/>
                <a:cs typeface="Calibri"/>
                <a:sym typeface="Calibri"/>
              </a:rPr>
              <a:t>Non, il faut donc prendre plusieurs réglettes.</a:t>
            </a:r>
            <a:endParaRPr lang="fr-FR" b="0" i="1"/>
          </a:p>
          <a:p>
            <a:pPr marL="0" lvl="0" indent="0" algn="l" rtl="0">
              <a:spcBef>
                <a:spcPts val="0"/>
              </a:spcBef>
              <a:spcAft>
                <a:spcPts val="0"/>
              </a:spcAft>
              <a:buClr>
                <a:schemeClr val="dk1"/>
              </a:buClr>
              <a:buSzPts val="1200"/>
              <a:buFont typeface="Arial"/>
              <a:buNone/>
            </a:pPr>
            <a:r>
              <a:rPr lang="fr-FR" sz="1200" b="0" i="0">
                <a:solidFill>
                  <a:srgbClr val="8296B0"/>
                </a:solidFill>
                <a:latin typeface="+mn-lt"/>
                <a:ea typeface="Calibri"/>
                <a:cs typeface="Calibri"/>
                <a:sym typeface="Calibri"/>
              </a:rPr>
              <a:t>Interroger</a:t>
            </a:r>
            <a:r>
              <a:rPr lang="fr-FR" sz="1200" b="0" i="0" baseline="0">
                <a:solidFill>
                  <a:srgbClr val="8296B0"/>
                </a:solidFill>
                <a:latin typeface="+mn-lt"/>
                <a:ea typeface="Calibri"/>
                <a:cs typeface="Calibri"/>
                <a:sym typeface="Calibri"/>
              </a:rPr>
              <a:t> un élève sur la façon la plus efficace de former 18 avec les réglettes : faire émerger qu’il faut prendre en premier une réglette orange pour former une dizaine, puis compléter le train avec une réglette marron.</a:t>
            </a:r>
            <a:endParaRPr lang="fr-FR" sz="1200" b="0" i="0">
              <a:solidFill>
                <a:srgbClr val="8296B0"/>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371" name="Google Shape;37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22</a:t>
            </a:fld>
            <a:endParaRPr/>
          </a:p>
        </p:txBody>
      </p:sp>
    </p:spTree>
    <p:extLst>
      <p:ext uri="{BB962C8B-B14F-4D97-AF65-F5344CB8AC3E}">
        <p14:creationId xmlns:p14="http://schemas.microsoft.com/office/powerpoint/2010/main" val="2510986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Voici les 18 assiettes de départ.</a:t>
            </a:r>
            <a:endParaRPr/>
          </a:p>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Quelle réglette </a:t>
            </a:r>
            <a:r>
              <a:rPr lang="fr-FR" b="0" i="1" err="1">
                <a:latin typeface="Calibri"/>
                <a:ea typeface="Calibri"/>
                <a:cs typeface="Calibri"/>
                <a:sym typeface="Calibri"/>
              </a:rPr>
              <a:t>prend-on</a:t>
            </a:r>
            <a:r>
              <a:rPr lang="fr-FR" b="0" i="1">
                <a:latin typeface="Calibri"/>
                <a:ea typeface="Calibri"/>
                <a:cs typeface="Calibri"/>
                <a:sym typeface="Calibri"/>
              </a:rPr>
              <a:t> pour représenter les 5 assiettes qu’Axel prend ? </a:t>
            </a:r>
            <a:r>
              <a:rPr lang="fr-FR" sz="1200" i="0">
                <a:latin typeface="Calibri"/>
                <a:ea typeface="Calibri"/>
                <a:cs typeface="Calibri"/>
                <a:sym typeface="Calibri"/>
              </a:rPr>
              <a:t>→</a:t>
            </a:r>
            <a:r>
              <a:rPr lang="fr-FR" b="0" i="0"/>
              <a:t> </a:t>
            </a:r>
            <a:r>
              <a:rPr lang="fr-FR" b="0" i="1"/>
              <a:t>Une réglette jaune.</a:t>
            </a:r>
            <a:endParaRPr/>
          </a:p>
          <a:p>
            <a:pPr marL="0" lvl="0" indent="0" algn="l" rtl="0">
              <a:spcBef>
                <a:spcPts val="0"/>
              </a:spcBef>
              <a:spcAft>
                <a:spcPts val="0"/>
              </a:spcAft>
              <a:buClr>
                <a:schemeClr val="dk1"/>
              </a:buClr>
              <a:buSzPts val="1200"/>
              <a:buFont typeface="Arial"/>
              <a:buNone/>
            </a:pPr>
            <a:r>
              <a:rPr lang="fr-FR" b="0" i="1"/>
              <a:t>Comment place-t-on cette réglette jaune ? </a:t>
            </a:r>
            <a:r>
              <a:rPr lang="fr-FR" b="0" i="1" baseline="0">
                <a:latin typeface="+mn-lt"/>
                <a:cs typeface="Calibri"/>
                <a:sym typeface="Calibri"/>
              </a:rPr>
              <a:t>En dessous ou à côté des deux réglettes ?</a:t>
            </a:r>
            <a:endParaRPr sz="1200" b="0" i="0">
              <a:solidFill>
                <a:srgbClr val="8296B0"/>
              </a:solidFill>
              <a:latin typeface="Calibri"/>
              <a:ea typeface="Calibri"/>
              <a:cs typeface="Calibri"/>
              <a:sym typeface="Calibri"/>
            </a:endParaRPr>
          </a:p>
        </p:txBody>
      </p:sp>
      <p:sp>
        <p:nvSpPr>
          <p:cNvPr id="378" name="Google Shape;3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23</a:t>
            </a:fld>
            <a:endParaRPr/>
          </a:p>
        </p:txBody>
      </p:sp>
    </p:spTree>
    <p:extLst>
      <p:ext uri="{BB962C8B-B14F-4D97-AF65-F5344CB8AC3E}">
        <p14:creationId xmlns:p14="http://schemas.microsoft.com/office/powerpoint/2010/main" val="2482061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i="0" dirty="0">
                <a:latin typeface="Calibri"/>
                <a:ea typeface="Calibri"/>
                <a:cs typeface="Calibri"/>
                <a:sym typeface="Calibri"/>
              </a:rPr>
              <a:t>→</a:t>
            </a:r>
            <a:r>
              <a:rPr lang="fr-FR" b="0" i="0" dirty="0"/>
              <a:t> </a:t>
            </a:r>
            <a:r>
              <a:rPr lang="fr-FR" b="0" i="1" dirty="0"/>
              <a:t>On la place sous (ou sur) le train de réglettes, car les 5 assiettes prises par Axel pour mettre la table font partie des 18 assiettes qu’il y avait au départ. On peut la placer à gauche ou à droite, cela n’a pas d’importance </a:t>
            </a:r>
            <a:r>
              <a:rPr lang="fr-FR" b="0" i="0" dirty="0"/>
              <a:t>(montrer la diapositive suivante). </a:t>
            </a:r>
            <a:endParaRPr lang="fr-FR" i="0" dirty="0"/>
          </a:p>
        </p:txBody>
      </p:sp>
      <p:sp>
        <p:nvSpPr>
          <p:cNvPr id="385" name="Google Shape;3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24</a:t>
            </a:fld>
            <a:endParaRPr/>
          </a:p>
        </p:txBody>
      </p:sp>
    </p:spTree>
    <p:extLst>
      <p:ext uri="{BB962C8B-B14F-4D97-AF65-F5344CB8AC3E}">
        <p14:creationId xmlns:p14="http://schemas.microsoft.com/office/powerpoint/2010/main" val="274443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strike="noStrike">
                <a:latin typeface="Calibri"/>
                <a:ea typeface="Calibri"/>
                <a:cs typeface="Calibri"/>
                <a:sym typeface="Calibri"/>
              </a:rPr>
              <a:t>Que cherche-t-on ? </a:t>
            </a:r>
            <a:r>
              <a:rPr lang="fr-FR" sz="1200" strike="noStrike">
                <a:latin typeface="+mn-lt"/>
                <a:ea typeface="Calibri"/>
                <a:cs typeface="Calibri"/>
                <a:sym typeface="Calibri"/>
              </a:rPr>
              <a:t>→</a:t>
            </a:r>
            <a:r>
              <a:rPr lang="fr-FR" sz="1200" strike="noStrike" baseline="0">
                <a:latin typeface="+mn-lt"/>
                <a:ea typeface="+mn-ea"/>
                <a:cs typeface="+mn-cs"/>
                <a:sym typeface="Calibri"/>
              </a:rPr>
              <a:t> </a:t>
            </a:r>
            <a:r>
              <a:rPr lang="fr-FR" sz="1200" i="1" strike="noStrike" baseline="0">
                <a:latin typeface="+mn-lt"/>
                <a:ea typeface="+mn-ea"/>
                <a:cs typeface="+mn-cs"/>
                <a:sym typeface="Calibri"/>
              </a:rPr>
              <a:t>On </a:t>
            </a:r>
            <a:r>
              <a:rPr lang="fr-FR" b="0" i="1" strike="noStrike">
                <a:latin typeface="Calibri"/>
                <a:ea typeface="Calibri"/>
                <a:cs typeface="Calibri"/>
                <a:sym typeface="Calibri"/>
              </a:rPr>
              <a:t>cherche </a:t>
            </a:r>
            <a:r>
              <a:rPr lang="fr-FR" b="0" i="1">
                <a:latin typeface="Calibri"/>
                <a:ea typeface="Calibri"/>
                <a:cs typeface="Calibri"/>
                <a:sym typeface="Calibri"/>
              </a:rPr>
              <a:t>le nombre d’assiettes qu’il reste dans le placard. Cela correspond à</a:t>
            </a:r>
            <a:r>
              <a:rPr lang="fr-FR" b="0" i="1" strike="noStrike">
                <a:latin typeface="+mn-lt"/>
                <a:ea typeface="Calibri"/>
                <a:cs typeface="Calibri"/>
                <a:sym typeface="Calibri"/>
              </a:rPr>
              <a:t> la réglette ou au train de réglettes qui reste quand on enlève la réglette jaune du train de réglettes de départ</a:t>
            </a:r>
            <a:r>
              <a:rPr lang="fr-FR" b="0" i="0" strike="noStrike">
                <a:latin typeface="+mn-lt"/>
                <a:ea typeface="Calibri"/>
                <a:cs typeface="Calibri"/>
                <a:sym typeface="Calibri"/>
              </a:rPr>
              <a:t>.</a:t>
            </a: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393" name="Google Shape;39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25</a:t>
            </a:fld>
            <a:endParaRPr/>
          </a:p>
        </p:txBody>
      </p:sp>
    </p:spTree>
    <p:extLst>
      <p:ext uri="{BB962C8B-B14F-4D97-AF65-F5344CB8AC3E}">
        <p14:creationId xmlns:p14="http://schemas.microsoft.com/office/powerpoint/2010/main" val="3852600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Nous venons de représenter le problème de deux manières différentes : par un schéma et avec les réglettes.</a:t>
            </a:r>
            <a:endParaRPr i="1"/>
          </a:p>
          <a:p>
            <a:pPr marL="0" lvl="0" indent="0" algn="l" rtl="0">
              <a:spcBef>
                <a:spcPts val="0"/>
              </a:spcBef>
              <a:spcAft>
                <a:spcPts val="0"/>
              </a:spcAft>
              <a:buNone/>
            </a:pPr>
            <a:r>
              <a:rPr lang="fr-FR" i="1"/>
              <a:t>À présent, écrivez sur vos ardoises le calcul qui permet de trouver la réponse au problème.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i="0"/>
              <a:t>Laisser quelques instants, puis interroger</a:t>
            </a:r>
            <a:r>
              <a:rPr lang="fr-FR" i="0" baseline="0"/>
              <a:t> un élève.</a:t>
            </a:r>
            <a:endParaRPr lang="fr-FR" i="0"/>
          </a:p>
          <a:p>
            <a:pPr marL="0" lvl="0" indent="0" algn="l" rtl="0">
              <a:spcBef>
                <a:spcPts val="0"/>
              </a:spcBef>
              <a:spcAft>
                <a:spcPts val="0"/>
              </a:spcAft>
              <a:buNone/>
            </a:pPr>
            <a:endParaRPr/>
          </a:p>
          <a:p>
            <a:pPr marL="0" lvl="0" indent="0" algn="l" rtl="0">
              <a:spcBef>
                <a:spcPts val="0"/>
              </a:spcBef>
              <a:spcAft>
                <a:spcPts val="0"/>
              </a:spcAft>
              <a:buNone/>
            </a:pPr>
            <a:endParaRPr i="0"/>
          </a:p>
        </p:txBody>
      </p:sp>
      <p:sp>
        <p:nvSpPr>
          <p:cNvPr id="402" name="Google Shape;4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26</a:t>
            </a:fld>
            <a:endParaRPr/>
          </a:p>
        </p:txBody>
      </p:sp>
    </p:spTree>
    <p:extLst>
      <p:ext uri="{BB962C8B-B14F-4D97-AF65-F5344CB8AC3E}">
        <p14:creationId xmlns:p14="http://schemas.microsoft.com/office/powerpoint/2010/main" val="3227247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0"/>
              <a:t>→ </a:t>
            </a:r>
            <a:r>
              <a:rPr lang="fr-FR" b="0" i="1"/>
              <a:t>On cherche combien d’assiettes il reste</a:t>
            </a:r>
            <a:r>
              <a:rPr lang="fr-FR" b="0" i="1" baseline="0"/>
              <a:t> </a:t>
            </a:r>
            <a:r>
              <a:rPr lang="fr-FR" b="0" i="1"/>
              <a:t>quand on enlève les 5 assiettes qu’Axel prend</a:t>
            </a:r>
            <a:r>
              <a:rPr lang="fr-FR" b="0" i="1" baseline="0"/>
              <a:t> parmi les 18 assiettes de départ</a:t>
            </a:r>
            <a:r>
              <a:rPr lang="fr-FR" b="0" i="1"/>
              <a:t>. </a:t>
            </a:r>
            <a:endParaRPr lang="fr-FR" i="1"/>
          </a:p>
          <a:p>
            <a:pPr marL="0" lvl="0" indent="0" algn="l" rtl="0">
              <a:spcBef>
                <a:spcPts val="0"/>
              </a:spcBef>
              <a:spcAft>
                <a:spcPts val="0"/>
              </a:spcAft>
              <a:buNone/>
            </a:pPr>
            <a:r>
              <a:rPr lang="fr-FR" b="0" i="1"/>
              <a:t>Cela se traduit donc par la soustraction : 18 – 5.</a:t>
            </a:r>
            <a:endParaRPr lang="fr-FR" i="1"/>
          </a:p>
          <a:p>
            <a:pPr marL="0" marR="0" lvl="0" indent="0" algn="l" rtl="0">
              <a:lnSpc>
                <a:spcPct val="100000"/>
              </a:lnSpc>
              <a:spcBef>
                <a:spcPts val="0"/>
              </a:spcBef>
              <a:spcAft>
                <a:spcPts val="0"/>
              </a:spcAft>
              <a:buClr>
                <a:schemeClr val="dk1"/>
              </a:buClr>
              <a:buSzPts val="1200"/>
              <a:buFont typeface="Calibri"/>
              <a:buNone/>
            </a:pPr>
            <a:endParaRPr b="0" i="1"/>
          </a:p>
          <a:p>
            <a:pPr marL="0" lvl="0" indent="0" algn="l" rtl="0">
              <a:spcBef>
                <a:spcPts val="0"/>
              </a:spcBef>
              <a:spcAft>
                <a:spcPts val="0"/>
              </a:spcAft>
              <a:buNone/>
            </a:pPr>
            <a:endParaRPr i="0"/>
          </a:p>
        </p:txBody>
      </p:sp>
      <p:sp>
        <p:nvSpPr>
          <p:cNvPr id="430" name="Google Shape;43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27</a:t>
            </a:fld>
            <a:endParaRPr/>
          </a:p>
        </p:txBody>
      </p:sp>
    </p:spTree>
    <p:extLst>
      <p:ext uri="{BB962C8B-B14F-4D97-AF65-F5344CB8AC3E}">
        <p14:creationId xmlns:p14="http://schemas.microsoft.com/office/powerpoint/2010/main" val="2056141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i="1"/>
              <a:t>18 – 5 = ? </a:t>
            </a:r>
            <a:r>
              <a:rPr lang="fr-FR" b="0" i="0"/>
              <a:t>Interroger un élève afin qu’il donne le résultat et qu’il explique sa procédure</a:t>
            </a:r>
            <a:r>
              <a:rPr lang="fr-FR" b="0" i="0" baseline="0"/>
              <a:t>.</a:t>
            </a:r>
            <a:endParaRPr lang="fr-F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fr-FR" i="0"/>
          </a:p>
          <a:p>
            <a:pPr marL="0" marR="0" lvl="0" indent="0" algn="l" rtl="0">
              <a:lnSpc>
                <a:spcPct val="100000"/>
              </a:lnSpc>
              <a:spcBef>
                <a:spcPts val="0"/>
              </a:spcBef>
              <a:spcAft>
                <a:spcPts val="0"/>
              </a:spcAft>
              <a:buClr>
                <a:schemeClr val="dk1"/>
              </a:buClr>
              <a:buSzPts val="1200"/>
              <a:buFont typeface="Calibri"/>
              <a:buNone/>
            </a:pPr>
            <a:endParaRPr b="0" i="1"/>
          </a:p>
          <a:p>
            <a:pPr marL="0" lvl="0" indent="0" algn="l" rtl="0">
              <a:spcBef>
                <a:spcPts val="0"/>
              </a:spcBef>
              <a:spcAft>
                <a:spcPts val="0"/>
              </a:spcAft>
              <a:buNone/>
            </a:pPr>
            <a:endParaRPr i="0"/>
          </a:p>
        </p:txBody>
      </p:sp>
      <p:sp>
        <p:nvSpPr>
          <p:cNvPr id="430" name="Google Shape;43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28</a:t>
            </a:fld>
            <a:endParaRPr/>
          </a:p>
        </p:txBody>
      </p:sp>
    </p:spTree>
    <p:extLst>
      <p:ext uri="{BB962C8B-B14F-4D97-AF65-F5344CB8AC3E}">
        <p14:creationId xmlns:p14="http://schemas.microsoft.com/office/powerpoint/2010/main" val="2481379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dirty="0"/>
              <a:t>→ 18 – 5 = 13.</a:t>
            </a:r>
          </a:p>
          <a:p>
            <a:pPr marL="0" lvl="0" indent="0" algn="l" rtl="0">
              <a:spcBef>
                <a:spcPts val="0"/>
              </a:spcBef>
              <a:spcAft>
                <a:spcPts val="0"/>
              </a:spcAft>
              <a:buNone/>
            </a:pPr>
            <a:r>
              <a:rPr lang="fr-FR" b="0" i="1" dirty="0"/>
              <a:t>On le voit</a:t>
            </a:r>
            <a:r>
              <a:rPr lang="fr-FR" b="0" i="1" baseline="0" dirty="0"/>
              <a:t> bien sur le schéma des réglettes : lorsqu’on enlève 5 (la réglette jaune) de 18, il reste la réglette orange et la réglette vert clair (3). </a:t>
            </a:r>
            <a:r>
              <a:rPr lang="fr-FR" b="0" i="1" strike="noStrike" baseline="0" dirty="0"/>
              <a:t>On peut mettre de côté la dizaine et travailler sur les unités : comme 8 – 5 = 3, alors </a:t>
            </a:r>
            <a:r>
              <a:rPr lang="fr-FR" b="0" i="1" baseline="0" dirty="0"/>
              <a:t>18 – 5 = 13. </a:t>
            </a:r>
          </a:p>
          <a:p>
            <a:pPr marL="0" lvl="0" indent="0" algn="l" rtl="0">
              <a:spcBef>
                <a:spcPts val="0"/>
              </a:spcBef>
              <a:spcAft>
                <a:spcPts val="0"/>
              </a:spcAft>
              <a:buNone/>
            </a:pPr>
            <a:r>
              <a:rPr lang="fr-FR" b="0" i="0" dirty="0">
                <a:latin typeface="+mn-lt"/>
                <a:ea typeface="Arial"/>
                <a:cs typeface="Arial"/>
                <a:sym typeface="Arial"/>
              </a:rPr>
              <a:t>Demander</a:t>
            </a:r>
            <a:r>
              <a:rPr lang="fr-FR" b="0" i="0" baseline="0" dirty="0">
                <a:latin typeface="+mn-lt"/>
                <a:ea typeface="Arial"/>
                <a:cs typeface="Arial"/>
                <a:sym typeface="Arial"/>
              </a:rPr>
              <a:t> à un élève de rappeler la question posée et de formuler une phrase réponse.</a:t>
            </a:r>
            <a:endParaRPr b="0" i="0" dirty="0">
              <a:latin typeface="+mn-lt"/>
              <a:ea typeface="Arial"/>
              <a:cs typeface="Arial"/>
              <a:sym typeface="Arial"/>
            </a:endParaRPr>
          </a:p>
          <a:p>
            <a:pPr marL="0" lvl="0" indent="0" algn="l" rtl="0">
              <a:spcBef>
                <a:spcPts val="0"/>
              </a:spcBef>
              <a:spcAft>
                <a:spcPts val="0"/>
              </a:spcAft>
              <a:buNone/>
            </a:pPr>
            <a:endParaRPr i="0" dirty="0"/>
          </a:p>
        </p:txBody>
      </p:sp>
      <p:sp>
        <p:nvSpPr>
          <p:cNvPr id="459" name="Google Shape;45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29</a:t>
            </a:fld>
            <a:endParaRPr/>
          </a:p>
        </p:txBody>
      </p:sp>
    </p:spTree>
    <p:extLst>
      <p:ext uri="{BB962C8B-B14F-4D97-AF65-F5344CB8AC3E}">
        <p14:creationId xmlns:p14="http://schemas.microsoft.com/office/powerpoint/2010/main" val="2804433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0" dirty="0">
                <a:solidFill>
                  <a:schemeClr val="dk1"/>
                </a:solidFill>
                <a:latin typeface="+mn-lt"/>
                <a:ea typeface="Calibri"/>
                <a:cs typeface="Calibri"/>
                <a:sym typeface="Calibri"/>
              </a:rPr>
              <a:t>Lire l’énoncé. </a:t>
            </a:r>
            <a:r>
              <a:rPr lang="fr-FR" sz="1200" b="0" i="0" dirty="0">
                <a:solidFill>
                  <a:srgbClr val="8296B0"/>
                </a:solidFill>
                <a:latin typeface="+mn-lt"/>
                <a:ea typeface="Calibri"/>
                <a:cs typeface="Calibri"/>
                <a:sym typeface="Calibri"/>
              </a:rPr>
              <a:t>Vérifier que les élèves l’ont compris en demandant à l’un d’eux de le reformuler</a:t>
            </a:r>
            <a:endParaRPr sz="1200" dirty="0">
              <a:latin typeface="+mn-lt"/>
            </a:endParaRP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b="0" i="1" dirty="0">
                <a:solidFill>
                  <a:schemeClr val="dk1"/>
                </a:solidFill>
                <a:latin typeface="+mn-lt"/>
                <a:ea typeface="Calibri"/>
                <a:cs typeface="Calibri"/>
                <a:sym typeface="Calibri"/>
              </a:rPr>
              <a:t>Q</a:t>
            </a:r>
            <a:r>
              <a:rPr lang="fr-FR" sz="1200" i="1" dirty="0">
                <a:latin typeface="+mn-lt"/>
                <a:ea typeface="Calibri"/>
                <a:cs typeface="Calibri"/>
                <a:sym typeface="Calibri"/>
              </a:rPr>
              <a:t>ue cherche-t-on ? </a:t>
            </a:r>
            <a:r>
              <a:rPr lang="fr-FR" sz="1200" dirty="0">
                <a:latin typeface="+mn-lt"/>
                <a:ea typeface="Calibri"/>
                <a:cs typeface="Calibri"/>
                <a:sym typeface="Calibri"/>
              </a:rPr>
              <a:t>→ </a:t>
            </a:r>
            <a:r>
              <a:rPr lang="fr-FR" sz="1200" i="1" dirty="0">
                <a:latin typeface="+mn-lt"/>
                <a:ea typeface="Calibri"/>
                <a:cs typeface="Calibri"/>
                <a:sym typeface="Calibri"/>
              </a:rPr>
              <a:t>On cherche combien</a:t>
            </a:r>
            <a:r>
              <a:rPr lang="fr-FR" sz="1200" i="1" baseline="0" dirty="0">
                <a:latin typeface="+mn-lt"/>
                <a:ea typeface="Calibri"/>
                <a:cs typeface="Calibri"/>
                <a:sym typeface="Calibri"/>
              </a:rPr>
              <a:t> de parents il y a maintenant devant l’école</a:t>
            </a:r>
            <a:r>
              <a:rPr lang="fr-FR" sz="1200" i="1" dirty="0">
                <a:latin typeface="+mn-lt"/>
                <a:ea typeface="Calibri"/>
                <a:cs typeface="Calibri"/>
                <a:sym typeface="Calibri"/>
              </a:rPr>
              <a:t>.</a:t>
            </a:r>
            <a:r>
              <a:rPr lang="fr-FR" sz="1200" i="1" baseline="0" dirty="0">
                <a:latin typeface="+mn-lt"/>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i="1" baseline="0" dirty="0">
                <a:latin typeface="+mn-lt"/>
                <a:ea typeface="Calibri"/>
                <a:cs typeface="Calibri"/>
                <a:sym typeface="Calibri"/>
              </a:rPr>
              <a:t>Ici, on connait la situation de départ et on cherche ce qu’il y a à la fin.</a:t>
            </a:r>
            <a:endParaRPr lang="fr-FR" sz="1200" i="1"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200" i="1" dirty="0">
                <a:latin typeface="+mn-lt"/>
                <a:ea typeface="Calibri"/>
                <a:cs typeface="Calibri"/>
                <a:sym typeface="Calibri"/>
              </a:rPr>
              <a:t>À la fin, est-ce qu’il y a plus ou moins de parents qu’avant ? </a:t>
            </a:r>
            <a:r>
              <a:rPr lang="fr-FR" sz="1200" dirty="0">
                <a:latin typeface="+mn-lt"/>
                <a:ea typeface="Calibri"/>
                <a:cs typeface="Calibri"/>
                <a:sym typeface="Calibri"/>
              </a:rPr>
              <a:t>→ </a:t>
            </a:r>
            <a:r>
              <a:rPr lang="fr-FR" sz="1200" i="1" dirty="0">
                <a:latin typeface="+mn-lt"/>
                <a:ea typeface="Calibri"/>
                <a:cs typeface="Calibri"/>
                <a:sym typeface="Calibri"/>
              </a:rPr>
              <a:t>Plus, car des parents sont</a:t>
            </a:r>
            <a:r>
              <a:rPr lang="fr-FR" sz="1200" i="1" baseline="0" dirty="0">
                <a:latin typeface="+mn-lt"/>
                <a:ea typeface="Calibri"/>
                <a:cs typeface="Calibri"/>
                <a:sym typeface="Calibri"/>
              </a:rPr>
              <a:t> arrivés. </a:t>
            </a:r>
          </a:p>
          <a:p>
            <a:pPr marL="0" marR="0" lvl="0" indent="0" algn="l" rtl="0">
              <a:lnSpc>
                <a:spcPct val="100000"/>
              </a:lnSpc>
              <a:spcBef>
                <a:spcPts val="0"/>
              </a:spcBef>
              <a:spcAft>
                <a:spcPts val="0"/>
              </a:spcAft>
              <a:buClr>
                <a:schemeClr val="dk1"/>
              </a:buClr>
              <a:buSzPts val="1800"/>
              <a:buFont typeface="Arial"/>
              <a:buNone/>
            </a:pPr>
            <a:r>
              <a:rPr lang="fr-FR" sz="1200" b="0" i="1" baseline="0" dirty="0">
                <a:solidFill>
                  <a:schemeClr val="dk1"/>
                </a:solidFill>
                <a:latin typeface="+mn-lt"/>
                <a:ea typeface="Calibri"/>
                <a:cs typeface="Calibri"/>
                <a:sym typeface="Calibri"/>
              </a:rPr>
              <a:t>F</a:t>
            </a:r>
            <a:r>
              <a:rPr lang="fr-FR" sz="1200" b="0" i="1" dirty="0">
                <a:solidFill>
                  <a:schemeClr val="dk1"/>
                </a:solidFill>
                <a:latin typeface="+mn-lt"/>
                <a:ea typeface="Calibri"/>
                <a:cs typeface="Calibri"/>
                <a:sym typeface="Calibri"/>
              </a:rPr>
              <a:t>aites un schéma pour représenter</a:t>
            </a:r>
            <a:r>
              <a:rPr lang="fr-FR" sz="1200" b="0" i="1" dirty="0">
                <a:solidFill>
                  <a:srgbClr val="8296B0"/>
                </a:solidFill>
                <a:latin typeface="+mn-lt"/>
                <a:ea typeface="Calibri"/>
                <a:cs typeface="Calibri"/>
                <a:sym typeface="Calibri"/>
              </a:rPr>
              <a:t> ce problème. </a:t>
            </a:r>
            <a:endParaRPr sz="1200" dirty="0">
              <a:latin typeface="+mn-lt"/>
            </a:endParaRPr>
          </a:p>
          <a:p>
            <a:pPr marL="0" lvl="0" indent="0" algn="l" rtl="0">
              <a:spcBef>
                <a:spcPts val="0"/>
              </a:spcBef>
              <a:spcAft>
                <a:spcPts val="0"/>
              </a:spcAft>
              <a:buClr>
                <a:srgbClr val="8296B0"/>
              </a:buClr>
              <a:buSzPts val="1200"/>
              <a:buFont typeface="Arial"/>
              <a:buNone/>
            </a:pPr>
            <a:r>
              <a:rPr lang="fr-FR" sz="1200" b="0" i="0" dirty="0">
                <a:solidFill>
                  <a:srgbClr val="8296B0"/>
                </a:solidFill>
                <a:latin typeface="+mn-lt"/>
                <a:ea typeface="Calibri"/>
                <a:cs typeface="Calibri"/>
                <a:sym typeface="Calibri"/>
              </a:rPr>
              <a:t>Laisser un temps aux élèves, puis r</a:t>
            </a:r>
            <a:r>
              <a:rPr lang="fr-FR" sz="1200" b="0" i="0" dirty="0">
                <a:latin typeface="+mn-lt"/>
                <a:ea typeface="Calibri"/>
                <a:cs typeface="Calibri"/>
                <a:sym typeface="Calibri"/>
              </a:rPr>
              <a:t>eprendre en collectif : </a:t>
            </a:r>
            <a:r>
              <a:rPr lang="fr-FR" sz="1200" b="0" i="1" dirty="0">
                <a:latin typeface="+mn-lt"/>
                <a:ea typeface="Calibri"/>
                <a:cs typeface="Calibri"/>
                <a:sym typeface="Calibri"/>
              </a:rPr>
              <a:t>quelles informations avons-nous ? → Au départ, il y avait 7 parents. </a:t>
            </a:r>
            <a:endParaRPr sz="1200" dirty="0">
              <a:latin typeface="+mn-lt"/>
            </a:endParaRPr>
          </a:p>
          <a:p>
            <a:pPr marL="0" lvl="0" indent="0" algn="l" rtl="0">
              <a:spcBef>
                <a:spcPts val="0"/>
              </a:spcBef>
              <a:spcAft>
                <a:spcPts val="0"/>
              </a:spcAft>
              <a:buClr>
                <a:schemeClr val="dk1"/>
              </a:buClr>
              <a:buSzPts val="1200"/>
              <a:buFont typeface="Arial"/>
              <a:buNone/>
            </a:pPr>
            <a:r>
              <a:rPr lang="fr-FR" sz="1200" b="0" dirty="0">
                <a:latin typeface="+mn-lt"/>
                <a:ea typeface="Calibri"/>
                <a:cs typeface="Calibri"/>
                <a:sym typeface="Calibri"/>
              </a:rPr>
              <a:t>Demander aux élèves ce qu’il est important de représenter. Si certains ont dessiné des bonhommes, rappeler qu’il faut faire le dessin le plus simple possible et que l’important est de représenter les nombres de l’énoncé.</a:t>
            </a:r>
            <a:endParaRPr sz="1200" b="0" dirty="0">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sz="1200" b="0" i="0" dirty="0">
              <a:solidFill>
                <a:srgbClr val="8296B0"/>
              </a:solidFill>
              <a:latin typeface="Calibri"/>
              <a:ea typeface="Calibri"/>
              <a:cs typeface="Calibri"/>
              <a:sym typeface="Calibri"/>
            </a:endParaRPr>
          </a:p>
        </p:txBody>
      </p:sp>
      <p:sp>
        <p:nvSpPr>
          <p:cNvPr id="91" name="Google Shape;9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a:t>
            </a:fld>
            <a:endParaRPr/>
          </a:p>
        </p:txBody>
      </p:sp>
    </p:spTree>
    <p:extLst>
      <p:ext uri="{BB962C8B-B14F-4D97-AF65-F5344CB8AC3E}">
        <p14:creationId xmlns:p14="http://schemas.microsoft.com/office/powerpoint/2010/main" val="4198621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 Il reste 13 assiettes dans le placard.</a:t>
            </a:r>
            <a:endParaRPr/>
          </a:p>
          <a:p>
            <a:pPr marL="0" marR="0" lvl="0" indent="0" algn="l" rtl="0">
              <a:lnSpc>
                <a:spcPct val="100000"/>
              </a:lnSpc>
              <a:spcBef>
                <a:spcPts val="0"/>
              </a:spcBef>
              <a:spcAft>
                <a:spcPts val="0"/>
              </a:spcAft>
              <a:buClr>
                <a:schemeClr val="dk1"/>
              </a:buClr>
              <a:buSzPts val="1200"/>
              <a:buFont typeface="Calibri"/>
              <a:buNone/>
            </a:pPr>
            <a:r>
              <a:rPr lang="fr-FR" b="0" i="1"/>
              <a:t>C’est un problème où l’on sait ce que l’on</a:t>
            </a:r>
            <a:r>
              <a:rPr lang="fr-FR" b="0" i="1" baseline="0"/>
              <a:t> a au départ ; on </a:t>
            </a:r>
            <a:r>
              <a:rPr lang="fr-FR" b="0" i="1"/>
              <a:t>enlève une quantité et on cherche ce qu’il y a</a:t>
            </a:r>
            <a:r>
              <a:rPr lang="fr-FR" b="0" i="1" baseline="0"/>
              <a:t> à la fin.</a:t>
            </a:r>
          </a:p>
          <a:p>
            <a:pPr marL="0" marR="0" lvl="0" indent="0" algn="l" rtl="0">
              <a:lnSpc>
                <a:spcPct val="100000"/>
              </a:lnSpc>
              <a:spcBef>
                <a:spcPts val="0"/>
              </a:spcBef>
              <a:spcAft>
                <a:spcPts val="0"/>
              </a:spcAft>
              <a:buClr>
                <a:schemeClr val="dk1"/>
              </a:buClr>
              <a:buSzPts val="1200"/>
              <a:buFont typeface="Calibri"/>
              <a:buNone/>
            </a:pPr>
            <a:r>
              <a:rPr lang="fr-FR" b="0" i="0" baseline="0"/>
              <a:t>On peut faire remarquer la différence entre ce problème et celui de la séance précédente, où l’on cherchait aussi la situation finale mais suite à un ajout.</a:t>
            </a:r>
            <a:endParaRPr lang="fr-FR" i="0"/>
          </a:p>
          <a:p>
            <a:pPr marL="0" lvl="0" indent="0" algn="l" rtl="0">
              <a:spcBef>
                <a:spcPts val="0"/>
              </a:spcBef>
              <a:spcAft>
                <a:spcPts val="0"/>
              </a:spcAft>
              <a:buNone/>
            </a:pPr>
            <a:endParaRPr b="0" i="1">
              <a:latin typeface="Arial"/>
              <a:ea typeface="Arial"/>
              <a:cs typeface="Arial"/>
              <a:sym typeface="Arial"/>
            </a:endParaRPr>
          </a:p>
          <a:p>
            <a:pPr marL="0" lvl="0" indent="0" algn="l" rtl="0">
              <a:spcBef>
                <a:spcPts val="0"/>
              </a:spcBef>
              <a:spcAft>
                <a:spcPts val="0"/>
              </a:spcAft>
              <a:buNone/>
            </a:pPr>
            <a:endParaRPr i="0"/>
          </a:p>
        </p:txBody>
      </p:sp>
      <p:sp>
        <p:nvSpPr>
          <p:cNvPr id="459" name="Google Shape;45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30</a:t>
            </a:fld>
            <a:endParaRPr/>
          </a:p>
        </p:txBody>
      </p:sp>
    </p:spTree>
    <p:extLst>
      <p:ext uri="{BB962C8B-B14F-4D97-AF65-F5344CB8AC3E}">
        <p14:creationId xmlns:p14="http://schemas.microsoft.com/office/powerpoint/2010/main" val="99483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a:t>Voici un autre problème, différent, que vous allez résoudre sur votre ardoise </a:t>
            </a:r>
            <a:r>
              <a:rPr lang="fr-FR" b="0" i="1" baseline="0"/>
              <a:t>en utilisant vos réglettes si nécessaire.</a:t>
            </a:r>
            <a:r>
              <a:rPr lang="fr-FR" b="0" i="1"/>
              <a:t> </a:t>
            </a:r>
            <a:endParaRPr/>
          </a:p>
          <a:p>
            <a:pPr marL="0" lvl="0" indent="0" algn="l" rtl="0">
              <a:spcBef>
                <a:spcPts val="0"/>
              </a:spcBef>
              <a:spcAft>
                <a:spcPts val="0"/>
              </a:spcAft>
              <a:buNone/>
            </a:pPr>
            <a:r>
              <a:rPr lang="fr-FR" b="0"/>
              <a:t>Lire le problème et le faire reformuler par les élèves. </a:t>
            </a:r>
            <a:endParaRPr/>
          </a:p>
          <a:p>
            <a:pPr marL="0" lvl="0" indent="0" algn="l" rtl="0">
              <a:spcBef>
                <a:spcPts val="0"/>
              </a:spcBef>
              <a:spcAft>
                <a:spcPts val="0"/>
              </a:spcAft>
              <a:buNone/>
            </a:pPr>
            <a:r>
              <a:rPr lang="fr-FR" b="0"/>
              <a:t>Laisser les élèves chercher ; ils peuvent faire une composition de 3 réglettes 6 ou encore faire un schéma en représentant</a:t>
            </a:r>
            <a:r>
              <a:rPr lang="fr-FR" b="0" baseline="0"/>
              <a:t> 3 groupes de 6 objets.</a:t>
            </a: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0"/>
              <a:t>Faire une correction rapide avec schéma et schéma de réglettes.</a:t>
            </a:r>
            <a:r>
              <a:rPr lang="fr-FR" b="0" baseline="0"/>
              <a:t> La modélisation sous forme d’opération mathématique n’est pas obligatoire, mais en t</a:t>
            </a:r>
            <a:r>
              <a:rPr lang="fr-FR" b="0"/>
              <a:t>raitant ce problème comme une composition</a:t>
            </a:r>
            <a:r>
              <a:rPr lang="fr-FR" b="0" baseline="0"/>
              <a:t> de 3 parties identiques, l’addition de 3 termes ne devrait pas poser de difficulté. </a:t>
            </a:r>
            <a:endParaRPr/>
          </a:p>
          <a:p>
            <a:pPr marL="0" lvl="0" indent="0" algn="l" rtl="0">
              <a:spcBef>
                <a:spcPts val="0"/>
              </a:spcBef>
              <a:spcAft>
                <a:spcPts val="0"/>
              </a:spcAft>
              <a:buNone/>
            </a:pPr>
            <a:r>
              <a:rPr lang="fr-FR" b="0" i="0"/>
              <a:t>Calcul : 6 + 6 + 6 = 18.</a:t>
            </a:r>
            <a:endParaRPr/>
          </a:p>
          <a:p>
            <a:pPr marL="0" lvl="0" indent="0" algn="l" rtl="0">
              <a:spcBef>
                <a:spcPts val="0"/>
              </a:spcBef>
              <a:spcAft>
                <a:spcPts val="0"/>
              </a:spcAft>
              <a:buNone/>
            </a:pPr>
            <a:r>
              <a:rPr lang="fr-FR" b="0" i="0"/>
              <a:t>Phrase réponse : Il a acheté 18 bouteilles.</a:t>
            </a:r>
            <a:endParaRPr b="0" i="0"/>
          </a:p>
          <a:p>
            <a:pPr marL="0" lvl="0" indent="0" algn="l" rtl="0">
              <a:spcBef>
                <a:spcPts val="0"/>
              </a:spcBef>
              <a:spcAft>
                <a:spcPts val="0"/>
              </a:spcAft>
              <a:buNone/>
            </a:pPr>
            <a:endParaRPr b="0"/>
          </a:p>
        </p:txBody>
      </p:sp>
      <p:sp>
        <p:nvSpPr>
          <p:cNvPr id="489" name="Google Shape;48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31</a:t>
            </a:fld>
            <a:endParaRPr/>
          </a:p>
        </p:txBody>
      </p:sp>
    </p:spTree>
    <p:extLst>
      <p:ext uri="{BB962C8B-B14F-4D97-AF65-F5344CB8AC3E}">
        <p14:creationId xmlns:p14="http://schemas.microsoft.com/office/powerpoint/2010/main" val="4022632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a:t>Prenez vos ardoises : nous allons résoudre un premier problème.</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32</a:t>
            </a:fld>
            <a:endParaRPr lang="fr-FR">
              <a:solidFill>
                <a:prstClr val="black"/>
              </a:solidFill>
              <a:latin typeface="Calibri" panose="020F0502020204030204"/>
            </a:endParaRPr>
          </a:p>
        </p:txBody>
      </p:sp>
    </p:spTree>
    <p:extLst>
      <p:ext uri="{BB962C8B-B14F-4D97-AF65-F5344CB8AC3E}">
        <p14:creationId xmlns:p14="http://schemas.microsoft.com/office/powerpoint/2010/main" val="2702525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0" dirty="0">
                <a:solidFill>
                  <a:schemeClr val="dk1"/>
                </a:solidFill>
                <a:latin typeface="Calibri"/>
                <a:ea typeface="Calibri"/>
                <a:cs typeface="Calibri"/>
                <a:sym typeface="Calibri"/>
              </a:rPr>
              <a:t>Lire l’énoncé. </a:t>
            </a:r>
            <a:r>
              <a:rPr lang="fr-FR" sz="1200" b="0" i="0" dirty="0">
                <a:solidFill>
                  <a:srgbClr val="8296B0"/>
                </a:solidFill>
                <a:latin typeface="Calibri"/>
                <a:ea typeface="Calibri"/>
                <a:cs typeface="Calibri"/>
                <a:sym typeface="Calibri"/>
              </a:rPr>
              <a:t>Vérifier que les élèves ont compris le problème.</a:t>
            </a:r>
          </a:p>
          <a:p>
            <a:pPr>
              <a:buClr>
                <a:srgbClr val="8296B0"/>
              </a:buClr>
              <a:buSzPts val="1200"/>
            </a:pPr>
            <a:r>
              <a:rPr lang="fr-FR" sz="1200" b="0" i="1" dirty="0">
                <a:solidFill>
                  <a:schemeClr val="dk1"/>
                </a:solidFill>
                <a:latin typeface="Calibri"/>
                <a:ea typeface="Calibri"/>
                <a:cs typeface="Calibri"/>
                <a:sym typeface="Calibri"/>
              </a:rPr>
              <a:t>Vous</a:t>
            </a:r>
            <a:r>
              <a:rPr lang="fr-FR" sz="1200" b="0" i="1" baseline="0" dirty="0">
                <a:solidFill>
                  <a:schemeClr val="dk1"/>
                </a:solidFill>
                <a:latin typeface="Calibri"/>
                <a:ea typeface="Calibri"/>
                <a:cs typeface="Calibri"/>
                <a:sym typeface="Calibri"/>
              </a:rPr>
              <a:t> allez résoudre ce problème. Vous pouvez utiliser les réglettes ou faire</a:t>
            </a:r>
            <a:r>
              <a:rPr lang="fr-FR" sz="1200" b="0" i="1" dirty="0">
                <a:solidFill>
                  <a:schemeClr val="dk1"/>
                </a:solidFill>
                <a:latin typeface="Calibri"/>
                <a:ea typeface="Calibri"/>
                <a:cs typeface="Calibri"/>
                <a:sym typeface="Calibri"/>
              </a:rPr>
              <a:t> un schéma pour représenter</a:t>
            </a:r>
            <a:r>
              <a:rPr lang="fr-FR" sz="1200" b="0" i="1" dirty="0">
                <a:solidFill>
                  <a:srgbClr val="8296B0"/>
                </a:solidFill>
                <a:latin typeface="Calibri"/>
                <a:ea typeface="Calibri"/>
                <a:cs typeface="Calibri"/>
                <a:sym typeface="Calibri"/>
              </a:rPr>
              <a:t> ce problème.</a:t>
            </a:r>
            <a:r>
              <a:rPr lang="fr-FR" sz="1200" i="1" dirty="0">
                <a:solidFill>
                  <a:srgbClr val="8296B0"/>
                </a:solidFill>
                <a:latin typeface="Calibri"/>
                <a:ea typeface="Calibri"/>
                <a:cs typeface="Calibri"/>
                <a:sym typeface="Calibri"/>
              </a:rPr>
              <a:t> Puis vous écrirez le calcul et la phrase réponse.</a:t>
            </a:r>
            <a:endParaRPr sz="1200" strike="sngStrike" dirty="0"/>
          </a:p>
          <a:p>
            <a:pPr marL="0" marR="0" lvl="0" indent="0" algn="l" rtl="0">
              <a:lnSpc>
                <a:spcPct val="100000"/>
              </a:lnSpc>
              <a:spcBef>
                <a:spcPts val="0"/>
              </a:spcBef>
              <a:spcAft>
                <a:spcPts val="0"/>
              </a:spcAft>
              <a:buClr>
                <a:srgbClr val="8296B0"/>
              </a:buClr>
              <a:buSzPts val="1200"/>
              <a:buFont typeface="Arial"/>
              <a:buNone/>
            </a:pPr>
            <a:r>
              <a:rPr lang="fr-FR" sz="1200" b="0" i="0" dirty="0">
                <a:solidFill>
                  <a:srgbClr val="8296B0"/>
                </a:solidFill>
                <a:latin typeface="Calibri"/>
                <a:ea typeface="Calibri"/>
                <a:cs typeface="Calibri"/>
                <a:sym typeface="Calibri"/>
              </a:rPr>
              <a:t>Laisser un temps aux élèves, puis r</a:t>
            </a:r>
            <a:r>
              <a:rPr lang="fr-FR" sz="1200" b="0" i="0" dirty="0">
                <a:solidFill>
                  <a:schemeClr val="dk1"/>
                </a:solidFill>
                <a:latin typeface="Calibri"/>
                <a:ea typeface="Calibri"/>
                <a:cs typeface="Calibri"/>
                <a:sym typeface="Calibri"/>
              </a:rPr>
              <a:t>eprendre en collectif : </a:t>
            </a:r>
            <a:r>
              <a:rPr lang="fr-FR" sz="1200" b="0" i="1" dirty="0">
                <a:solidFill>
                  <a:schemeClr val="dk1"/>
                </a:solidFill>
                <a:latin typeface="Calibri"/>
                <a:ea typeface="Calibri"/>
                <a:cs typeface="Calibri"/>
                <a:sym typeface="Calibri"/>
              </a:rPr>
              <a:t>q</a:t>
            </a:r>
            <a:r>
              <a:rPr lang="fr-FR" sz="1200" i="1" dirty="0">
                <a:latin typeface="Calibri"/>
                <a:ea typeface="Calibri"/>
                <a:cs typeface="Calibri"/>
                <a:sym typeface="Calibri"/>
              </a:rPr>
              <a:t>ue cherche-t-on ? </a:t>
            </a:r>
            <a:r>
              <a:rPr lang="fr-FR" sz="1200" dirty="0">
                <a:latin typeface="Calibri"/>
                <a:ea typeface="Calibri"/>
                <a:cs typeface="Calibri"/>
                <a:sym typeface="Calibri"/>
              </a:rPr>
              <a:t>→ </a:t>
            </a:r>
            <a:r>
              <a:rPr lang="fr-FR" sz="1200" i="1" dirty="0">
                <a:latin typeface="Calibri"/>
                <a:ea typeface="Calibri"/>
                <a:cs typeface="Calibri"/>
                <a:sym typeface="Calibri"/>
              </a:rPr>
              <a:t>On cherche combien d’argent il reste à Kim en sortant de la boulangerie.</a:t>
            </a: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b="0" i="1" dirty="0">
                <a:solidFill>
                  <a:srgbClr val="8296B0"/>
                </a:solidFill>
                <a:latin typeface="+mn-lt"/>
                <a:ea typeface="Calibri"/>
                <a:cs typeface="Calibri"/>
                <a:sym typeface="Calibri"/>
              </a:rPr>
              <a:t>Q</a:t>
            </a:r>
            <a:r>
              <a:rPr lang="fr-FR" sz="1200" b="0" i="1" dirty="0">
                <a:latin typeface="+mn-lt"/>
                <a:ea typeface="Calibri"/>
                <a:cs typeface="Calibri"/>
                <a:sym typeface="Calibri"/>
              </a:rPr>
              <a:t>uelles informations avons-nous ? → Kim avait un billet de 20</a:t>
            </a:r>
            <a:r>
              <a:rPr lang="fr-FR" sz="1200" b="0" i="1" baseline="0" dirty="0">
                <a:latin typeface="+mn-lt"/>
                <a:ea typeface="Calibri"/>
                <a:cs typeface="Calibri"/>
                <a:sym typeface="Calibri"/>
              </a:rPr>
              <a:t> € au départ et elle dépense 11 €.</a:t>
            </a:r>
            <a:r>
              <a:rPr lang="fr-FR" sz="1200" b="0" i="1" dirty="0">
                <a:latin typeface="+mn-lt"/>
                <a:ea typeface="Calibri"/>
                <a:cs typeface="Calibri"/>
                <a:sym typeface="Calibri"/>
              </a:rPr>
              <a:t> </a:t>
            </a:r>
            <a:endParaRPr lang="fr-FR" sz="1200" dirty="0"/>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i="1" baseline="0" dirty="0">
                <a:latin typeface="+mn-lt"/>
                <a:ea typeface="Calibri"/>
                <a:cs typeface="Calibri"/>
                <a:sym typeface="Calibri"/>
              </a:rPr>
              <a:t>Ici, on connait la situation de départ et on cherche ce que l’on a à la fin.</a:t>
            </a:r>
            <a:endParaRPr lang="fr-FR" sz="1200" i="1"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200" i="1" dirty="0">
                <a:latin typeface="+mn-lt"/>
                <a:ea typeface="Calibri"/>
                <a:cs typeface="Calibri"/>
                <a:sym typeface="Calibri"/>
              </a:rPr>
              <a:t>Est-ce que Kim aura plus ou moins de 20 €</a:t>
            </a:r>
            <a:r>
              <a:rPr lang="fr-FR" sz="1200" i="1" baseline="0" dirty="0">
                <a:latin typeface="+mn-lt"/>
                <a:ea typeface="Calibri"/>
                <a:cs typeface="Calibri"/>
                <a:sym typeface="Calibri"/>
              </a:rPr>
              <a:t> en sortant ? </a:t>
            </a:r>
            <a:r>
              <a:rPr lang="fr-FR" sz="1200" dirty="0">
                <a:latin typeface="+mn-lt"/>
                <a:ea typeface="Calibri"/>
                <a:cs typeface="Calibri"/>
                <a:sym typeface="Calibri"/>
              </a:rPr>
              <a:t>→ </a:t>
            </a:r>
            <a:r>
              <a:rPr lang="fr-FR" sz="1200" i="1" dirty="0">
                <a:latin typeface="+mn-lt"/>
                <a:ea typeface="Calibri"/>
                <a:cs typeface="Calibri"/>
                <a:sym typeface="Calibri"/>
              </a:rPr>
              <a:t>Moins, car elle a dépensé de</a:t>
            </a:r>
            <a:r>
              <a:rPr lang="fr-FR" sz="1200" i="1" baseline="0" dirty="0">
                <a:latin typeface="+mn-lt"/>
                <a:ea typeface="Calibri"/>
                <a:cs typeface="Calibri"/>
                <a:sym typeface="Calibri"/>
              </a:rPr>
              <a:t> l’argent pour acheter une tarte.</a:t>
            </a:r>
          </a:p>
          <a:p>
            <a:pPr marL="0" lvl="0" indent="0" algn="l" rtl="0">
              <a:spcBef>
                <a:spcPts val="0"/>
              </a:spcBef>
              <a:spcAft>
                <a:spcPts val="0"/>
              </a:spcAft>
              <a:buClr>
                <a:schemeClr val="dk1"/>
              </a:buClr>
              <a:buSzPts val="1200"/>
              <a:buFont typeface="Arial"/>
              <a:buNone/>
            </a:pPr>
            <a:endParaRPr sz="1200" b="0" i="0" dirty="0">
              <a:solidFill>
                <a:srgbClr val="8296B0"/>
              </a:solidFill>
              <a:latin typeface="Calibri"/>
              <a:ea typeface="Calibri"/>
              <a:cs typeface="Calibri"/>
              <a:sym typeface="Calibri"/>
            </a:endParaRPr>
          </a:p>
        </p:txBody>
      </p:sp>
      <p:sp>
        <p:nvSpPr>
          <p:cNvPr id="503" name="Google Shape;50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33</a:t>
            </a:fld>
            <a:endParaRPr/>
          </a:p>
        </p:txBody>
      </p:sp>
    </p:spTree>
    <p:extLst>
      <p:ext uri="{BB962C8B-B14F-4D97-AF65-F5344CB8AC3E}">
        <p14:creationId xmlns:p14="http://schemas.microsoft.com/office/powerpoint/2010/main" val="2352622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Voici les 20 € que Kim avait au départ. Chaque cercle</a:t>
            </a:r>
            <a:r>
              <a:rPr lang="fr-FR" b="0" i="1" baseline="0"/>
              <a:t> représente 1 €. On aurait aussi pu</a:t>
            </a:r>
            <a:r>
              <a:rPr lang="fr-FR" b="0" i="1"/>
              <a:t> dessiner des rectangles pour les billets et des ronds pour les pièces</a:t>
            </a:r>
            <a:r>
              <a:rPr lang="fr-FR" b="0" i="1" baseline="0"/>
              <a:t> et écrire</a:t>
            </a:r>
            <a:r>
              <a:rPr lang="fr-FR" b="0" i="1"/>
              <a:t> la valeur à l’intérieur. </a:t>
            </a:r>
          </a:p>
          <a:p>
            <a:pPr marL="0" marR="0" lvl="0" indent="0" algn="l" rtl="0">
              <a:lnSpc>
                <a:spcPct val="100000"/>
              </a:lnSpc>
              <a:spcBef>
                <a:spcPts val="0"/>
              </a:spcBef>
              <a:spcAft>
                <a:spcPts val="0"/>
              </a:spcAft>
              <a:buClr>
                <a:schemeClr val="dk1"/>
              </a:buClr>
              <a:buSzPts val="1200"/>
              <a:buFont typeface="Arial"/>
              <a:buNone/>
            </a:pPr>
            <a:r>
              <a:rPr lang="fr-FR" b="0" i="0"/>
              <a:t>Si certains élèves ont procédé ainsi, les questionner sur la difficulté rencontrée lorsqu’ils ont voulu </a:t>
            </a:r>
            <a:r>
              <a:rPr lang="fr-FR" b="0" i="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enlever les 11 € dépensés, puis revenir au schéma présenté ci-dessus </a:t>
            </a:r>
            <a:r>
              <a:rPr lang="fr-FR" b="0" i="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(20 € sous forme de pièces de 1 €) :</a:t>
            </a:r>
            <a:r>
              <a:rPr lang="fr-FR" b="0" i="0">
                <a:latin typeface="+mn-lt"/>
                <a:cs typeface="+mn-c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 </a:t>
            </a:r>
            <a:r>
              <a:rPr lang="fr-FR" b="0" i="1">
                <a:latin typeface="+mn-lt"/>
                <a:cs typeface="+mn-c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c</a:t>
            </a:r>
            <a:r>
              <a:rPr lang="fr-FR" b="0" i="1">
                <a:latin typeface="Calibri"/>
                <a:cs typeface="Calibri"/>
                <a:sym typeface="Calibri"/>
              </a:rPr>
              <a:t>omment</a:t>
            </a:r>
            <a:r>
              <a:rPr lang="fr-FR" b="0" i="1" baseline="0">
                <a:latin typeface="Calibri"/>
                <a:cs typeface="Calibri"/>
                <a:sym typeface="Calibri"/>
              </a:rPr>
              <a:t> peut-on représenter les 11 € que Kim dépense pour la tarte ? Doit-on les ajouter ? </a:t>
            </a:r>
            <a:r>
              <a:rPr lang="fr-FR" b="0" i="1">
                <a:latin typeface="+mn-lt"/>
                <a:ea typeface="Calibri"/>
                <a:cs typeface="Calibri"/>
                <a:sym typeface="Calibri"/>
              </a:rPr>
              <a:t>→ Non, car ils font</a:t>
            </a:r>
            <a:r>
              <a:rPr lang="fr-FR" b="0" i="1" baseline="0">
                <a:latin typeface="+mn-lt"/>
                <a:ea typeface="Calibri"/>
                <a:cs typeface="Calibri"/>
                <a:sym typeface="Calibri"/>
              </a:rPr>
              <a:t> partie des 20 € déjà dessinés.</a:t>
            </a:r>
            <a:endParaRPr lang="fr-FR"/>
          </a:p>
          <a:p>
            <a:pPr marL="0" marR="0" lvl="0" indent="0" algn="l" rtl="0">
              <a:lnSpc>
                <a:spcPct val="100000"/>
              </a:lnSpc>
              <a:spcBef>
                <a:spcPts val="0"/>
              </a:spcBef>
              <a:spcAft>
                <a:spcPts val="0"/>
              </a:spcAft>
              <a:buClr>
                <a:schemeClr val="dk1"/>
              </a:buClr>
              <a:buSzPts val="1200"/>
              <a:buFont typeface="Arial"/>
              <a:buNone/>
            </a:pPr>
            <a:r>
              <a:rPr lang="fr-FR" sz="1200" b="0" i="0">
                <a:solidFill>
                  <a:schemeClr val="dk1"/>
                </a:solidFill>
                <a:latin typeface="Calibri"/>
                <a:ea typeface="Calibri"/>
                <a:cs typeface="Calibri"/>
                <a:sym typeface="Calibri"/>
              </a:rPr>
              <a:t>Faire émerger qu’on doit entourer 11 € parmi les 20 € dessinés,</a:t>
            </a:r>
            <a:r>
              <a:rPr lang="fr-FR" sz="1200" b="0" i="0" baseline="0">
                <a:solidFill>
                  <a:schemeClr val="dk1"/>
                </a:solidFill>
                <a:latin typeface="Calibri"/>
                <a:ea typeface="Calibri"/>
                <a:cs typeface="Calibri"/>
                <a:sym typeface="Calibri"/>
              </a:rPr>
              <a:t> les barrer et mettre une flèche pour montrer qu’ils quittent le groupe de départ</a:t>
            </a:r>
            <a:r>
              <a:rPr lang="fr-FR" sz="1200" b="0" i="0">
                <a:solidFill>
                  <a:schemeClr val="dk1"/>
                </a:solidFill>
                <a:latin typeface="Calibri"/>
                <a:ea typeface="Calibri"/>
                <a:cs typeface="Calibri"/>
                <a:sym typeface="Calibri"/>
              </a:rPr>
              <a:t>.</a:t>
            </a:r>
            <a:endParaRPr lang="fr-FR"/>
          </a:p>
          <a:p>
            <a:pPr marL="0" marR="0" lvl="0" indent="0" algn="l" rtl="0">
              <a:lnSpc>
                <a:spcPct val="100000"/>
              </a:lnSpc>
              <a:spcBef>
                <a:spcPts val="0"/>
              </a:spcBef>
              <a:spcAft>
                <a:spcPts val="0"/>
              </a:spcAft>
              <a:buClr>
                <a:schemeClr val="dk1"/>
              </a:buClr>
              <a:buSzPts val="1200"/>
              <a:buFont typeface="Arial"/>
              <a:buNone/>
            </a:pPr>
            <a:endParaRPr lang="fr-FR" b="0" i="1"/>
          </a:p>
        </p:txBody>
      </p:sp>
      <p:sp>
        <p:nvSpPr>
          <p:cNvPr id="510" name="Google Shape;5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34</a:t>
            </a:fld>
            <a:endParaRPr/>
          </a:p>
        </p:txBody>
      </p:sp>
    </p:spTree>
    <p:extLst>
      <p:ext uri="{BB962C8B-B14F-4D97-AF65-F5344CB8AC3E}">
        <p14:creationId xmlns:p14="http://schemas.microsoft.com/office/powerpoint/2010/main" val="1510535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Voici les 11 € que Kim dépense pour acheter la tarte. Comment met-on en évidence ce qu’il reste, c’est-à-dire ce que l’on cherche ?</a:t>
            </a:r>
          </a:p>
          <a:p>
            <a:pPr marL="0" marR="0" lvl="0" indent="0" algn="l" rtl="0">
              <a:lnSpc>
                <a:spcPct val="100000"/>
              </a:lnSpc>
              <a:spcBef>
                <a:spcPts val="0"/>
              </a:spcBef>
              <a:spcAft>
                <a:spcPts val="0"/>
              </a:spcAft>
              <a:buClr>
                <a:schemeClr val="dk1"/>
              </a:buClr>
              <a:buSzPts val="1200"/>
              <a:buFont typeface="Arial"/>
              <a:buNone/>
            </a:pPr>
            <a:r>
              <a:rPr lang="fr-FR" b="0" i="0"/>
              <a:t>Faire émerger qu’il faut entourer les euros restants et mettre un point d’interrogation.</a:t>
            </a:r>
            <a:endParaRPr lang="fr-FR" i="0"/>
          </a:p>
          <a:p>
            <a:pPr marL="0" marR="0" lvl="0" indent="0" algn="l" rtl="0">
              <a:lnSpc>
                <a:spcPct val="100000"/>
              </a:lnSpc>
              <a:spcBef>
                <a:spcPts val="0"/>
              </a:spcBef>
              <a:spcAft>
                <a:spcPts val="0"/>
              </a:spcAft>
              <a:buClr>
                <a:schemeClr val="dk1"/>
              </a:buClr>
              <a:buSzPts val="1200"/>
              <a:buFont typeface="Arial"/>
              <a:buNone/>
            </a:pPr>
            <a:endParaRPr b="0" i="1"/>
          </a:p>
        </p:txBody>
      </p:sp>
      <p:sp>
        <p:nvSpPr>
          <p:cNvPr id="522" name="Google Shape;52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35</a:t>
            </a:fld>
            <a:endParaRPr/>
          </a:p>
        </p:txBody>
      </p:sp>
    </p:spTree>
    <p:extLst>
      <p:ext uri="{BB962C8B-B14F-4D97-AF65-F5344CB8AC3E}">
        <p14:creationId xmlns:p14="http://schemas.microsoft.com/office/powerpoint/2010/main" val="4248487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 Voici les 11 € restants. On a représenté le problème par un schéma.</a:t>
            </a:r>
          </a:p>
          <a:p>
            <a:pPr marL="0" marR="0" lvl="0" indent="0" algn="l" rtl="0">
              <a:lnSpc>
                <a:spcPct val="100000"/>
              </a:lnSpc>
              <a:spcBef>
                <a:spcPts val="0"/>
              </a:spcBef>
              <a:spcAft>
                <a:spcPts val="0"/>
              </a:spcAft>
              <a:buClr>
                <a:schemeClr val="dk1"/>
              </a:buClr>
              <a:buSzPts val="1200"/>
              <a:buFont typeface="Arial"/>
              <a:buNone/>
            </a:pPr>
            <a:endParaRPr lang="fr-FR"/>
          </a:p>
          <a:p>
            <a:pPr marL="0" marR="0" lvl="0" indent="0" algn="l" rtl="0">
              <a:lnSpc>
                <a:spcPct val="100000"/>
              </a:lnSpc>
              <a:spcBef>
                <a:spcPts val="0"/>
              </a:spcBef>
              <a:spcAft>
                <a:spcPts val="0"/>
              </a:spcAft>
              <a:buClr>
                <a:schemeClr val="dk1"/>
              </a:buClr>
              <a:buSzPts val="1200"/>
              <a:buFont typeface="Arial"/>
              <a:buNone/>
            </a:pPr>
            <a:endParaRPr b="0" i="1"/>
          </a:p>
        </p:txBody>
      </p:sp>
      <p:sp>
        <p:nvSpPr>
          <p:cNvPr id="522" name="Google Shape;52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36</a:t>
            </a:fld>
            <a:endParaRPr/>
          </a:p>
        </p:txBody>
      </p:sp>
    </p:spTree>
    <p:extLst>
      <p:ext uri="{BB962C8B-B14F-4D97-AF65-F5344CB8AC3E}">
        <p14:creationId xmlns:p14="http://schemas.microsoft.com/office/powerpoint/2010/main" val="3392574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1">
                <a:solidFill>
                  <a:schemeClr val="dk1"/>
                </a:solidFill>
                <a:latin typeface="+mn-lt"/>
                <a:ea typeface="Calibri"/>
                <a:cs typeface="Calibri"/>
                <a:sym typeface="Calibri"/>
              </a:rPr>
              <a:t>Certains d’entre vous ont peut-être</a:t>
            </a:r>
            <a:r>
              <a:rPr lang="fr-FR" sz="1200" b="0" i="1" baseline="0">
                <a:solidFill>
                  <a:schemeClr val="dk1"/>
                </a:solidFill>
                <a:latin typeface="+mn-lt"/>
                <a:ea typeface="Calibri"/>
                <a:cs typeface="Calibri"/>
                <a:sym typeface="Calibri"/>
              </a:rPr>
              <a:t> </a:t>
            </a:r>
            <a:r>
              <a:rPr lang="fr-FR" sz="1200" b="0" i="1">
                <a:solidFill>
                  <a:schemeClr val="dk1"/>
                </a:solidFill>
                <a:latin typeface="+mn-lt"/>
                <a:ea typeface="Calibri"/>
                <a:cs typeface="Calibri"/>
                <a:sym typeface="Calibri"/>
              </a:rPr>
              <a:t>représenté le problème avec des réglettes.</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0">
                <a:solidFill>
                  <a:schemeClr val="dk1"/>
                </a:solidFill>
                <a:latin typeface="+mn-lt"/>
                <a:ea typeface="Calibri"/>
                <a:cs typeface="Calibri"/>
                <a:sym typeface="Calibri"/>
              </a:rPr>
              <a:t>Relire le problème. </a:t>
            </a:r>
            <a:r>
              <a:rPr lang="fr-FR" sz="1200" b="0" i="0">
                <a:solidFill>
                  <a:schemeClr val="dk1"/>
                </a:solidFill>
                <a:latin typeface="Calibri"/>
                <a:ea typeface="Calibri"/>
                <a:cs typeface="Calibri"/>
                <a:sym typeface="Calibri"/>
              </a:rPr>
              <a:t>Q</a:t>
            </a:r>
            <a:r>
              <a:rPr lang="fr-FR" b="0" i="1">
                <a:latin typeface="Calibri"/>
                <a:ea typeface="Calibri"/>
                <a:cs typeface="Calibri"/>
                <a:sym typeface="Calibri"/>
              </a:rPr>
              <a:t>uelles réglettes avez-vous prises</a:t>
            </a:r>
            <a:r>
              <a:rPr lang="fr-FR" b="0" i="1" baseline="0">
                <a:latin typeface="Calibri"/>
                <a:ea typeface="Calibri"/>
                <a:cs typeface="Calibri"/>
                <a:sym typeface="Calibri"/>
              </a:rPr>
              <a:t> </a:t>
            </a:r>
            <a:r>
              <a:rPr lang="fr-FR" b="0" i="1">
                <a:latin typeface="Calibri"/>
                <a:ea typeface="Calibri"/>
                <a:cs typeface="Calibri"/>
                <a:sym typeface="Calibri"/>
              </a:rPr>
              <a:t>pour représenter les 20 € que Kim avait au départ ? </a:t>
            </a:r>
            <a:r>
              <a:rPr lang="fr-FR" sz="1200">
                <a:latin typeface="Calibri"/>
                <a:ea typeface="Calibri"/>
                <a:cs typeface="Calibri"/>
                <a:sym typeface="Calibri"/>
              </a:rPr>
              <a:t>→</a:t>
            </a:r>
            <a:r>
              <a:rPr lang="fr-FR" b="0" i="1"/>
              <a:t> Deux réglettes orange.</a:t>
            </a:r>
            <a:endParaRPr lang="fr-FR"/>
          </a:p>
        </p:txBody>
      </p:sp>
      <p:sp>
        <p:nvSpPr>
          <p:cNvPr id="552" name="Google Shape;55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37</a:t>
            </a:fld>
            <a:endParaRPr/>
          </a:p>
        </p:txBody>
      </p:sp>
    </p:spTree>
    <p:extLst>
      <p:ext uri="{BB962C8B-B14F-4D97-AF65-F5344CB8AC3E}">
        <p14:creationId xmlns:p14="http://schemas.microsoft.com/office/powerpoint/2010/main" val="2465728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 Voici les 20 €.</a:t>
            </a:r>
            <a:endParaRPr/>
          </a:p>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Quelles réglettes avez-vous prises pour représenter les 11 € qu’elle a dépensés pour acheter la tarte</a:t>
            </a:r>
            <a:r>
              <a:rPr lang="fr-FR" b="0" i="1" baseline="0">
                <a:latin typeface="Calibri"/>
                <a:ea typeface="Calibri"/>
                <a:cs typeface="Calibri"/>
                <a:sym typeface="Calibri"/>
              </a:rPr>
              <a:t> </a:t>
            </a:r>
            <a:r>
              <a:rPr lang="fr-FR" b="0" i="1">
                <a:latin typeface="Calibri"/>
                <a:ea typeface="Calibri"/>
                <a:cs typeface="Calibri"/>
                <a:sym typeface="Calibri"/>
              </a:rPr>
              <a:t>? </a:t>
            </a:r>
            <a:r>
              <a:rPr lang="fr-FR" sz="1200" i="0">
                <a:latin typeface="Calibri"/>
                <a:ea typeface="Calibri"/>
                <a:cs typeface="Calibri"/>
                <a:sym typeface="Calibri"/>
              </a:rPr>
              <a:t>→</a:t>
            </a:r>
            <a:r>
              <a:rPr lang="fr-FR" b="0" i="0"/>
              <a:t> </a:t>
            </a:r>
            <a:r>
              <a:rPr lang="fr-FR" b="0" i="1"/>
              <a:t>Une réglette orange et une blanche.</a:t>
            </a:r>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t>Comment les avez-vous placées ? </a:t>
            </a:r>
            <a:r>
              <a:rPr lang="fr-FR" b="0" i="1" baseline="0">
                <a:latin typeface="+mn-lt"/>
                <a:cs typeface="Calibri"/>
                <a:sym typeface="Calibri"/>
              </a:rPr>
              <a:t>En dessous ou à côté des réglettes orange ? </a:t>
            </a:r>
            <a:endParaRPr b="0" i="1"/>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559" name="Google Shape;55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38</a:t>
            </a:fld>
            <a:endParaRPr/>
          </a:p>
        </p:txBody>
      </p:sp>
    </p:spTree>
    <p:extLst>
      <p:ext uri="{BB962C8B-B14F-4D97-AF65-F5344CB8AC3E}">
        <p14:creationId xmlns:p14="http://schemas.microsoft.com/office/powerpoint/2010/main" val="561221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latin typeface="Calibri"/>
                <a:ea typeface="Calibri"/>
                <a:cs typeface="Calibri"/>
                <a:sym typeface="Calibri"/>
              </a:rPr>
              <a:t>→</a:t>
            </a:r>
            <a:r>
              <a:rPr lang="fr-FR" b="0" i="0"/>
              <a:t> </a:t>
            </a:r>
            <a:r>
              <a:rPr lang="fr-FR" b="0" i="1"/>
              <a:t>Sous les réglettes orange, car les 11 € font partie des 20 € que Kim avait au départ.</a:t>
            </a:r>
            <a:endParaRPr lang="fr-FR"/>
          </a:p>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Que cherche-t-on ?</a:t>
            </a:r>
            <a:r>
              <a:rPr lang="fr-FR" b="0" i="0">
                <a:latin typeface="+mn-lt"/>
                <a:ea typeface="+mn-ea"/>
                <a:cs typeface="+mn-cs"/>
                <a:sym typeface="Calibri"/>
              </a:rPr>
              <a:t> </a:t>
            </a:r>
            <a:r>
              <a:rPr lang="fr-FR" b="0" i="0">
                <a:latin typeface="Calibri"/>
                <a:ea typeface="Calibri"/>
                <a:cs typeface="Calibri"/>
                <a:sym typeface="Calibri"/>
              </a:rPr>
              <a:t>Faire émerger qu’on cherche ce qu’il</a:t>
            </a:r>
            <a:r>
              <a:rPr lang="fr-FR" b="0" i="0" baseline="0">
                <a:latin typeface="Calibri"/>
                <a:ea typeface="Calibri"/>
                <a:cs typeface="Calibri"/>
                <a:sym typeface="Calibri"/>
              </a:rPr>
              <a:t> reste</a:t>
            </a:r>
            <a:r>
              <a:rPr lang="fr-FR" b="0" i="0">
                <a:latin typeface="Calibri"/>
                <a:ea typeface="Calibri"/>
                <a:cs typeface="Calibri"/>
                <a:sym typeface="Calibri"/>
              </a:rPr>
              <a:t>.</a:t>
            </a:r>
            <a:endParaRPr sz="1200" b="0" i="0">
              <a:solidFill>
                <a:srgbClr val="8296B0"/>
              </a:solidFill>
              <a:latin typeface="Calibri"/>
              <a:ea typeface="Calibri"/>
              <a:cs typeface="Calibri"/>
              <a:sym typeface="Calibri"/>
            </a:endParaRPr>
          </a:p>
        </p:txBody>
      </p:sp>
      <p:sp>
        <p:nvSpPr>
          <p:cNvPr id="566" name="Google Shape;56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39</a:t>
            </a:fld>
            <a:endParaRPr/>
          </a:p>
        </p:txBody>
      </p:sp>
    </p:spTree>
    <p:extLst>
      <p:ext uri="{BB962C8B-B14F-4D97-AF65-F5344CB8AC3E}">
        <p14:creationId xmlns:p14="http://schemas.microsoft.com/office/powerpoint/2010/main" val="96898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8296B0"/>
              </a:buClr>
              <a:buSzPts val="1200"/>
              <a:buFont typeface="Arial"/>
              <a:buNone/>
            </a:pPr>
            <a:r>
              <a:rPr lang="fr-FR" b="0" i="1" dirty="0">
                <a:latin typeface="Calibri"/>
                <a:ea typeface="Calibri"/>
                <a:cs typeface="Calibri"/>
                <a:sym typeface="Calibri"/>
              </a:rPr>
              <a:t>Voici les 7 parents. </a:t>
            </a:r>
            <a:r>
              <a:rPr lang="fr-FR" b="0" i="1" dirty="0"/>
              <a:t>On peut les représenter par des bâtons par</a:t>
            </a:r>
            <a:r>
              <a:rPr lang="fr-FR" b="0" i="1" baseline="0" dirty="0"/>
              <a:t> exemple</a:t>
            </a:r>
            <a:r>
              <a:rPr lang="fr-FR" b="0" i="1" dirty="0"/>
              <a:t>. Mais on aurait</a:t>
            </a:r>
            <a:r>
              <a:rPr lang="fr-FR" b="0" i="1" baseline="0" dirty="0"/>
              <a:t> pu aussi faire des cercles, des carrés, des croix...</a:t>
            </a:r>
          </a:p>
          <a:p>
            <a:pPr marL="0" marR="0" lvl="0" indent="0" algn="l" rtl="0">
              <a:lnSpc>
                <a:spcPct val="100000"/>
              </a:lnSpc>
              <a:spcBef>
                <a:spcPts val="0"/>
              </a:spcBef>
              <a:spcAft>
                <a:spcPts val="0"/>
              </a:spcAft>
              <a:buClr>
                <a:schemeClr val="dk1"/>
              </a:buClr>
              <a:buSzPts val="1200"/>
              <a:buFont typeface="Arial"/>
              <a:buNone/>
            </a:pPr>
            <a:r>
              <a:rPr lang="fr-FR" b="0" i="1" dirty="0"/>
              <a:t>Que doit-on encore représenter ? </a:t>
            </a:r>
            <a:r>
              <a:rPr lang="fr-FR" sz="1200" dirty="0">
                <a:latin typeface="Calibri"/>
                <a:ea typeface="Calibri"/>
                <a:cs typeface="Calibri"/>
                <a:sym typeface="Calibri"/>
              </a:rPr>
              <a:t>→</a:t>
            </a:r>
            <a:r>
              <a:rPr lang="fr-FR" b="0" i="1" dirty="0"/>
              <a:t> Les 6 parents qui arrivent.</a:t>
            </a:r>
          </a:p>
          <a:p>
            <a:pPr marL="0" marR="0" lvl="0" indent="0" algn="l" rtl="0">
              <a:lnSpc>
                <a:spcPct val="100000"/>
              </a:lnSpc>
              <a:spcBef>
                <a:spcPts val="0"/>
              </a:spcBef>
              <a:spcAft>
                <a:spcPts val="0"/>
              </a:spcAft>
              <a:buClr>
                <a:schemeClr val="dk1"/>
              </a:buClr>
              <a:buSzPts val="1200"/>
              <a:buFont typeface="Arial"/>
              <a:buNone/>
            </a:pPr>
            <a:endParaRPr dirty="0"/>
          </a:p>
        </p:txBody>
      </p:sp>
      <p:sp>
        <p:nvSpPr>
          <p:cNvPr id="98" name="Google Shape;9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a:t>
            </a:fld>
            <a:endParaRPr/>
          </a:p>
        </p:txBody>
      </p:sp>
    </p:spTree>
    <p:extLst>
      <p:ext uri="{BB962C8B-B14F-4D97-AF65-F5344CB8AC3E}">
        <p14:creationId xmlns:p14="http://schemas.microsoft.com/office/powerpoint/2010/main" val="36039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 Cette réglette manquante représente les euros qu’il reste à Kim.</a:t>
            </a:r>
            <a:endParaRPr b="0" i="1"/>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574" name="Google Shape;57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40</a:t>
            </a:fld>
            <a:endParaRPr/>
          </a:p>
        </p:txBody>
      </p:sp>
    </p:spTree>
    <p:extLst>
      <p:ext uri="{BB962C8B-B14F-4D97-AF65-F5344CB8AC3E}">
        <p14:creationId xmlns:p14="http://schemas.microsoft.com/office/powerpoint/2010/main" val="1283351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dirty="0"/>
              <a:t>Nous venons de représenter le problème de deux manières différentes : par un schéma et avec les réglettes.</a:t>
            </a:r>
            <a:endParaRPr i="1" dirty="0"/>
          </a:p>
          <a:p>
            <a:pPr marL="0" lvl="0" indent="0" algn="l" rtl="0">
              <a:spcBef>
                <a:spcPts val="0"/>
              </a:spcBef>
              <a:spcAft>
                <a:spcPts val="0"/>
              </a:spcAft>
              <a:buNone/>
            </a:pPr>
            <a:r>
              <a:rPr lang="fr-FR" i="1" dirty="0"/>
              <a:t>Quel calcul avez-vous écrit pour trouver la réponse au problème</a:t>
            </a:r>
            <a:r>
              <a:rPr lang="fr-FR" i="1" baseline="0" dirty="0"/>
              <a:t> ?</a:t>
            </a:r>
            <a:r>
              <a:rPr lang="fr-FR" sz="1200" i="1" baseline="0" dirty="0">
                <a:effectLst/>
                <a:latin typeface="+mn-lt"/>
              </a:rPr>
              <a:t> </a:t>
            </a:r>
            <a:r>
              <a:rPr lang="fr-FR" sz="1200" dirty="0">
                <a:effectLst/>
                <a:latin typeface="+mn-lt"/>
              </a:rPr>
              <a:t>Interroger un élève.</a:t>
            </a:r>
            <a:endParaRPr sz="1200" i="0" dirty="0">
              <a:latin typeface="+mn-lt"/>
            </a:endParaRPr>
          </a:p>
        </p:txBody>
      </p:sp>
      <p:sp>
        <p:nvSpPr>
          <p:cNvPr id="584" name="Google Shape;584;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41</a:t>
            </a:fld>
            <a:endParaRPr/>
          </a:p>
        </p:txBody>
      </p:sp>
    </p:spTree>
    <p:extLst>
      <p:ext uri="{BB962C8B-B14F-4D97-AF65-F5344CB8AC3E}">
        <p14:creationId xmlns:p14="http://schemas.microsoft.com/office/powerpoint/2010/main" val="229593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0"/>
              <a:t>→ </a:t>
            </a:r>
            <a:r>
              <a:rPr lang="fr-FR" b="0" i="1"/>
              <a:t>On cherche ce qu’il reste quand on enlève 11 € des 20 € de départ </a:t>
            </a:r>
            <a:r>
              <a:rPr lang="fr-FR" b="0" i="0"/>
              <a:t>: cela se traduit par la soustraction : </a:t>
            </a:r>
            <a:r>
              <a:rPr lang="fr-FR" b="0" i="1"/>
              <a:t>20 – 11.</a:t>
            </a:r>
            <a:endParaRPr/>
          </a:p>
        </p:txBody>
      </p:sp>
      <p:sp>
        <p:nvSpPr>
          <p:cNvPr id="607" name="Google Shape;60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42</a:t>
            </a:fld>
            <a:endParaRPr/>
          </a:p>
        </p:txBody>
      </p:sp>
    </p:spTree>
    <p:extLst>
      <p:ext uri="{BB962C8B-B14F-4D97-AF65-F5344CB8AC3E}">
        <p14:creationId xmlns:p14="http://schemas.microsoft.com/office/powerpoint/2010/main" val="2764276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0" i="1"/>
              <a:t>20 – 11 = ? </a:t>
            </a:r>
            <a:r>
              <a:rPr lang="fr-FR" b="0" i="0" strike="noStrike"/>
              <a:t>Interroger un élève afin qu’il donne le résultat</a:t>
            </a:r>
            <a:r>
              <a:rPr lang="fr-FR" b="0" i="0" strike="noStrike" baseline="0"/>
              <a:t> et qu’il explique sa procédure de calcul.</a:t>
            </a:r>
          </a:p>
          <a:p>
            <a:pPr marL="0" lvl="0" indent="0" algn="l" rtl="0">
              <a:spcBef>
                <a:spcPts val="0"/>
              </a:spcBef>
              <a:spcAft>
                <a:spcPts val="0"/>
              </a:spcAft>
              <a:buNone/>
            </a:pPr>
            <a:endParaRPr/>
          </a:p>
        </p:txBody>
      </p:sp>
      <p:sp>
        <p:nvSpPr>
          <p:cNvPr id="607" name="Google Shape;60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43</a:t>
            </a:fld>
            <a:endParaRPr/>
          </a:p>
        </p:txBody>
      </p:sp>
    </p:spTree>
    <p:extLst>
      <p:ext uri="{BB962C8B-B14F-4D97-AF65-F5344CB8AC3E}">
        <p14:creationId xmlns:p14="http://schemas.microsoft.com/office/powerpoint/2010/main" val="3413327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 20 – 11 = 9.</a:t>
            </a:r>
            <a:endParaRPr/>
          </a:p>
          <a:p>
            <a:pPr marL="0" lvl="0" indent="0" algn="l" rtl="0">
              <a:spcBef>
                <a:spcPts val="0"/>
              </a:spcBef>
              <a:spcAft>
                <a:spcPts val="0"/>
              </a:spcAft>
              <a:buNone/>
            </a:pPr>
            <a:r>
              <a:rPr lang="fr-FR" b="0" i="0" strike="noStrike"/>
              <a:t>Demander</a:t>
            </a:r>
            <a:r>
              <a:rPr lang="fr-FR" b="0" i="0" strike="noStrike" baseline="0"/>
              <a:t> à un élève de formuler une phrase réponse.</a:t>
            </a:r>
            <a:endParaRPr i="0" strike="noStrike"/>
          </a:p>
          <a:p>
            <a:pPr marL="0" lvl="0" indent="0" algn="l" rtl="0">
              <a:spcBef>
                <a:spcPts val="0"/>
              </a:spcBef>
              <a:spcAft>
                <a:spcPts val="0"/>
              </a:spcAft>
              <a:buNone/>
            </a:pPr>
            <a:endParaRPr b="0" i="1">
              <a:latin typeface="Arial"/>
              <a:ea typeface="Arial"/>
              <a:cs typeface="Arial"/>
              <a:sym typeface="Arial"/>
            </a:endParaRPr>
          </a:p>
          <a:p>
            <a:pPr marL="0" lvl="0" indent="0" algn="l" rtl="0">
              <a:spcBef>
                <a:spcPts val="0"/>
              </a:spcBef>
              <a:spcAft>
                <a:spcPts val="0"/>
              </a:spcAft>
              <a:buNone/>
            </a:pPr>
            <a:endParaRPr i="0"/>
          </a:p>
        </p:txBody>
      </p:sp>
      <p:sp>
        <p:nvSpPr>
          <p:cNvPr id="631" name="Google Shape;6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44</a:t>
            </a:fld>
            <a:endParaRPr/>
          </a:p>
        </p:txBody>
      </p:sp>
    </p:spTree>
    <p:extLst>
      <p:ext uri="{BB962C8B-B14F-4D97-AF65-F5344CB8AC3E}">
        <p14:creationId xmlns:p14="http://schemas.microsoft.com/office/powerpoint/2010/main" val="1598037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 Il reste 9 € à Kim.</a:t>
            </a:r>
            <a:endParaRPr/>
          </a:p>
          <a:p>
            <a:pPr marL="0" marR="0" lvl="0" indent="0" algn="l" rtl="0">
              <a:lnSpc>
                <a:spcPct val="100000"/>
              </a:lnSpc>
              <a:spcBef>
                <a:spcPts val="0"/>
              </a:spcBef>
              <a:spcAft>
                <a:spcPts val="0"/>
              </a:spcAft>
              <a:buClr>
                <a:schemeClr val="dk1"/>
              </a:buClr>
              <a:buSzPts val="1200"/>
              <a:buFont typeface="Calibri"/>
              <a:buNone/>
            </a:pPr>
            <a:r>
              <a:rPr lang="fr-FR" b="0" i="1"/>
              <a:t>Dans ce problème, on connait la situation de départ, on enlève une quantité </a:t>
            </a:r>
            <a:r>
              <a:rPr lang="fr-FR" b="0" i="1" baseline="0"/>
              <a:t>et on cherche ce qu’il reste à la fin.</a:t>
            </a:r>
            <a:endParaRPr/>
          </a:p>
          <a:p>
            <a:pPr marL="0" lvl="0" indent="0" algn="l" rtl="0">
              <a:spcBef>
                <a:spcPts val="0"/>
              </a:spcBef>
              <a:spcAft>
                <a:spcPts val="0"/>
              </a:spcAft>
              <a:buNone/>
            </a:pPr>
            <a:endParaRPr b="0" i="1">
              <a:latin typeface="Arial"/>
              <a:ea typeface="Arial"/>
              <a:cs typeface="Arial"/>
              <a:sym typeface="Arial"/>
            </a:endParaRPr>
          </a:p>
          <a:p>
            <a:pPr marL="0" lvl="0" indent="0" algn="l" rtl="0">
              <a:spcBef>
                <a:spcPts val="0"/>
              </a:spcBef>
              <a:spcAft>
                <a:spcPts val="0"/>
              </a:spcAft>
              <a:buNone/>
            </a:pPr>
            <a:endParaRPr i="0"/>
          </a:p>
        </p:txBody>
      </p:sp>
      <p:sp>
        <p:nvSpPr>
          <p:cNvPr id="631" name="Google Shape;63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45</a:t>
            </a:fld>
            <a:endParaRPr/>
          </a:p>
        </p:txBody>
      </p:sp>
    </p:spTree>
    <p:extLst>
      <p:ext uri="{BB962C8B-B14F-4D97-AF65-F5344CB8AC3E}">
        <p14:creationId xmlns:p14="http://schemas.microsoft.com/office/powerpoint/2010/main" val="3950556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a:t>Voici un autre problème, différent, que vous allez résoudre sur votre ardoise </a:t>
            </a:r>
            <a:r>
              <a:rPr lang="fr-FR" b="0" i="1" baseline="0"/>
              <a:t>et avec vos réglettes si nécessaire.</a:t>
            </a:r>
            <a:endParaRPr/>
          </a:p>
          <a:p>
            <a:pPr marL="0" lvl="0" indent="0" algn="l" rtl="0">
              <a:spcBef>
                <a:spcPts val="0"/>
              </a:spcBef>
              <a:spcAft>
                <a:spcPts val="0"/>
              </a:spcAft>
              <a:buNone/>
            </a:pPr>
            <a:r>
              <a:rPr lang="fr-FR" b="0"/>
              <a:t>Lire le problème et le faire reformuler par les élèves. </a:t>
            </a:r>
            <a:endParaRPr/>
          </a:p>
          <a:p>
            <a:pPr marL="0" lvl="0" indent="0" algn="l" rtl="0">
              <a:spcBef>
                <a:spcPts val="0"/>
              </a:spcBef>
              <a:spcAft>
                <a:spcPts val="0"/>
              </a:spcAft>
              <a:buNone/>
            </a:pPr>
            <a:r>
              <a:rPr lang="fr-FR" b="0"/>
              <a:t>Laisser les élèves chercher, puis faire une correction rapide avec schéma, schéma de réglettes et </a:t>
            </a:r>
            <a:r>
              <a:rPr lang="fr-FR"/>
              <a:t>écriture du calcul</a:t>
            </a:r>
            <a:r>
              <a:rPr lang="fr-FR" b="0"/>
              <a:t>.</a:t>
            </a:r>
            <a:r>
              <a:rPr lang="fr-FR"/>
              <a:t> </a:t>
            </a:r>
            <a:endParaRPr/>
          </a:p>
          <a:p>
            <a:pPr marL="0" lvl="0" indent="0" algn="l" rtl="0">
              <a:spcBef>
                <a:spcPts val="0"/>
              </a:spcBef>
              <a:spcAft>
                <a:spcPts val="0"/>
              </a:spcAft>
              <a:buNone/>
            </a:pPr>
            <a:r>
              <a:rPr lang="fr-FR" b="0" i="0"/>
              <a:t>Calcul : 4 + 7 + 5 = 16.</a:t>
            </a:r>
            <a:endParaRPr/>
          </a:p>
          <a:p>
            <a:pPr marL="0" lvl="0" indent="0" algn="l" rtl="0">
              <a:spcBef>
                <a:spcPts val="0"/>
              </a:spcBef>
              <a:spcAft>
                <a:spcPts val="0"/>
              </a:spcAft>
              <a:buNone/>
            </a:pPr>
            <a:r>
              <a:rPr lang="fr-FR" b="0" i="0"/>
              <a:t>Phrase réponse : Il y a 16 bonbons</a:t>
            </a:r>
            <a:r>
              <a:rPr lang="fr-FR" b="0" i="0" baseline="0"/>
              <a:t> dans le paquet.</a:t>
            </a:r>
            <a:endParaRPr/>
          </a:p>
          <a:p>
            <a:pPr marL="0" lvl="0" indent="0" algn="l" rtl="0">
              <a:spcBef>
                <a:spcPts val="0"/>
              </a:spcBef>
              <a:spcAft>
                <a:spcPts val="0"/>
              </a:spcAft>
              <a:buNone/>
            </a:pPr>
            <a:endParaRPr b="0"/>
          </a:p>
        </p:txBody>
      </p:sp>
      <p:sp>
        <p:nvSpPr>
          <p:cNvPr id="656" name="Google Shape;6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46</a:t>
            </a:fld>
            <a:endParaRPr/>
          </a:p>
        </p:txBody>
      </p:sp>
    </p:spTree>
    <p:extLst>
      <p:ext uri="{BB962C8B-B14F-4D97-AF65-F5344CB8AC3E}">
        <p14:creationId xmlns:p14="http://schemas.microsoft.com/office/powerpoint/2010/main" val="2777377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a:t>Prenez vos ardoises : nous allons résoudre un premier problème.</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47</a:t>
            </a:fld>
            <a:endParaRPr lang="fr-FR">
              <a:solidFill>
                <a:prstClr val="black"/>
              </a:solidFill>
              <a:latin typeface="Calibri" panose="020F0502020204030204"/>
            </a:endParaRPr>
          </a:p>
        </p:txBody>
      </p:sp>
    </p:spTree>
    <p:extLst>
      <p:ext uri="{BB962C8B-B14F-4D97-AF65-F5344CB8AC3E}">
        <p14:creationId xmlns:p14="http://schemas.microsoft.com/office/powerpoint/2010/main" val="2948335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0" dirty="0">
                <a:solidFill>
                  <a:schemeClr val="dk1"/>
                </a:solidFill>
                <a:latin typeface="+mn-lt"/>
                <a:ea typeface="Calibri"/>
                <a:cs typeface="Calibri"/>
                <a:sym typeface="Calibri"/>
              </a:rPr>
              <a:t>Lire l’énoncé et v</a:t>
            </a:r>
            <a:r>
              <a:rPr lang="fr-FR" sz="1200" b="0" i="0" dirty="0">
                <a:solidFill>
                  <a:srgbClr val="8296B0"/>
                </a:solidFill>
                <a:latin typeface="+mn-lt"/>
                <a:ea typeface="Calibri"/>
                <a:cs typeface="Calibri"/>
                <a:sym typeface="Calibri"/>
              </a:rPr>
              <a:t>érifier que les élèves l’ont compris en demandant à l’un d’eux de le « raconter ».</a:t>
            </a:r>
            <a:endParaRPr sz="1200" dirty="0">
              <a:latin typeface="+mn-lt"/>
            </a:endParaRPr>
          </a:p>
          <a:p>
            <a:pPr>
              <a:buClr>
                <a:schemeClr val="dk1"/>
              </a:buClr>
              <a:buSzPts val="1200"/>
            </a:pPr>
            <a:r>
              <a:rPr lang="fr-FR" sz="1200" b="0" i="1" dirty="0">
                <a:solidFill>
                  <a:schemeClr val="dk1"/>
                </a:solidFill>
                <a:latin typeface="+mn-lt"/>
                <a:ea typeface="Calibri"/>
                <a:cs typeface="Calibri"/>
                <a:sym typeface="Calibri"/>
              </a:rPr>
              <a:t>Essayez de résoudre</a:t>
            </a:r>
            <a:r>
              <a:rPr lang="fr-FR" sz="1200" b="0" i="1" dirty="0">
                <a:solidFill>
                  <a:srgbClr val="8296B0"/>
                </a:solidFill>
                <a:latin typeface="+mn-lt"/>
                <a:ea typeface="Calibri"/>
                <a:cs typeface="Calibri"/>
                <a:sym typeface="Calibri"/>
              </a:rPr>
              <a:t> ce problème. Vous pouvez faire un schéma ou utiliser les réglettes pour vous aider.</a:t>
            </a:r>
            <a:r>
              <a:rPr lang="fr-FR" sz="1200" i="1" dirty="0">
                <a:solidFill>
                  <a:srgbClr val="8296B0"/>
                </a:solidFill>
                <a:latin typeface="+mn-lt"/>
                <a:ea typeface="Calibri"/>
                <a:cs typeface="Calibri"/>
                <a:sym typeface="Calibri"/>
              </a:rPr>
              <a:t> Puis vous écrirez le calcul et la phrase réponse.</a:t>
            </a:r>
            <a:endParaRPr sz="1200" dirty="0">
              <a:latin typeface="+mn-lt"/>
            </a:endParaRPr>
          </a:p>
          <a:p>
            <a:pPr marL="0" lvl="0" indent="0" algn="l" rtl="0">
              <a:spcBef>
                <a:spcPts val="0"/>
              </a:spcBef>
              <a:spcAft>
                <a:spcPts val="0"/>
              </a:spcAft>
              <a:buClr>
                <a:srgbClr val="8296B0"/>
              </a:buClr>
              <a:buSzPts val="1200"/>
              <a:buFont typeface="Arial"/>
              <a:buNone/>
            </a:pPr>
            <a:r>
              <a:rPr lang="fr-FR" sz="1200" b="0" i="0" dirty="0">
                <a:solidFill>
                  <a:srgbClr val="8296B0"/>
                </a:solidFill>
                <a:latin typeface="+mn-lt"/>
                <a:ea typeface="Calibri"/>
                <a:cs typeface="Calibri"/>
                <a:sym typeface="Calibri"/>
              </a:rPr>
              <a:t>Laisser un temps, puis r</a:t>
            </a:r>
            <a:r>
              <a:rPr lang="fr-FR" sz="1200" b="0" i="0" dirty="0">
                <a:solidFill>
                  <a:schemeClr val="dk1"/>
                </a:solidFill>
                <a:latin typeface="+mn-lt"/>
                <a:ea typeface="Calibri"/>
                <a:cs typeface="Calibri"/>
                <a:sym typeface="Calibri"/>
              </a:rPr>
              <a:t>eprendre en collectif : </a:t>
            </a:r>
            <a:r>
              <a:rPr lang="fr-FR" sz="1200" b="0" i="1" dirty="0">
                <a:solidFill>
                  <a:schemeClr val="dk1"/>
                </a:solidFill>
                <a:latin typeface="+mn-lt"/>
                <a:ea typeface="Calibri"/>
                <a:cs typeface="Calibri"/>
                <a:sym typeface="Calibri"/>
              </a:rPr>
              <a:t>q</a:t>
            </a:r>
            <a:r>
              <a:rPr lang="fr-FR" sz="1200" i="1" dirty="0">
                <a:latin typeface="+mn-lt"/>
                <a:ea typeface="Calibri"/>
                <a:cs typeface="Calibri"/>
                <a:sym typeface="Calibri"/>
              </a:rPr>
              <a:t>ue cherche-t-on ? </a:t>
            </a:r>
            <a:r>
              <a:rPr lang="fr-FR" sz="1200" dirty="0">
                <a:latin typeface="+mn-lt"/>
                <a:ea typeface="Calibri"/>
                <a:cs typeface="Calibri"/>
                <a:sym typeface="Calibri"/>
              </a:rPr>
              <a:t>→ </a:t>
            </a:r>
            <a:r>
              <a:rPr lang="fr-FR" sz="1200" i="1" dirty="0">
                <a:latin typeface="+mn-lt"/>
                <a:ea typeface="Calibri"/>
                <a:cs typeface="Calibri"/>
                <a:sym typeface="Calibri"/>
              </a:rPr>
              <a:t>On cherche combien de poissons il y a dans</a:t>
            </a:r>
            <a:r>
              <a:rPr lang="fr-FR" sz="1200" i="1" baseline="0" dirty="0">
                <a:latin typeface="+mn-lt"/>
                <a:ea typeface="Calibri"/>
                <a:cs typeface="Calibri"/>
                <a:sym typeface="Calibri"/>
              </a:rPr>
              <a:t> l’aquarium après les naissances</a:t>
            </a:r>
            <a:r>
              <a:rPr lang="fr-FR" sz="1200" i="1" dirty="0">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b="0" i="1" dirty="0">
                <a:solidFill>
                  <a:srgbClr val="8296B0"/>
                </a:solidFill>
                <a:latin typeface="+mn-lt"/>
                <a:ea typeface="Calibri"/>
                <a:cs typeface="Calibri"/>
                <a:sym typeface="Calibri"/>
              </a:rPr>
              <a:t>Q</a:t>
            </a:r>
            <a:r>
              <a:rPr lang="fr-FR" sz="1200" b="0" i="1" dirty="0">
                <a:latin typeface="+mn-lt"/>
                <a:ea typeface="Calibri"/>
                <a:cs typeface="Calibri"/>
                <a:sym typeface="Calibri"/>
              </a:rPr>
              <a:t>uelles informations avons-nous ? → Sarah</a:t>
            </a:r>
            <a:r>
              <a:rPr lang="fr-FR" sz="1200" b="0" i="1" baseline="0" dirty="0">
                <a:latin typeface="+mn-lt"/>
                <a:ea typeface="Calibri"/>
                <a:cs typeface="Calibri"/>
                <a:sym typeface="Calibri"/>
              </a:rPr>
              <a:t> avait 15 poissons au départ et 8 poissons sont nés.</a:t>
            </a:r>
            <a:r>
              <a:rPr lang="fr-FR" sz="1200" b="0" i="1" dirty="0">
                <a:latin typeface="+mn-lt"/>
                <a:ea typeface="Calibri"/>
                <a:cs typeface="Calibri"/>
                <a:sym typeface="Calibri"/>
              </a:rPr>
              <a:t> </a:t>
            </a:r>
            <a:endParaRPr lang="fr-FR" sz="1200" dirty="0">
              <a:latin typeface="+mn-lt"/>
            </a:endParaRP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i="1" baseline="0" dirty="0">
                <a:latin typeface="+mn-lt"/>
                <a:ea typeface="Calibri"/>
                <a:cs typeface="Calibri"/>
                <a:sym typeface="Calibri"/>
              </a:rPr>
              <a:t>Ici, on connait la situation de départ et on cherche ce qu’on a à la fin.</a:t>
            </a:r>
            <a:endParaRPr lang="fr-FR" sz="1200" i="1"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200" i="1" dirty="0">
                <a:latin typeface="+mn-lt"/>
                <a:ea typeface="Calibri"/>
                <a:cs typeface="Calibri"/>
                <a:sym typeface="Calibri"/>
              </a:rPr>
              <a:t>Est-ce que Sarah aura plus ou moins de poissons à la fin </a:t>
            </a:r>
            <a:r>
              <a:rPr lang="fr-FR" sz="1200" dirty="0">
                <a:latin typeface="+mn-lt"/>
                <a:ea typeface="Calibri"/>
                <a:cs typeface="Calibri"/>
                <a:sym typeface="Calibri"/>
              </a:rPr>
              <a:t>→ </a:t>
            </a:r>
            <a:r>
              <a:rPr lang="fr-FR" sz="1200" i="1" dirty="0">
                <a:latin typeface="+mn-lt"/>
                <a:ea typeface="Calibri"/>
                <a:cs typeface="Calibri"/>
                <a:sym typeface="Calibri"/>
              </a:rPr>
              <a:t>Plus, car des poissons</a:t>
            </a:r>
            <a:r>
              <a:rPr lang="fr-FR" sz="1200" i="1" baseline="0" dirty="0">
                <a:latin typeface="+mn-lt"/>
                <a:ea typeface="Calibri"/>
                <a:cs typeface="Calibri"/>
                <a:sym typeface="Calibri"/>
              </a:rPr>
              <a:t> sont nés.</a:t>
            </a:r>
          </a:p>
          <a:p>
            <a:pPr marL="0" lvl="0" indent="0" algn="l" rtl="0">
              <a:spcBef>
                <a:spcPts val="0"/>
              </a:spcBef>
              <a:spcAft>
                <a:spcPts val="0"/>
              </a:spcAft>
              <a:buClr>
                <a:schemeClr val="dk1"/>
              </a:buClr>
              <a:buSzPts val="1200"/>
              <a:buFont typeface="Arial"/>
              <a:buNone/>
            </a:pPr>
            <a:endParaRPr sz="1200" b="0" i="0" dirty="0">
              <a:solidFill>
                <a:srgbClr val="8296B0"/>
              </a:solidFill>
              <a:latin typeface="Calibri"/>
              <a:ea typeface="Calibri"/>
              <a:cs typeface="Calibri"/>
              <a:sym typeface="Calibri"/>
            </a:endParaRPr>
          </a:p>
        </p:txBody>
      </p:sp>
      <p:sp>
        <p:nvSpPr>
          <p:cNvPr id="671" name="Google Shape;67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48</a:t>
            </a:fld>
            <a:endParaRPr/>
          </a:p>
        </p:txBody>
      </p:sp>
    </p:spTree>
    <p:extLst>
      <p:ext uri="{BB962C8B-B14F-4D97-AF65-F5344CB8AC3E}">
        <p14:creationId xmlns:p14="http://schemas.microsoft.com/office/powerpoint/2010/main" val="241903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dirty="0"/>
              <a:t>Voici les 15 poissons</a:t>
            </a:r>
            <a:r>
              <a:rPr lang="fr-FR" b="0" i="1" baseline="0" dirty="0"/>
              <a:t> qu’il y avait au départ dans l’aquarium (10 et 5).</a:t>
            </a:r>
          </a:p>
          <a:p>
            <a:pPr marL="0" marR="0" lvl="0" indent="0" algn="l" rtl="0">
              <a:lnSpc>
                <a:spcPct val="100000"/>
              </a:lnSpc>
              <a:spcBef>
                <a:spcPts val="0"/>
              </a:spcBef>
              <a:spcAft>
                <a:spcPts val="0"/>
              </a:spcAft>
              <a:buClr>
                <a:schemeClr val="dk1"/>
              </a:buClr>
              <a:buSzPts val="1200"/>
              <a:buFont typeface="Arial"/>
              <a:buNone/>
            </a:pPr>
            <a:r>
              <a:rPr lang="fr-FR" b="0" i="1" baseline="0" dirty="0"/>
              <a:t>Que doit-on représenter maintenant ? → Les 8 poissons qui sont nés.</a:t>
            </a:r>
            <a:endParaRPr lang="fr-FR" b="0" i="1" dirty="0"/>
          </a:p>
          <a:p>
            <a:pPr marL="0" marR="0" lvl="0" indent="0" algn="l" rtl="0">
              <a:lnSpc>
                <a:spcPct val="100000"/>
              </a:lnSpc>
              <a:spcBef>
                <a:spcPts val="0"/>
              </a:spcBef>
              <a:spcAft>
                <a:spcPts val="0"/>
              </a:spcAft>
              <a:buClr>
                <a:schemeClr val="dk1"/>
              </a:buClr>
              <a:buSzPts val="1200"/>
              <a:buFont typeface="Arial"/>
              <a:buNone/>
            </a:pPr>
            <a:r>
              <a:rPr lang="fr-FR" b="0" i="1" dirty="0"/>
              <a:t>Comment avez-vous représenté les 8 poissons qui sont nés ? </a:t>
            </a:r>
            <a:r>
              <a:rPr lang="fr-FR" b="0" i="1" baseline="0" dirty="0"/>
              <a:t>→ En dessinant 8 ronds de plus, en les entourant et en traçant une flèche pour montrer qu’ils rejoignent le groupe de départ. </a:t>
            </a:r>
          </a:p>
          <a:p>
            <a:pPr marL="0" marR="0" lvl="0" indent="0" algn="l" rtl="0">
              <a:lnSpc>
                <a:spcPct val="100000"/>
              </a:lnSpc>
              <a:spcBef>
                <a:spcPts val="0"/>
              </a:spcBef>
              <a:spcAft>
                <a:spcPts val="0"/>
              </a:spcAft>
              <a:buClr>
                <a:schemeClr val="dk1"/>
              </a:buClr>
              <a:buSzPts val="1200"/>
              <a:buFont typeface="Arial"/>
              <a:buNone/>
            </a:pPr>
            <a:endParaRPr lang="fr-FR" b="0" i="1"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endParaRPr b="0" i="1" dirty="0"/>
          </a:p>
        </p:txBody>
      </p:sp>
      <p:sp>
        <p:nvSpPr>
          <p:cNvPr id="678" name="Google Shape;67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49</a:t>
            </a:fld>
            <a:endParaRPr/>
          </a:p>
        </p:txBody>
      </p:sp>
    </p:spTree>
    <p:extLst>
      <p:ext uri="{BB962C8B-B14F-4D97-AF65-F5344CB8AC3E}">
        <p14:creationId xmlns:p14="http://schemas.microsoft.com/office/powerpoint/2010/main" val="82502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Voici les 6 parents</a:t>
            </a:r>
            <a:r>
              <a:rPr lang="fr-FR" b="0" i="1" baseline="0"/>
              <a:t> qui arrivent : o</a:t>
            </a:r>
            <a:r>
              <a:rPr lang="fr-FR" sz="1200" b="0" i="1" u="none" strike="noStrike" kern="1200" cap="none">
                <a:solidFill>
                  <a:schemeClr val="tx1"/>
                </a:solidFill>
                <a:effectLst/>
                <a:latin typeface="Calibri"/>
                <a:ea typeface="Calibri"/>
                <a:cs typeface="Calibri"/>
                <a:sym typeface="Calibri"/>
              </a:rPr>
              <a:t>n les entoure et on met une flèche pour montrer qu’ils</a:t>
            </a:r>
            <a:r>
              <a:rPr lang="fr-FR" sz="1200" b="0" i="1" u="none" strike="noStrike" kern="1200" cap="none" baseline="0">
                <a:solidFill>
                  <a:schemeClr val="tx1"/>
                </a:solidFill>
                <a:effectLst/>
                <a:latin typeface="Calibri"/>
                <a:ea typeface="Calibri"/>
                <a:cs typeface="Calibri"/>
                <a:sym typeface="Calibri"/>
              </a:rPr>
              <a:t> rejoignent le groupe des 7 parents du départ.</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t>Comment peut-on montrer ce que l’on cherche ?</a:t>
            </a:r>
            <a:endParaRPr lang="fr-FR" sz="1200" b="0" i="1">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0">
                <a:solidFill>
                  <a:schemeClr val="dk1"/>
                </a:solidFill>
                <a:latin typeface="Calibri"/>
                <a:ea typeface="Calibri"/>
                <a:cs typeface="Calibri"/>
                <a:sym typeface="Calibri"/>
              </a:rPr>
              <a:t>Faire émerger qu’on entoure l’ensemble des parents et qu’on met un point d’interrogation pour montrer que c’est ce que l’on cherche.</a:t>
            </a: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a:t>
            </a:fld>
            <a:endParaRPr/>
          </a:p>
        </p:txBody>
      </p:sp>
    </p:spTree>
    <p:extLst>
      <p:ext uri="{BB962C8B-B14F-4D97-AF65-F5344CB8AC3E}">
        <p14:creationId xmlns:p14="http://schemas.microsoft.com/office/powerpoint/2010/main" val="2788582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i="1" dirty="0">
                <a:solidFill>
                  <a:schemeClr val="dk1"/>
                </a:solidFill>
                <a:latin typeface="+mn-lt"/>
                <a:ea typeface="Calibri"/>
                <a:cs typeface="Calibri"/>
                <a:sym typeface="Calibri"/>
              </a:rPr>
              <a:t>→ Voici les 8 poissons qui sont nés. Comment avez-vous mis</a:t>
            </a:r>
            <a:r>
              <a:rPr lang="fr-FR" sz="1200" i="1" baseline="0" dirty="0">
                <a:solidFill>
                  <a:schemeClr val="dk1"/>
                </a:solidFill>
                <a:latin typeface="+mn-lt"/>
                <a:ea typeface="Calibri"/>
                <a:cs typeface="Calibri"/>
                <a:sym typeface="Calibri"/>
              </a:rPr>
              <a:t> en évidence ce que l’on cherche ?</a:t>
            </a:r>
          </a:p>
          <a:p>
            <a:pPr marL="0" lvl="0" indent="0" algn="l" rtl="0">
              <a:spcBef>
                <a:spcPts val="0"/>
              </a:spcBef>
              <a:spcAft>
                <a:spcPts val="0"/>
              </a:spcAft>
              <a:buClr>
                <a:schemeClr val="dk1"/>
              </a:buClr>
              <a:buSzPts val="1200"/>
              <a:buFont typeface="Arial"/>
              <a:buNone/>
            </a:pPr>
            <a:r>
              <a:rPr lang="fr-FR" b="0" i="0" dirty="0"/>
              <a:t>Faire émerger qu’on entoure l’ensemble</a:t>
            </a:r>
            <a:r>
              <a:rPr lang="fr-FR" b="0" i="0" baseline="0" dirty="0"/>
              <a:t> des poissons</a:t>
            </a:r>
            <a:r>
              <a:rPr lang="fr-FR" b="0" i="0" dirty="0"/>
              <a:t> et qu’on met un point d’interrogation.</a:t>
            </a:r>
            <a:endParaRPr lang="fr-FR" sz="1200" b="0" i="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fr-FR" sz="1200" b="0" i="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Noto Sans Symbols"/>
              <a:buNone/>
            </a:pPr>
            <a:endParaRPr lang="fr-FR" sz="1200" b="0" i="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sz="1200" b="0" i="0" dirty="0">
              <a:solidFill>
                <a:schemeClr val="dk1"/>
              </a:solidFill>
              <a:latin typeface="Calibri"/>
              <a:ea typeface="Calibri"/>
              <a:cs typeface="Calibri"/>
              <a:sym typeface="Calibri"/>
            </a:endParaRPr>
          </a:p>
        </p:txBody>
      </p:sp>
      <p:sp>
        <p:nvSpPr>
          <p:cNvPr id="697" name="Google Shape;69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50</a:t>
            </a:fld>
            <a:endParaRPr/>
          </a:p>
        </p:txBody>
      </p:sp>
    </p:spTree>
    <p:extLst>
      <p:ext uri="{BB962C8B-B14F-4D97-AF65-F5344CB8AC3E}">
        <p14:creationId xmlns:p14="http://schemas.microsoft.com/office/powerpoint/2010/main" val="37812863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fr-FR" sz="1200" i="1" strike="noStrike">
                <a:latin typeface="+mn-lt"/>
                <a:ea typeface="Calibri"/>
                <a:cs typeface="Calibri"/>
                <a:sym typeface="Calibri"/>
              </a:rPr>
              <a:t>On a représenté</a:t>
            </a:r>
            <a:r>
              <a:rPr lang="fr-FR" sz="1200" i="1" strike="noStrike" baseline="0">
                <a:latin typeface="+mn-lt"/>
                <a:ea typeface="Calibri"/>
                <a:cs typeface="Calibri"/>
                <a:sym typeface="Calibri"/>
              </a:rPr>
              <a:t> le problème par un schéma.</a:t>
            </a:r>
            <a:endParaRPr lang="fr-FR" sz="1200" b="0" i="0">
              <a:solidFill>
                <a:schemeClr val="dk1"/>
              </a:solidFill>
              <a:latin typeface="Calibri"/>
              <a:ea typeface="Calibri"/>
              <a:cs typeface="Calibri"/>
              <a:sym typeface="Calibri"/>
            </a:endParaRPr>
          </a:p>
        </p:txBody>
      </p:sp>
      <p:sp>
        <p:nvSpPr>
          <p:cNvPr id="697" name="Google Shape;69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51</a:t>
            </a:fld>
            <a:endParaRPr/>
          </a:p>
        </p:txBody>
      </p:sp>
    </p:spTree>
    <p:extLst>
      <p:ext uri="{BB962C8B-B14F-4D97-AF65-F5344CB8AC3E}">
        <p14:creationId xmlns:p14="http://schemas.microsoft.com/office/powerpoint/2010/main" val="3731588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1">
                <a:solidFill>
                  <a:schemeClr val="dk1"/>
                </a:solidFill>
                <a:latin typeface="+mn-lt"/>
                <a:ea typeface="Calibri"/>
                <a:cs typeface="Calibri"/>
                <a:sym typeface="Calibri"/>
              </a:rPr>
              <a:t>Certains d’entre vous ont peut-être</a:t>
            </a:r>
            <a:r>
              <a:rPr lang="fr-FR" sz="1200" b="0" i="1" baseline="0">
                <a:solidFill>
                  <a:schemeClr val="dk1"/>
                </a:solidFill>
                <a:latin typeface="+mn-lt"/>
                <a:ea typeface="Calibri"/>
                <a:cs typeface="Calibri"/>
                <a:sym typeface="Calibri"/>
              </a:rPr>
              <a:t> </a:t>
            </a:r>
            <a:r>
              <a:rPr lang="fr-FR" sz="1200" b="0" i="1">
                <a:solidFill>
                  <a:schemeClr val="dk1"/>
                </a:solidFill>
                <a:latin typeface="+mn-lt"/>
                <a:ea typeface="Calibri"/>
                <a:cs typeface="Calibri"/>
                <a:sym typeface="Calibri"/>
              </a:rPr>
              <a:t>représenté le problème avec des réglettes.</a:t>
            </a:r>
          </a:p>
          <a:p>
            <a:pPr marL="0" lvl="0" indent="0" algn="l" rtl="0">
              <a:spcBef>
                <a:spcPts val="0"/>
              </a:spcBef>
              <a:spcAft>
                <a:spcPts val="0"/>
              </a:spcAft>
              <a:buClr>
                <a:schemeClr val="dk1"/>
              </a:buClr>
              <a:buSzPts val="1200"/>
              <a:buFont typeface="Arial"/>
              <a:buNone/>
            </a:pPr>
            <a:r>
              <a:rPr lang="fr-FR" sz="1200" b="0" i="0">
                <a:solidFill>
                  <a:schemeClr val="dk1"/>
                </a:solidFill>
                <a:latin typeface="Calibri"/>
                <a:ea typeface="Calibri"/>
                <a:cs typeface="Calibri"/>
                <a:sym typeface="Calibri"/>
              </a:rPr>
              <a:t>Relire le problème.</a:t>
            </a:r>
            <a:r>
              <a:rPr lang="fr-FR" sz="1200" b="0" i="0">
                <a:solidFill>
                  <a:schemeClr val="dk1"/>
                </a:solidFill>
                <a:latin typeface="+mn-lt"/>
                <a:ea typeface="+mn-ea"/>
                <a:cs typeface="+mn-cs"/>
                <a:sym typeface="Calibri"/>
              </a:rPr>
              <a:t> </a:t>
            </a:r>
            <a:r>
              <a:rPr lang="fr-FR" b="0" i="0">
                <a:latin typeface="Calibri"/>
                <a:ea typeface="Calibri"/>
                <a:cs typeface="Calibri"/>
                <a:sym typeface="Calibri"/>
              </a:rPr>
              <a:t>Q</a:t>
            </a:r>
            <a:r>
              <a:rPr lang="fr-FR" b="0" i="1">
                <a:latin typeface="Calibri"/>
                <a:ea typeface="Calibri"/>
                <a:cs typeface="Calibri"/>
                <a:sym typeface="Calibri"/>
              </a:rPr>
              <a:t>uelles réglettes avez-vous</a:t>
            </a:r>
            <a:r>
              <a:rPr lang="fr-FR" b="0" i="1" baseline="0">
                <a:latin typeface="Calibri"/>
                <a:ea typeface="Calibri"/>
                <a:cs typeface="Calibri"/>
                <a:sym typeface="Calibri"/>
              </a:rPr>
              <a:t> prises </a:t>
            </a:r>
            <a:r>
              <a:rPr lang="fr-FR" b="0" i="1">
                <a:latin typeface="Calibri"/>
                <a:ea typeface="Calibri"/>
                <a:cs typeface="Calibri"/>
                <a:sym typeface="Calibri"/>
              </a:rPr>
              <a:t>pour représenter les 15 poissons de départ</a:t>
            </a:r>
            <a:r>
              <a:rPr lang="fr-FR" b="0" i="1" baseline="0">
                <a:latin typeface="Calibri"/>
                <a:ea typeface="Calibri"/>
                <a:cs typeface="Calibri"/>
                <a:sym typeface="Calibri"/>
              </a:rPr>
              <a:t> </a:t>
            </a:r>
            <a:r>
              <a:rPr lang="fr-FR" b="0" i="1">
                <a:latin typeface="Calibri"/>
                <a:ea typeface="Calibri"/>
                <a:cs typeface="Calibri"/>
                <a:sym typeface="Calibri"/>
              </a:rPr>
              <a:t>? </a:t>
            </a:r>
          </a:p>
          <a:p>
            <a:pPr marL="0" lvl="0" indent="0" algn="l" rtl="0">
              <a:spcBef>
                <a:spcPts val="0"/>
              </a:spcBef>
              <a:spcAft>
                <a:spcPts val="0"/>
              </a:spcAft>
              <a:buClr>
                <a:schemeClr val="dk1"/>
              </a:buClr>
              <a:buSzPts val="1200"/>
              <a:buFont typeface="Arial"/>
              <a:buNone/>
            </a:pPr>
            <a:r>
              <a:rPr lang="fr-FR" sz="1200">
                <a:latin typeface="Calibri"/>
                <a:ea typeface="Calibri"/>
                <a:cs typeface="Calibri"/>
                <a:sym typeface="Calibri"/>
              </a:rPr>
              <a:t>→</a:t>
            </a:r>
            <a:r>
              <a:rPr lang="fr-FR" b="0" i="1"/>
              <a:t> Une réglette ne</a:t>
            </a:r>
            <a:r>
              <a:rPr lang="fr-FR" b="0" i="1" baseline="0"/>
              <a:t> suffit pas ; il faut prendre une réglette orange pour la dizaine et une réglette jaune.</a:t>
            </a:r>
            <a:endParaRP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719" name="Google Shape;71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52</a:t>
            </a:fld>
            <a:endParaRPr/>
          </a:p>
        </p:txBody>
      </p:sp>
    </p:spTree>
    <p:extLst>
      <p:ext uri="{BB962C8B-B14F-4D97-AF65-F5344CB8AC3E}">
        <p14:creationId xmlns:p14="http://schemas.microsoft.com/office/powerpoint/2010/main" val="2640207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dirty="0">
                <a:latin typeface="Calibri"/>
                <a:ea typeface="Calibri"/>
                <a:cs typeface="Calibri"/>
                <a:sym typeface="Calibri"/>
              </a:rPr>
              <a:t>→ Voici les 15 poissons.</a:t>
            </a:r>
            <a:endParaRPr dirty="0"/>
          </a:p>
          <a:p>
            <a:pPr marL="0" marR="0" lvl="0" indent="0" algn="l" rtl="0">
              <a:lnSpc>
                <a:spcPct val="100000"/>
              </a:lnSpc>
              <a:spcBef>
                <a:spcPts val="0"/>
              </a:spcBef>
              <a:spcAft>
                <a:spcPts val="0"/>
              </a:spcAft>
              <a:buClr>
                <a:schemeClr val="dk1"/>
              </a:buClr>
              <a:buSzPts val="1200"/>
              <a:buFont typeface="Arial"/>
              <a:buNone/>
            </a:pPr>
            <a:r>
              <a:rPr lang="fr-FR" b="0" i="1" dirty="0"/>
              <a:t>Quelle réglette</a:t>
            </a:r>
            <a:r>
              <a:rPr lang="fr-FR" b="0" i="1" baseline="0" dirty="0"/>
              <a:t> </a:t>
            </a:r>
            <a:r>
              <a:rPr lang="fr-FR" b="0" i="1" dirty="0"/>
              <a:t>avez-vous prise pour représenter les 8 poissons qui naissent ? </a:t>
            </a:r>
            <a:r>
              <a:rPr lang="fr-FR" sz="1200" i="1" dirty="0">
                <a:latin typeface="+mn-lt"/>
                <a:ea typeface="Calibri"/>
                <a:cs typeface="Calibri"/>
                <a:sym typeface="Calibri"/>
              </a:rPr>
              <a:t>→ Une réglette marron.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baseline="0" dirty="0">
                <a:latin typeface="+mn-lt"/>
                <a:cs typeface="Calibri"/>
                <a:sym typeface="Calibri"/>
              </a:rPr>
              <a:t>Où doit-on la placer ? en dessous ou à côté des réglettes déjà placées ?</a:t>
            </a:r>
            <a:endParaRPr lang="fr-FR" dirty="0"/>
          </a:p>
          <a:p>
            <a:pPr marL="0" marR="0" lvl="0" indent="0" algn="l" rtl="0">
              <a:lnSpc>
                <a:spcPct val="100000"/>
              </a:lnSpc>
              <a:spcBef>
                <a:spcPts val="0"/>
              </a:spcBef>
              <a:spcAft>
                <a:spcPts val="0"/>
              </a:spcAft>
              <a:buClr>
                <a:schemeClr val="dk1"/>
              </a:buClr>
              <a:buSzPts val="1200"/>
              <a:buFont typeface="Arial"/>
              <a:buNone/>
            </a:pPr>
            <a:r>
              <a:rPr lang="fr-FR" b="0" i="1" dirty="0">
                <a:latin typeface="+mn-lt"/>
                <a:ea typeface="Calibri"/>
                <a:cs typeface="Calibri"/>
                <a:sym typeface="Calibri"/>
              </a:rPr>
              <a:t>→ On doit la placer à côté puisque les 8 poissons </a:t>
            </a:r>
            <a:r>
              <a:rPr lang="fr-FR" b="0" i="1" baseline="0" dirty="0">
                <a:latin typeface="+mn-lt"/>
                <a:ea typeface="Calibri"/>
                <a:cs typeface="Calibri"/>
                <a:sym typeface="Calibri"/>
              </a:rPr>
              <a:t>viennent rejoindre le groupe de 15 de départ </a:t>
            </a:r>
            <a:r>
              <a:rPr lang="fr-FR" b="0" i="1" dirty="0">
                <a:latin typeface="+mn-lt"/>
                <a:ea typeface="Calibri"/>
                <a:cs typeface="Calibri"/>
                <a:sym typeface="Calibri"/>
              </a:rPr>
              <a:t>: on forme ainsi un « train de réglettes ».</a:t>
            </a:r>
            <a:endParaRPr lang="fr-FR" b="0" i="1" dirty="0"/>
          </a:p>
          <a:p>
            <a:pPr marL="0" marR="0" lvl="0" indent="0" algn="l" rtl="0">
              <a:lnSpc>
                <a:spcPct val="100000"/>
              </a:lnSpc>
              <a:spcBef>
                <a:spcPts val="0"/>
              </a:spcBef>
              <a:spcAft>
                <a:spcPts val="0"/>
              </a:spcAft>
              <a:buClr>
                <a:schemeClr val="dk1"/>
              </a:buClr>
              <a:buSzPts val="1200"/>
              <a:buFont typeface="Arial"/>
              <a:buNone/>
            </a:pPr>
            <a:endParaRPr i="1" dirty="0"/>
          </a:p>
          <a:p>
            <a:pPr marL="0" marR="0" lvl="0" indent="0" algn="l" rtl="0">
              <a:lnSpc>
                <a:spcPct val="100000"/>
              </a:lnSpc>
              <a:spcBef>
                <a:spcPts val="0"/>
              </a:spcBef>
              <a:spcAft>
                <a:spcPts val="0"/>
              </a:spcAft>
              <a:buClr>
                <a:schemeClr val="dk1"/>
              </a:buClr>
              <a:buSzPts val="1200"/>
              <a:buFont typeface="Arial"/>
              <a:buNone/>
            </a:pPr>
            <a:endParaRPr b="0" i="1" dirty="0"/>
          </a:p>
          <a:p>
            <a:pPr marL="0" lvl="0" indent="0" algn="l" rtl="0">
              <a:spcBef>
                <a:spcPts val="0"/>
              </a:spcBef>
              <a:spcAft>
                <a:spcPts val="0"/>
              </a:spcAft>
              <a:buClr>
                <a:schemeClr val="dk1"/>
              </a:buClr>
              <a:buSzPts val="1200"/>
              <a:buFont typeface="Arial"/>
              <a:buNone/>
            </a:pPr>
            <a:endParaRPr sz="1200" b="0" i="0" dirty="0">
              <a:solidFill>
                <a:srgbClr val="8296B0"/>
              </a:solidFill>
              <a:latin typeface="Calibri"/>
              <a:ea typeface="Calibri"/>
              <a:cs typeface="Calibri"/>
              <a:sym typeface="Calibri"/>
            </a:endParaRPr>
          </a:p>
        </p:txBody>
      </p:sp>
      <p:sp>
        <p:nvSpPr>
          <p:cNvPr id="726" name="Google Shape;72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53</a:t>
            </a:fld>
            <a:endParaRPr/>
          </a:p>
        </p:txBody>
      </p:sp>
    </p:spTree>
    <p:extLst>
      <p:ext uri="{BB962C8B-B14F-4D97-AF65-F5344CB8AC3E}">
        <p14:creationId xmlns:p14="http://schemas.microsoft.com/office/powerpoint/2010/main" val="4125039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latin typeface="+mn-lt"/>
                <a:ea typeface="Calibri"/>
                <a:cs typeface="Calibri"/>
                <a:sym typeface="Calibri"/>
              </a:rPr>
              <a:t>→ Voici le train de réglettes. On cherche maintenant quelle réglette fait la même longueur que ces réglettes mises bout à bout </a:t>
            </a:r>
            <a:r>
              <a:rPr lang="fr-FR" b="0" i="0" baseline="0">
                <a:latin typeface="+mn-lt"/>
                <a:ea typeface="Calibri"/>
                <a:cs typeface="Calibri"/>
                <a:sym typeface="Calibri"/>
              </a:rPr>
              <a:t>(montrer la réglette en pointillés)</a:t>
            </a:r>
            <a:r>
              <a:rPr lang="fr-FR" b="0" i="1">
                <a:latin typeface="+mn-lt"/>
                <a:ea typeface="Calibri"/>
                <a:cs typeface="Calibri"/>
                <a:sym typeface="Calibri"/>
              </a:rPr>
              <a:t>. Cela représente le nombre de poissons qu’il y a, en tout,</a:t>
            </a:r>
            <a:r>
              <a:rPr lang="fr-FR" b="0" i="1" baseline="0">
                <a:latin typeface="+mn-lt"/>
                <a:ea typeface="Calibri"/>
                <a:cs typeface="Calibri"/>
                <a:sym typeface="Calibri"/>
              </a:rPr>
              <a:t> dans l’aquarium après les naissances.</a:t>
            </a:r>
            <a:endParaRPr sz="1200" b="0" i="0">
              <a:solidFill>
                <a:srgbClr val="8296B0"/>
              </a:solidFill>
              <a:latin typeface="Calibri"/>
              <a:ea typeface="Calibri"/>
              <a:cs typeface="Calibri"/>
              <a:sym typeface="Calibri"/>
            </a:endParaRPr>
          </a:p>
        </p:txBody>
      </p:sp>
      <p:sp>
        <p:nvSpPr>
          <p:cNvPr id="742" name="Google Shape;74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54</a:t>
            </a:fld>
            <a:endParaRPr/>
          </a:p>
        </p:txBody>
      </p:sp>
    </p:spTree>
    <p:extLst>
      <p:ext uri="{BB962C8B-B14F-4D97-AF65-F5344CB8AC3E}">
        <p14:creationId xmlns:p14="http://schemas.microsoft.com/office/powerpoint/2010/main" val="2613994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dirty="0"/>
              <a:t>Nous venons de représenter le problème de deux manières différentes : par un schéma et avec les réglettes.</a:t>
            </a:r>
            <a:endParaRPr i="1" dirty="0"/>
          </a:p>
          <a:p>
            <a:pPr marL="0" lvl="0" indent="0" algn="l" rtl="0">
              <a:spcBef>
                <a:spcPts val="0"/>
              </a:spcBef>
              <a:spcAft>
                <a:spcPts val="0"/>
              </a:spcAft>
              <a:buNone/>
            </a:pPr>
            <a:r>
              <a:rPr lang="fr-FR" i="1" dirty="0"/>
              <a:t>Quel calcul avez-vous écrit pour trouver la réponse au problème</a:t>
            </a:r>
            <a:r>
              <a:rPr lang="fr-FR" i="1" baseline="0" dirty="0"/>
              <a:t> ?</a:t>
            </a:r>
            <a:endParaRPr lang="fr-FR" i="1" dirty="0"/>
          </a:p>
          <a:p>
            <a:pPr marL="0" lvl="0" indent="0" algn="l" rtl="0">
              <a:spcBef>
                <a:spcPts val="0"/>
              </a:spcBef>
              <a:spcAft>
                <a:spcPts val="0"/>
              </a:spcAft>
              <a:buNone/>
            </a:pPr>
            <a:r>
              <a:rPr lang="fr-FR" sz="1200" dirty="0">
                <a:effectLst/>
                <a:latin typeface="+mn-lt"/>
              </a:rPr>
              <a:t>Interroger un élève.</a:t>
            </a:r>
            <a:endParaRPr lang="fr-FR" sz="1200" i="0" dirty="0">
              <a:latin typeface="+mn-lt"/>
            </a:endParaRPr>
          </a:p>
          <a:p>
            <a:pPr marL="0" lvl="0" indent="0" algn="l" rtl="0">
              <a:spcBef>
                <a:spcPts val="0"/>
              </a:spcBef>
              <a:spcAft>
                <a:spcPts val="0"/>
              </a:spcAft>
              <a:buNone/>
            </a:pPr>
            <a:endParaRPr b="0" i="1" dirty="0"/>
          </a:p>
          <a:p>
            <a:pPr marL="0" lvl="0" indent="0" algn="l" rtl="0">
              <a:spcBef>
                <a:spcPts val="0"/>
              </a:spcBef>
              <a:spcAft>
                <a:spcPts val="0"/>
              </a:spcAft>
              <a:buNone/>
            </a:pPr>
            <a:endParaRPr i="0" dirty="0"/>
          </a:p>
        </p:txBody>
      </p:sp>
      <p:sp>
        <p:nvSpPr>
          <p:cNvPr id="751" name="Google Shape;75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55</a:t>
            </a:fld>
            <a:endParaRPr/>
          </a:p>
        </p:txBody>
      </p:sp>
    </p:spTree>
    <p:extLst>
      <p:ext uri="{BB962C8B-B14F-4D97-AF65-F5344CB8AC3E}">
        <p14:creationId xmlns:p14="http://schemas.microsoft.com/office/powerpoint/2010/main" val="718960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0"/>
              <a:t>Faire verbaliser que les deux schémas mènent à l’addition : </a:t>
            </a:r>
            <a:r>
              <a:rPr lang="fr-FR" b="0" i="1"/>
              <a:t>15 + 8. </a:t>
            </a:r>
            <a:endParaRPr lang="fr-FR"/>
          </a:p>
          <a:p>
            <a:pPr marL="0" lvl="0" indent="0" algn="l" rtl="0">
              <a:spcBef>
                <a:spcPts val="0"/>
              </a:spcBef>
              <a:spcAft>
                <a:spcPts val="0"/>
              </a:spcAft>
              <a:buNone/>
            </a:pPr>
            <a:endParaRPr i="0"/>
          </a:p>
        </p:txBody>
      </p:sp>
      <p:sp>
        <p:nvSpPr>
          <p:cNvPr id="779" name="Google Shape;77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56</a:t>
            </a:fld>
            <a:endParaRPr/>
          </a:p>
        </p:txBody>
      </p:sp>
    </p:spTree>
    <p:extLst>
      <p:ext uri="{BB962C8B-B14F-4D97-AF65-F5344CB8AC3E}">
        <p14:creationId xmlns:p14="http://schemas.microsoft.com/office/powerpoint/2010/main" val="26836116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15 + 8 = ? </a:t>
            </a:r>
            <a:r>
              <a:rPr lang="fr-FR" b="0" i="0" strike="noStrike"/>
              <a:t>Interroger un élève afin qu’il donne le résultat</a:t>
            </a:r>
            <a:r>
              <a:rPr lang="fr-FR" b="0" i="0" strike="noStrike" baseline="0"/>
              <a:t> et qu’il explique sa procédure de calcul.</a:t>
            </a:r>
          </a:p>
        </p:txBody>
      </p:sp>
      <p:sp>
        <p:nvSpPr>
          <p:cNvPr id="779" name="Google Shape;77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57</a:t>
            </a:fld>
            <a:endParaRPr/>
          </a:p>
        </p:txBody>
      </p:sp>
    </p:spTree>
    <p:extLst>
      <p:ext uri="{BB962C8B-B14F-4D97-AF65-F5344CB8AC3E}">
        <p14:creationId xmlns:p14="http://schemas.microsoft.com/office/powerpoint/2010/main" val="2332359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strike="noStrike"/>
              <a:t>→ 15 + 8 = 23. </a:t>
            </a:r>
            <a:r>
              <a:rPr lang="fr-FR" strike="noStrike"/>
              <a:t>Demander</a:t>
            </a:r>
            <a:r>
              <a:rPr lang="fr-FR" strike="noStrike" baseline="0"/>
              <a:t> à un élève de rappeler la question posée et de formuler une phrase réponse</a:t>
            </a:r>
            <a:r>
              <a:rPr lang="fr-FR" strike="sngStrike" baseline="0"/>
              <a:t>.</a:t>
            </a:r>
            <a:endParaRPr lang="fr-FR" strike="sngStrike"/>
          </a:p>
          <a:p>
            <a:pPr marL="0" lvl="0" indent="0" algn="l" rtl="0">
              <a:spcBef>
                <a:spcPts val="0"/>
              </a:spcBef>
              <a:spcAft>
                <a:spcPts val="0"/>
              </a:spcAft>
              <a:buNone/>
            </a:pPr>
            <a:endParaRPr i="0"/>
          </a:p>
        </p:txBody>
      </p:sp>
      <p:sp>
        <p:nvSpPr>
          <p:cNvPr id="808" name="Google Shape;80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58</a:t>
            </a:fld>
            <a:endParaRPr/>
          </a:p>
        </p:txBody>
      </p:sp>
    </p:spTree>
    <p:extLst>
      <p:ext uri="{BB962C8B-B14F-4D97-AF65-F5344CB8AC3E}">
        <p14:creationId xmlns:p14="http://schemas.microsoft.com/office/powerpoint/2010/main" val="39122974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sym typeface="Symbol" panose="05050102010706020507" pitchFamily="18" charset="2"/>
              </a:rPr>
              <a:t> </a:t>
            </a:r>
            <a:r>
              <a:rPr lang="fr-FR" b="0" i="1"/>
              <a:t>Sarah a 23 poissons maintenant.</a:t>
            </a:r>
            <a:endParaRPr/>
          </a:p>
          <a:p>
            <a:pPr marL="0" marR="0" lvl="0" indent="0" algn="l" rtl="0">
              <a:lnSpc>
                <a:spcPct val="100000"/>
              </a:lnSpc>
              <a:spcBef>
                <a:spcPts val="0"/>
              </a:spcBef>
              <a:spcAft>
                <a:spcPts val="0"/>
              </a:spcAft>
              <a:buClr>
                <a:schemeClr val="dk1"/>
              </a:buClr>
              <a:buSzPts val="1200"/>
              <a:buFont typeface="Calibri"/>
              <a:buNone/>
            </a:pPr>
            <a:r>
              <a:rPr lang="fr-FR" b="0" i="1"/>
              <a:t>C’est un problème où l’on sait ce que l’on</a:t>
            </a:r>
            <a:r>
              <a:rPr lang="fr-FR" b="0" i="1" baseline="0"/>
              <a:t> a au départ ; on </a:t>
            </a:r>
            <a:r>
              <a:rPr lang="fr-FR" b="0" i="1"/>
              <a:t>ajoute une quantité et on cherche ce qu’il y a</a:t>
            </a:r>
            <a:r>
              <a:rPr lang="fr-FR" b="0" i="1" baseline="0"/>
              <a:t> à la fin.</a:t>
            </a:r>
          </a:p>
          <a:p>
            <a:pPr marL="0" lvl="0" indent="0" algn="l" rtl="0">
              <a:spcBef>
                <a:spcPts val="0"/>
              </a:spcBef>
              <a:spcAft>
                <a:spcPts val="0"/>
              </a:spcAft>
              <a:buNone/>
            </a:pPr>
            <a:endParaRPr i="0"/>
          </a:p>
        </p:txBody>
      </p:sp>
      <p:sp>
        <p:nvSpPr>
          <p:cNvPr id="808" name="Google Shape;808;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59</a:t>
            </a:fld>
            <a:endParaRPr/>
          </a:p>
        </p:txBody>
      </p:sp>
    </p:spTree>
    <p:extLst>
      <p:ext uri="{BB962C8B-B14F-4D97-AF65-F5344CB8AC3E}">
        <p14:creationId xmlns:p14="http://schemas.microsoft.com/office/powerpoint/2010/main" val="284430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t>On a représenté le problème par un schéma.</a:t>
            </a:r>
            <a:r>
              <a:rPr lang="fr-FR" sz="1200" b="0" i="1" u="none" strike="noStrike" kern="1200" cap="none" baseline="0">
                <a:solidFill>
                  <a:schemeClr val="tx1"/>
                </a:solidFill>
                <a:effectLst/>
                <a:latin typeface="Calibri"/>
                <a:ea typeface="Calibri"/>
                <a:cs typeface="Calibri"/>
                <a:sym typeface="Calibri"/>
              </a:rPr>
              <a:t> </a:t>
            </a:r>
            <a:r>
              <a:rPr lang="fr-FR" sz="1200" b="0" i="1">
                <a:solidFill>
                  <a:schemeClr val="dk1"/>
                </a:solidFill>
                <a:latin typeface="Calibri"/>
                <a:ea typeface="Calibri"/>
                <a:cs typeface="Calibri"/>
                <a:sym typeface="Calibri"/>
              </a:rPr>
              <a:t>À présent, prenez vos réglettes.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0">
                <a:solidFill>
                  <a:schemeClr val="dk1"/>
                </a:solidFill>
                <a:latin typeface="Calibri"/>
                <a:ea typeface="Calibri"/>
                <a:cs typeface="Calibri"/>
                <a:sym typeface="Calibri"/>
              </a:rPr>
              <a:t>À ce stade, on ne</a:t>
            </a:r>
            <a:r>
              <a:rPr lang="fr-FR" sz="1200" b="0" i="0" baseline="0">
                <a:solidFill>
                  <a:schemeClr val="dk1"/>
                </a:solidFill>
                <a:latin typeface="Calibri"/>
                <a:ea typeface="Calibri"/>
                <a:cs typeface="Calibri"/>
                <a:sym typeface="Calibri"/>
              </a:rPr>
              <a:t> fait pas écrire le calcul aux élèves : on attend d’avoir construit les 2 représentations (schéma + réglettes) en parallèle.</a:t>
            </a:r>
            <a:endParaRPr lang="fr-FR" sz="1200" b="0" i="0">
              <a:solidFill>
                <a:schemeClr val="dk1"/>
              </a:solidFill>
              <a:latin typeface="Calibri"/>
              <a:ea typeface="Calibri"/>
              <a:cs typeface="Calibri"/>
              <a:sym typeface="Calibri"/>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a:t>
            </a:fld>
            <a:endParaRPr/>
          </a:p>
        </p:txBody>
      </p:sp>
    </p:spTree>
    <p:extLst>
      <p:ext uri="{BB962C8B-B14F-4D97-AF65-F5344CB8AC3E}">
        <p14:creationId xmlns:p14="http://schemas.microsoft.com/office/powerpoint/2010/main" val="3677282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a:t>Voici un autre problème, différent, que vous allez résoudre sur votre ardoise </a:t>
            </a:r>
            <a:r>
              <a:rPr lang="fr-FR" b="0" i="1" baseline="0"/>
              <a:t>et avec vos réglettes si nécessaire.</a:t>
            </a:r>
            <a:r>
              <a:rPr lang="fr-FR" b="0" i="1"/>
              <a:t> </a:t>
            </a:r>
            <a:endParaRPr/>
          </a:p>
          <a:p>
            <a:pPr marL="0" lvl="0" indent="0" algn="l" rtl="0">
              <a:spcBef>
                <a:spcPts val="0"/>
              </a:spcBef>
              <a:spcAft>
                <a:spcPts val="0"/>
              </a:spcAft>
              <a:buNone/>
            </a:pPr>
            <a:r>
              <a:rPr lang="fr-FR" b="0"/>
              <a:t>Lire le problème et le faire reformuler par les élèves. </a:t>
            </a:r>
            <a:endParaRPr/>
          </a:p>
          <a:p>
            <a:pPr marL="0" lvl="0" indent="0" algn="l" rtl="0">
              <a:spcBef>
                <a:spcPts val="0"/>
              </a:spcBef>
              <a:spcAft>
                <a:spcPts val="0"/>
              </a:spcAft>
              <a:buNone/>
            </a:pPr>
            <a:r>
              <a:rPr lang="fr-FR" b="0"/>
              <a:t>Laisser les élèves chercher ; les inciter à faire un schéma (en représentant</a:t>
            </a:r>
            <a:r>
              <a:rPr lang="fr-FR" b="0" baseline="0"/>
              <a:t> 4 groupes de 2 objets) ou à </a:t>
            </a:r>
            <a:r>
              <a:rPr lang="fr-FR" b="0"/>
              <a:t>utiliser les réglettes (</a:t>
            </a:r>
            <a:r>
              <a:rPr lang="fr-FR" b="0" strike="noStrike"/>
              <a:t>en décomposant la réglette 8 en quatre réglettes 2). Proposer aux élèves en difficulté des jetons ou des cubes pour</a:t>
            </a:r>
            <a:r>
              <a:rPr lang="fr-FR" b="0"/>
              <a:t> manipuler.</a:t>
            </a:r>
            <a:endParaRPr/>
          </a:p>
          <a:p>
            <a:pPr marL="0" lvl="0" indent="0" algn="l" rtl="0">
              <a:spcBef>
                <a:spcPts val="0"/>
              </a:spcBef>
              <a:spcAft>
                <a:spcPts val="0"/>
              </a:spcAft>
              <a:buNone/>
            </a:pPr>
            <a:r>
              <a:rPr lang="fr-FR" b="0"/>
              <a:t>Faire une correction rapide avec schéma et schéma de réglettes</a:t>
            </a:r>
            <a:endParaRPr lang="fr-FR" b="0" strike="sngStrike" baseline="0"/>
          </a:p>
          <a:p>
            <a:r>
              <a:rPr lang="fr-FR" b="0" baseline="0"/>
              <a:t>Calcul (facultatif) : </a:t>
            </a:r>
            <a:r>
              <a:rPr lang="fr-FR"/>
              <a:t>8 = </a:t>
            </a:r>
            <a:r>
              <a:rPr lang="fr-FR" b="0" baseline="0"/>
              <a:t>2 + 2 + 2 + 2</a:t>
            </a:r>
            <a:endParaRPr lang="fr-FR" b="0" baseline="0">
              <a:cs typeface="Calibri"/>
            </a:endParaRPr>
          </a:p>
          <a:p>
            <a:pPr marL="0" lvl="0" indent="0" algn="l" rtl="0">
              <a:spcBef>
                <a:spcPts val="0"/>
              </a:spcBef>
              <a:spcAft>
                <a:spcPts val="0"/>
              </a:spcAft>
              <a:buNone/>
            </a:pPr>
            <a:r>
              <a:rPr lang="fr-FR" b="0" i="0"/>
              <a:t>Phrase réponse : Léo va faire 4 sachets.</a:t>
            </a:r>
          </a:p>
          <a:p>
            <a:pPr marL="0" lvl="0" indent="0" algn="l" rtl="0">
              <a:spcBef>
                <a:spcPts val="0"/>
              </a:spcBef>
              <a:spcAft>
                <a:spcPts val="0"/>
              </a:spcAft>
              <a:buNone/>
            </a:pPr>
            <a:endParaRPr lang="fr-FR" b="0" i="0"/>
          </a:p>
          <a:p>
            <a:pPr marL="0" lvl="0" indent="0" algn="l" rtl="0">
              <a:spcBef>
                <a:spcPts val="0"/>
              </a:spcBef>
              <a:spcAft>
                <a:spcPts val="0"/>
              </a:spcAft>
              <a:buNone/>
            </a:pPr>
            <a:endParaRPr/>
          </a:p>
          <a:p>
            <a:pPr marL="0" lvl="0" indent="0" algn="l" rtl="0">
              <a:spcBef>
                <a:spcPts val="0"/>
              </a:spcBef>
              <a:spcAft>
                <a:spcPts val="0"/>
              </a:spcAft>
              <a:buNone/>
            </a:pPr>
            <a:endParaRPr b="0"/>
          </a:p>
        </p:txBody>
      </p:sp>
      <p:sp>
        <p:nvSpPr>
          <p:cNvPr id="839" name="Google Shape;83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60</a:t>
            </a:fld>
            <a:endParaRPr/>
          </a:p>
        </p:txBody>
      </p:sp>
    </p:spTree>
    <p:extLst>
      <p:ext uri="{BB962C8B-B14F-4D97-AF65-F5344CB8AC3E}">
        <p14:creationId xmlns:p14="http://schemas.microsoft.com/office/powerpoint/2010/main" val="752838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a:t>Prenez vos ardoises : nous allons résoudre un premier problème.</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61</a:t>
            </a:fld>
            <a:endParaRPr lang="fr-FR">
              <a:solidFill>
                <a:prstClr val="black"/>
              </a:solidFill>
              <a:latin typeface="Calibri" panose="020F0502020204030204"/>
            </a:endParaRPr>
          </a:p>
        </p:txBody>
      </p:sp>
    </p:spTree>
    <p:extLst>
      <p:ext uri="{BB962C8B-B14F-4D97-AF65-F5344CB8AC3E}">
        <p14:creationId xmlns:p14="http://schemas.microsoft.com/office/powerpoint/2010/main" val="1984833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a:t>Lire l’énoncé et vérifier que les élèves l’ont compris en demandant à l’un d’eux de le « raconter ».</a:t>
            </a:r>
            <a:endParaRPr lang="en-US"/>
          </a:p>
          <a:p>
            <a:r>
              <a:rPr lang="fr-FR" i="1"/>
              <a:t>Essayez de résoudre ce problème. Vous pouvez faire un schéma ou utiliser les réglettes pour vous aider. Puis vous écrirez le calcul et la phrase réponse.</a:t>
            </a:r>
            <a:endParaRPr lang="en-US"/>
          </a:p>
          <a:p>
            <a:r>
              <a:rPr lang="fr-FR"/>
              <a:t>Laisser un temps, puis reprendre en collectif : </a:t>
            </a:r>
            <a:r>
              <a:rPr lang="fr-FR" i="1"/>
              <a:t>que cherche-t-on ? </a:t>
            </a:r>
            <a:r>
              <a:rPr lang="fr-FR"/>
              <a:t>→ </a:t>
            </a:r>
            <a:r>
              <a:rPr lang="fr-FR" i="1"/>
              <a:t>On cherche combien de livres il y a dans la bibliothèque de Léo maintenant.</a:t>
            </a:r>
            <a:endParaRPr lang="en-US"/>
          </a:p>
          <a:p>
            <a:r>
              <a:rPr lang="fr-FR" i="1"/>
              <a:t>Quelles informations avons-nous ? → Il y avait déjà 14 livres et Léo en range 11 nouveaux. </a:t>
            </a:r>
            <a:endParaRPr lang="fr-FR"/>
          </a:p>
          <a:p>
            <a:r>
              <a:rPr lang="fr-FR" i="1"/>
              <a:t>Ici, on connait la situation de départ et on cherche ce qu’on a à la fin.</a:t>
            </a:r>
            <a:endParaRPr lang="en-US"/>
          </a:p>
          <a:p>
            <a:r>
              <a:rPr lang="fr-FR" i="1"/>
              <a:t>Est-ce qu’il y a plus ou moins de livres à la fin ? </a:t>
            </a:r>
            <a:r>
              <a:rPr lang="fr-FR"/>
              <a:t>→ </a:t>
            </a:r>
            <a:r>
              <a:rPr lang="fr-FR" i="1"/>
              <a:t>Plus, car Léo en a ajouté.</a:t>
            </a:r>
            <a:endParaRPr lang="en-US"/>
          </a:p>
          <a:p>
            <a:pPr marL="0" lvl="0" indent="0" algn="l">
              <a:spcBef>
                <a:spcPts val="0"/>
              </a:spcBef>
              <a:spcAft>
                <a:spcPts val="0"/>
              </a:spcAft>
              <a:buFontTx/>
              <a:buNone/>
            </a:pPr>
            <a:endParaRPr lang="fr-FR" sz="1200" i="1" baseline="0">
              <a:latin typeface="+mn-lt"/>
              <a:ea typeface="Calibri"/>
              <a:cs typeface="Calibri"/>
              <a:sym typeface="Calibri"/>
            </a:endParaRPr>
          </a:p>
        </p:txBody>
      </p:sp>
      <p:sp>
        <p:nvSpPr>
          <p:cNvPr id="854" name="Google Shape;854;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62</a:t>
            </a:fld>
            <a:endParaRPr/>
          </a:p>
        </p:txBody>
      </p:sp>
    </p:spTree>
    <p:extLst>
      <p:ext uri="{BB962C8B-B14F-4D97-AF65-F5344CB8AC3E}">
        <p14:creationId xmlns:p14="http://schemas.microsoft.com/office/powerpoint/2010/main" val="3283239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Voici les 14 livres qu’il y</a:t>
            </a:r>
            <a:r>
              <a:rPr lang="fr-FR" b="0" i="1" baseline="0"/>
              <a:t> avait au départ.</a:t>
            </a:r>
            <a:endParaRPr/>
          </a:p>
          <a:p>
            <a:pPr>
              <a:buClr>
                <a:schemeClr val="dk1"/>
              </a:buClr>
              <a:buSzPts val="1200"/>
            </a:pPr>
            <a:r>
              <a:rPr lang="fr-FR" b="0" i="1"/>
              <a:t>Comment </a:t>
            </a:r>
            <a:r>
              <a:rPr lang="fr-FR" i="1"/>
              <a:t>avez-vous représenté</a:t>
            </a:r>
            <a:r>
              <a:rPr lang="fr-FR" b="0" i="1"/>
              <a:t> les 11 livres que Léo range ? Font-ils partie des 14 livres de départ</a:t>
            </a:r>
            <a:r>
              <a:rPr lang="fr-FR" b="0" i="1" baseline="0"/>
              <a:t> ? </a:t>
            </a:r>
            <a:r>
              <a:rPr lang="fr-FR" sz="1200" b="0" i="1">
                <a:latin typeface="+mn-lt"/>
                <a:ea typeface="Calibri"/>
                <a:cs typeface="Calibri"/>
                <a:sym typeface="Calibri"/>
              </a:rPr>
              <a:t>→ Non,</a:t>
            </a:r>
            <a:r>
              <a:rPr lang="fr-FR" sz="1200" b="0" i="1" baseline="0">
                <a:latin typeface="+mn-lt"/>
                <a:ea typeface="Calibri"/>
                <a:cs typeface="Calibri"/>
                <a:sym typeface="Calibri"/>
              </a:rPr>
              <a:t> il faut les ajouter.</a:t>
            </a:r>
            <a:endParaRPr lang="fr-FR"/>
          </a:p>
          <a:p>
            <a:pPr marL="0" marR="0" lvl="0" indent="0" algn="l" rtl="0">
              <a:lnSpc>
                <a:spcPct val="100000"/>
              </a:lnSpc>
              <a:spcBef>
                <a:spcPts val="0"/>
              </a:spcBef>
              <a:spcAft>
                <a:spcPts val="0"/>
              </a:spcAft>
              <a:buClr>
                <a:schemeClr val="dk1"/>
              </a:buClr>
              <a:buSzPts val="1200"/>
              <a:buFont typeface="Arial"/>
              <a:buNone/>
            </a:pPr>
            <a:r>
              <a:rPr lang="fr-FR" sz="1200" b="0" i="0">
                <a:solidFill>
                  <a:schemeClr val="dk1"/>
                </a:solidFill>
                <a:latin typeface="+mn-lt"/>
                <a:ea typeface="Calibri"/>
                <a:cs typeface="Calibri"/>
                <a:sym typeface="Calibri"/>
              </a:rPr>
              <a:t>Faire émerger qu’il faut représenter les 11 livres, les entourer et mettre une flèche pour montrer qu’ils rejoignent le groupe de départ.</a:t>
            </a:r>
            <a:endParaRPr lang="fr-FR"/>
          </a:p>
          <a:p>
            <a:pPr marL="0" marR="0" lvl="0" indent="0" algn="l" rtl="0">
              <a:lnSpc>
                <a:spcPct val="100000"/>
              </a:lnSpc>
              <a:spcBef>
                <a:spcPts val="0"/>
              </a:spcBef>
              <a:spcAft>
                <a:spcPts val="0"/>
              </a:spcAft>
              <a:buClr>
                <a:schemeClr val="dk1"/>
              </a:buClr>
              <a:buSzPts val="1200"/>
              <a:buFont typeface="Arial"/>
              <a:buNone/>
            </a:pPr>
            <a:endParaRPr b="0" i="1"/>
          </a:p>
        </p:txBody>
      </p:sp>
      <p:sp>
        <p:nvSpPr>
          <p:cNvPr id="861" name="Google Shape;86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63</a:t>
            </a:fld>
            <a:endParaRPr/>
          </a:p>
        </p:txBody>
      </p:sp>
    </p:spTree>
    <p:extLst>
      <p:ext uri="{BB962C8B-B14F-4D97-AF65-F5344CB8AC3E}">
        <p14:creationId xmlns:p14="http://schemas.microsoft.com/office/powerpoint/2010/main" val="1613384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1">
                <a:solidFill>
                  <a:schemeClr val="dk1"/>
                </a:solidFill>
                <a:latin typeface="+mn-lt"/>
                <a:ea typeface="Calibri"/>
                <a:cs typeface="Calibri"/>
                <a:sym typeface="Calibri"/>
              </a:rPr>
              <a:t>→ Voici les 11 livres</a:t>
            </a:r>
            <a:r>
              <a:rPr lang="fr-FR" sz="1200" b="0" i="1" baseline="0">
                <a:solidFill>
                  <a:schemeClr val="dk1"/>
                </a:solidFill>
                <a:latin typeface="+mn-lt"/>
                <a:ea typeface="Calibri"/>
                <a:cs typeface="Calibri"/>
                <a:sym typeface="Calibri"/>
              </a:rPr>
              <a:t> que Léo range.</a:t>
            </a:r>
            <a:endParaRPr lang="fr-FR" sz="1200" b="0" i="1">
              <a:solidFill>
                <a:schemeClr val="dk1"/>
              </a:solidFill>
              <a:latin typeface="+mn-lt"/>
              <a:ea typeface="Calibri"/>
              <a:cs typeface="Calibri"/>
              <a:sym typeface="Calibri"/>
            </a:endParaRPr>
          </a:p>
          <a:p>
            <a:pPr>
              <a:buClr>
                <a:schemeClr val="dk1"/>
              </a:buClr>
              <a:buSzPts val="1200"/>
              <a:defRPr/>
            </a:pPr>
            <a:r>
              <a:rPr lang="fr-FR" b="0" i="1"/>
              <a:t>Comment </a:t>
            </a:r>
            <a:r>
              <a:rPr lang="fr-FR" i="1"/>
              <a:t>avez-vous montré</a:t>
            </a:r>
            <a:r>
              <a:rPr lang="fr-FR" b="0" i="1"/>
              <a:t> ce que l’on cherche ?</a:t>
            </a:r>
            <a:endParaRPr lang="fr-FR" sz="1200" b="0" i="1">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0">
                <a:solidFill>
                  <a:schemeClr val="dk1"/>
                </a:solidFill>
                <a:latin typeface="+mn-lt"/>
                <a:ea typeface="Calibri"/>
                <a:cs typeface="Calibri"/>
                <a:sym typeface="Calibri"/>
              </a:rPr>
              <a:t>Faire émerger que l’on peut entourer l’ensemble des livres et mettre un point d’interrogation.</a:t>
            </a:r>
          </a:p>
          <a:p>
            <a:pPr marL="0" lvl="0" indent="0" algn="l" rtl="0">
              <a:spcBef>
                <a:spcPts val="0"/>
              </a:spcBef>
              <a:spcAft>
                <a:spcPts val="0"/>
              </a:spcAft>
              <a:buClr>
                <a:schemeClr val="dk1"/>
              </a:buClr>
              <a:buSzPts val="1200"/>
              <a:buFont typeface="Arial"/>
              <a:buNone/>
            </a:pPr>
            <a:endParaRPr lang="fr-FR" sz="1200" b="0" i="0">
              <a:solidFill>
                <a:schemeClr val="dk1"/>
              </a:solidFill>
              <a:latin typeface="+mn-lt"/>
              <a:ea typeface="Calibri"/>
              <a:cs typeface="Calibri"/>
              <a:sym typeface="Calibri"/>
            </a:endParaRPr>
          </a:p>
        </p:txBody>
      </p:sp>
      <p:sp>
        <p:nvSpPr>
          <p:cNvPr id="910" name="Google Shape;91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64</a:t>
            </a:fld>
            <a:endParaRPr/>
          </a:p>
        </p:txBody>
      </p:sp>
    </p:spTree>
    <p:extLst>
      <p:ext uri="{BB962C8B-B14F-4D97-AF65-F5344CB8AC3E}">
        <p14:creationId xmlns:p14="http://schemas.microsoft.com/office/powerpoint/2010/main" val="1748759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fr-FR" sz="1200" i="1">
                <a:latin typeface="+mn-lt"/>
                <a:ea typeface="Calibri"/>
                <a:cs typeface="Calibri"/>
                <a:sym typeface="Calibri"/>
              </a:rPr>
              <a:t>On a représenté</a:t>
            </a:r>
            <a:r>
              <a:rPr lang="fr-FR" sz="1200" i="1" baseline="0">
                <a:latin typeface="+mn-lt"/>
                <a:ea typeface="Calibri"/>
                <a:cs typeface="Calibri"/>
                <a:sym typeface="Calibri"/>
              </a:rPr>
              <a:t> le problème par un schéma.</a:t>
            </a:r>
            <a:endParaRPr lang="fr-FR" i="1"/>
          </a:p>
          <a:p>
            <a:pPr marL="0" lvl="0" indent="0" algn="l" rtl="0">
              <a:spcBef>
                <a:spcPts val="0"/>
              </a:spcBef>
              <a:spcAft>
                <a:spcPts val="0"/>
              </a:spcAft>
              <a:buClr>
                <a:schemeClr val="dk1"/>
              </a:buClr>
              <a:buSzPts val="1200"/>
              <a:buFont typeface="Arial"/>
              <a:buNone/>
            </a:pPr>
            <a:endParaRPr lang="fr-FR" sz="1200" b="0" i="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fr-FR" sz="1200" b="0" i="0">
              <a:solidFill>
                <a:schemeClr val="dk1"/>
              </a:solidFill>
              <a:latin typeface="+mn-lt"/>
              <a:ea typeface="Calibri"/>
              <a:cs typeface="Calibri"/>
              <a:sym typeface="Calibri"/>
            </a:endParaRPr>
          </a:p>
        </p:txBody>
      </p:sp>
      <p:sp>
        <p:nvSpPr>
          <p:cNvPr id="910" name="Google Shape;910;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65</a:t>
            </a:fld>
            <a:endParaRPr/>
          </a:p>
        </p:txBody>
      </p:sp>
    </p:spTree>
    <p:extLst>
      <p:ext uri="{BB962C8B-B14F-4D97-AF65-F5344CB8AC3E}">
        <p14:creationId xmlns:p14="http://schemas.microsoft.com/office/powerpoint/2010/main" val="16819081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1">
                <a:solidFill>
                  <a:schemeClr val="dk1"/>
                </a:solidFill>
                <a:latin typeface="+mn-lt"/>
                <a:ea typeface="Calibri"/>
                <a:cs typeface="Calibri"/>
                <a:sym typeface="Calibri"/>
              </a:rPr>
              <a:t>Certains d’entre vous ont peut-être</a:t>
            </a:r>
            <a:r>
              <a:rPr lang="fr-FR" sz="1200" b="0" i="1" baseline="0">
                <a:solidFill>
                  <a:schemeClr val="dk1"/>
                </a:solidFill>
                <a:latin typeface="+mn-lt"/>
                <a:ea typeface="Calibri"/>
                <a:cs typeface="Calibri"/>
                <a:sym typeface="Calibri"/>
              </a:rPr>
              <a:t> </a:t>
            </a:r>
            <a:r>
              <a:rPr lang="fr-FR" sz="1200" b="0" i="1">
                <a:solidFill>
                  <a:schemeClr val="dk1"/>
                </a:solidFill>
                <a:latin typeface="+mn-lt"/>
                <a:ea typeface="Calibri"/>
                <a:cs typeface="Calibri"/>
                <a:sym typeface="Calibri"/>
              </a:rPr>
              <a:t>représenté le problème avec des réglettes.</a:t>
            </a:r>
          </a:p>
          <a:p>
            <a:pPr marL="0" lvl="0" indent="0" algn="l" rtl="0">
              <a:spcBef>
                <a:spcPts val="0"/>
              </a:spcBef>
              <a:spcAft>
                <a:spcPts val="0"/>
              </a:spcAft>
              <a:buClr>
                <a:schemeClr val="dk1"/>
              </a:buClr>
              <a:buSzPts val="1200"/>
              <a:buFont typeface="Arial"/>
              <a:buNone/>
            </a:pPr>
            <a:r>
              <a:rPr lang="fr-FR" sz="1200" b="0" i="0">
                <a:solidFill>
                  <a:schemeClr val="dk1"/>
                </a:solidFill>
                <a:latin typeface="Calibri"/>
                <a:ea typeface="Calibri"/>
                <a:cs typeface="Calibri"/>
                <a:sym typeface="Calibri"/>
              </a:rPr>
              <a:t>Relire le problème. </a:t>
            </a:r>
            <a:r>
              <a:rPr lang="fr-FR">
                <a:latin typeface="Calibri"/>
                <a:ea typeface="Calibri"/>
                <a:cs typeface="Calibri"/>
                <a:sym typeface="Calibri"/>
              </a:rPr>
              <a:t>Q</a:t>
            </a:r>
            <a:r>
              <a:rPr lang="fr-FR" i="1">
                <a:latin typeface="Calibri"/>
                <a:ea typeface="Calibri"/>
                <a:cs typeface="Calibri"/>
                <a:sym typeface="Calibri"/>
              </a:rPr>
              <a:t>uelles</a:t>
            </a:r>
            <a:r>
              <a:rPr lang="fr-FR" b="0" i="1">
                <a:latin typeface="Calibri"/>
                <a:ea typeface="Calibri"/>
                <a:cs typeface="Calibri"/>
                <a:sym typeface="Calibri"/>
              </a:rPr>
              <a:t> </a:t>
            </a:r>
            <a:r>
              <a:rPr lang="fr-FR" i="1">
                <a:latin typeface="Calibri"/>
                <a:ea typeface="Calibri"/>
                <a:cs typeface="Calibri"/>
                <a:sym typeface="Calibri"/>
              </a:rPr>
              <a:t>réglettes</a:t>
            </a:r>
            <a:r>
              <a:rPr lang="fr-FR" b="0" i="1">
                <a:latin typeface="Calibri"/>
                <a:ea typeface="Calibri"/>
                <a:cs typeface="Calibri"/>
                <a:sym typeface="Calibri"/>
              </a:rPr>
              <a:t> </a:t>
            </a:r>
            <a:r>
              <a:rPr lang="fr-FR" i="1">
                <a:latin typeface="Calibri"/>
                <a:ea typeface="Calibri"/>
                <a:cs typeface="Calibri"/>
                <a:sym typeface="Calibri"/>
              </a:rPr>
              <a:t>avez-vous prises </a:t>
            </a:r>
            <a:r>
              <a:rPr lang="fr-FR" b="0" i="1">
                <a:latin typeface="Calibri"/>
                <a:ea typeface="Calibri"/>
                <a:cs typeface="Calibri"/>
                <a:sym typeface="Calibri"/>
              </a:rPr>
              <a:t>pour représenter les 14 livres de la</a:t>
            </a:r>
            <a:r>
              <a:rPr lang="fr-FR" b="0" i="1" baseline="0">
                <a:latin typeface="Calibri"/>
                <a:ea typeface="Calibri"/>
                <a:cs typeface="Calibri"/>
                <a:sym typeface="Calibri"/>
              </a:rPr>
              <a:t> bibliothèque </a:t>
            </a:r>
            <a:r>
              <a:rPr lang="fr-FR" b="0" i="1">
                <a:latin typeface="Calibri"/>
                <a:ea typeface="Calibri"/>
                <a:cs typeface="Calibri"/>
                <a:sym typeface="Calibri"/>
              </a:rPr>
              <a:t>? </a:t>
            </a:r>
          </a:p>
          <a:p>
            <a:pPr marL="0" lvl="0" indent="0" algn="l" rtl="0">
              <a:spcBef>
                <a:spcPts val="0"/>
              </a:spcBef>
              <a:spcAft>
                <a:spcPts val="0"/>
              </a:spcAft>
              <a:buClr>
                <a:schemeClr val="dk1"/>
              </a:buClr>
              <a:buSzPts val="1200"/>
              <a:buFont typeface="Arial"/>
              <a:buNone/>
            </a:pPr>
            <a:r>
              <a:rPr lang="fr-FR" sz="1200">
                <a:latin typeface="Calibri"/>
                <a:ea typeface="Calibri"/>
                <a:cs typeface="Calibri"/>
                <a:sym typeface="Calibri"/>
              </a:rPr>
              <a:t>→</a:t>
            </a:r>
            <a:r>
              <a:rPr lang="fr-FR" b="0" i="1"/>
              <a:t> Une réglette orange et une réglette rose.</a:t>
            </a:r>
            <a:r>
              <a:rPr lang="fr-FR" i="1"/>
              <a:t> </a:t>
            </a:r>
            <a:r>
              <a:rPr lang="fr-FR" b="0" i="1"/>
              <a:t>On les met bout à bout pour former 14.</a:t>
            </a:r>
            <a:endParaRP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939" name="Google Shape;93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66</a:t>
            </a:fld>
            <a:endParaRPr/>
          </a:p>
        </p:txBody>
      </p:sp>
    </p:spTree>
    <p:extLst>
      <p:ext uri="{BB962C8B-B14F-4D97-AF65-F5344CB8AC3E}">
        <p14:creationId xmlns:p14="http://schemas.microsoft.com/office/powerpoint/2010/main" val="15244301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Voici les 14 livres</a:t>
            </a:r>
            <a:r>
              <a:rPr lang="fr-FR" b="0" i="1" baseline="0">
                <a:latin typeface="Calibri"/>
                <a:ea typeface="Calibri"/>
                <a:cs typeface="Calibri"/>
                <a:sym typeface="Calibri"/>
              </a:rPr>
              <a:t> du départ</a:t>
            </a:r>
            <a:r>
              <a:rPr lang="fr-FR" b="0" i="1">
                <a:latin typeface="Calibri"/>
                <a:ea typeface="Calibri"/>
                <a:cs typeface="Calibri"/>
                <a:sym typeface="Calibri"/>
              </a:rPr>
              <a:t>.</a:t>
            </a:r>
            <a:endParaRPr/>
          </a:p>
          <a:p>
            <a:pPr>
              <a:buClr>
                <a:schemeClr val="dk1"/>
              </a:buClr>
              <a:buSzPts val="1200"/>
            </a:pPr>
            <a:r>
              <a:rPr lang="fr-FR" i="1">
                <a:latin typeface="Calibri"/>
                <a:ea typeface="Calibri"/>
                <a:cs typeface="Calibri"/>
                <a:sym typeface="Calibri"/>
              </a:rPr>
              <a:t>Quelles</a:t>
            </a:r>
            <a:r>
              <a:rPr lang="fr-FR" b="0" i="1">
                <a:latin typeface="Calibri"/>
                <a:ea typeface="Calibri"/>
                <a:cs typeface="Calibri"/>
                <a:sym typeface="Calibri"/>
              </a:rPr>
              <a:t> </a:t>
            </a:r>
            <a:r>
              <a:rPr lang="fr-FR" i="1">
                <a:latin typeface="Calibri"/>
                <a:ea typeface="Calibri"/>
                <a:cs typeface="Calibri"/>
                <a:sym typeface="Calibri"/>
              </a:rPr>
              <a:t>réglettes avez-vous prises</a:t>
            </a:r>
            <a:r>
              <a:rPr lang="fr-FR" b="0" i="1">
                <a:latin typeface="Calibri"/>
                <a:ea typeface="Calibri"/>
                <a:cs typeface="Calibri"/>
                <a:sym typeface="Calibri"/>
              </a:rPr>
              <a:t> pour représenter les 11 livres que Léo range ? </a:t>
            </a:r>
          </a:p>
          <a:p>
            <a:pPr>
              <a:buClr>
                <a:schemeClr val="dk1"/>
              </a:buClr>
              <a:buSzPts val="1200"/>
            </a:pPr>
            <a:r>
              <a:rPr lang="fr-FR" sz="1200" i="0">
                <a:latin typeface="Calibri"/>
                <a:ea typeface="Calibri"/>
                <a:cs typeface="Calibri"/>
                <a:sym typeface="Calibri"/>
              </a:rPr>
              <a:t>→</a:t>
            </a:r>
            <a:r>
              <a:rPr lang="fr-FR" b="0" i="0"/>
              <a:t> </a:t>
            </a:r>
            <a:r>
              <a:rPr lang="fr-FR" b="0" i="1"/>
              <a:t>Une réglette orange et une blanche (10 et 1).</a:t>
            </a:r>
          </a:p>
          <a:p>
            <a:pPr>
              <a:buClr>
                <a:schemeClr val="dk1"/>
              </a:buClr>
              <a:buSzPts val="1200"/>
              <a:defRPr/>
            </a:pPr>
            <a:r>
              <a:rPr lang="fr-FR" b="0" i="1" baseline="0">
                <a:latin typeface="+mn-lt"/>
                <a:cs typeface="Calibri"/>
                <a:sym typeface="Calibri"/>
              </a:rPr>
              <a:t>Où </a:t>
            </a:r>
            <a:r>
              <a:rPr lang="fr-FR" i="1">
                <a:cs typeface="Calibri"/>
                <a:sym typeface="Calibri"/>
              </a:rPr>
              <a:t>avez-vous placé</a:t>
            </a:r>
            <a:r>
              <a:rPr lang="fr-FR" b="0" i="1" baseline="0">
                <a:latin typeface="+mn-lt"/>
                <a:cs typeface="Calibri"/>
                <a:sym typeface="Calibri"/>
              </a:rPr>
              <a:t> ce train de réglettes ? en dessous ou à côté des réglettes déjà posées ?</a:t>
            </a:r>
            <a:endParaRPr lang="fr-F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b="0" i="1"/>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946" name="Google Shape;946;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67</a:t>
            </a:fld>
            <a:endParaRPr/>
          </a:p>
        </p:txBody>
      </p:sp>
    </p:spTree>
    <p:extLst>
      <p:ext uri="{BB962C8B-B14F-4D97-AF65-F5344CB8AC3E}">
        <p14:creationId xmlns:p14="http://schemas.microsoft.com/office/powerpoint/2010/main" val="4111886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latin typeface="+mn-lt"/>
                <a:ea typeface="Calibri"/>
                <a:cs typeface="Calibri"/>
                <a:sym typeface="Calibri"/>
              </a:rPr>
              <a:t>→ À côté, puisque les 11 livres </a:t>
            </a:r>
            <a:r>
              <a:rPr lang="fr-FR" b="0" i="1" baseline="0">
                <a:latin typeface="+mn-lt"/>
                <a:ea typeface="Calibri"/>
                <a:cs typeface="Calibri"/>
                <a:sym typeface="Calibri"/>
              </a:rPr>
              <a:t>viennent rejoindre le groupe des 14 livres de départ </a:t>
            </a:r>
            <a:r>
              <a:rPr lang="fr-FR" b="0" i="1">
                <a:latin typeface="+mn-lt"/>
                <a:ea typeface="Calibri"/>
                <a:cs typeface="Calibri"/>
                <a:sym typeface="Calibri"/>
              </a:rPr>
              <a:t>: on forme ainsi un « train de réglettes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latin typeface="+mn-lt"/>
                <a:ea typeface="Calibri"/>
                <a:cs typeface="Calibri"/>
                <a:sym typeface="Calibri"/>
              </a:rPr>
              <a:t>Que cherche-t-on ? → On cherche le nombre de livres qu’il y a en tout, à la fin.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fr-FR" b="0" i="1"/>
          </a:p>
          <a:p>
            <a:pPr marL="0" marR="0" lvl="0" indent="0" algn="l" rtl="0">
              <a:lnSpc>
                <a:spcPct val="100000"/>
              </a:lnSpc>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963" name="Google Shape;963;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68</a:t>
            </a:fld>
            <a:endParaRPr/>
          </a:p>
        </p:txBody>
      </p:sp>
    </p:spTree>
    <p:extLst>
      <p:ext uri="{BB962C8B-B14F-4D97-AF65-F5344CB8AC3E}">
        <p14:creationId xmlns:p14="http://schemas.microsoft.com/office/powerpoint/2010/main" val="37956880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mn-lt"/>
                <a:ea typeface="Calibri"/>
                <a:cs typeface="Calibri"/>
                <a:sym typeface="Calibri"/>
              </a:rPr>
              <a:t>Cette réglette du dessous représente le nombre de livres qu’il y a</a:t>
            </a:r>
            <a:r>
              <a:rPr lang="fr-FR" b="0" i="1" baseline="0">
                <a:latin typeface="+mn-lt"/>
                <a:ea typeface="Calibri"/>
                <a:cs typeface="Calibri"/>
                <a:sym typeface="Calibri"/>
              </a:rPr>
              <a:t> dans la bibliothèque à la fin.</a:t>
            </a:r>
            <a:endParaRPr sz="1200" b="0" i="0">
              <a:solidFill>
                <a:srgbClr val="8296B0"/>
              </a:solidFill>
              <a:latin typeface="Calibri"/>
              <a:ea typeface="Calibri"/>
              <a:cs typeface="Calibri"/>
              <a:sym typeface="Calibri"/>
            </a:endParaRPr>
          </a:p>
        </p:txBody>
      </p:sp>
      <p:sp>
        <p:nvSpPr>
          <p:cNvPr id="963" name="Google Shape;963;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69</a:t>
            </a:fld>
            <a:endParaRPr/>
          </a:p>
        </p:txBody>
      </p:sp>
    </p:spTree>
    <p:extLst>
      <p:ext uri="{BB962C8B-B14F-4D97-AF65-F5344CB8AC3E}">
        <p14:creationId xmlns:p14="http://schemas.microsoft.com/office/powerpoint/2010/main" val="171909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0">
                <a:solidFill>
                  <a:schemeClr val="dk1"/>
                </a:solidFill>
                <a:latin typeface="Calibri"/>
                <a:ea typeface="Calibri"/>
                <a:cs typeface="Calibri"/>
                <a:sym typeface="Calibri"/>
              </a:rPr>
              <a:t>Relire le problème.</a:t>
            </a:r>
            <a:endParaRPr/>
          </a:p>
          <a:p>
            <a:pPr marL="0" lvl="0" indent="0" algn="l" rtl="0">
              <a:spcBef>
                <a:spcPts val="0"/>
              </a:spcBef>
              <a:spcAft>
                <a:spcPts val="0"/>
              </a:spcAft>
              <a:buClr>
                <a:schemeClr val="dk1"/>
              </a:buClr>
              <a:buSzPts val="1200"/>
              <a:buFont typeface="Arial"/>
              <a:buNone/>
            </a:pPr>
            <a:r>
              <a:rPr lang="fr-FR" sz="1200" b="0" i="1">
                <a:solidFill>
                  <a:schemeClr val="dk1"/>
                </a:solidFill>
                <a:latin typeface="Calibri"/>
                <a:ea typeface="Calibri"/>
                <a:cs typeface="Calibri"/>
                <a:sym typeface="Calibri"/>
              </a:rPr>
              <a:t>Construisez le schéma de réglettes qui représente le problème.</a:t>
            </a:r>
            <a:r>
              <a:rPr lang="fr-FR" sz="1200" b="0" i="1">
                <a:solidFill>
                  <a:srgbClr val="8296B0"/>
                </a:solidFill>
                <a:latin typeface="Calibri"/>
                <a:ea typeface="Calibri"/>
                <a:cs typeface="Calibri"/>
                <a:sym typeface="Calibri"/>
              </a:rPr>
              <a:t> </a:t>
            </a:r>
            <a:endParaRPr/>
          </a:p>
          <a:p>
            <a:pPr marL="0" lvl="0" indent="0" algn="l" rtl="0">
              <a:spcBef>
                <a:spcPts val="0"/>
              </a:spcBef>
              <a:spcAft>
                <a:spcPts val="0"/>
              </a:spcAft>
              <a:buClr>
                <a:srgbClr val="8296B0"/>
              </a:buClr>
              <a:buSzPts val="1200"/>
              <a:buFont typeface="Arial"/>
              <a:buNone/>
            </a:pPr>
            <a:r>
              <a:rPr lang="fr-FR" sz="1200" b="0" i="0">
                <a:solidFill>
                  <a:srgbClr val="8296B0"/>
                </a:solidFill>
                <a:latin typeface="Calibri"/>
                <a:ea typeface="Calibri"/>
                <a:cs typeface="Calibri"/>
                <a:sym typeface="Calibri"/>
              </a:rPr>
              <a:t>Laisser un temps aux élèves, puis r</a:t>
            </a:r>
            <a:r>
              <a:rPr lang="fr-FR" b="0" i="0">
                <a:latin typeface="Calibri"/>
                <a:ea typeface="Calibri"/>
                <a:cs typeface="Calibri"/>
                <a:sym typeface="Calibri"/>
              </a:rPr>
              <a:t>eprendre en collectif : </a:t>
            </a:r>
            <a:r>
              <a:rPr lang="fr-FR" b="0" i="1">
                <a:latin typeface="Calibri"/>
                <a:ea typeface="Calibri"/>
                <a:cs typeface="Calibri"/>
                <a:sym typeface="Calibri"/>
              </a:rPr>
              <a:t>quelle réglette peut-on prendre pour représenter les 7 parents qui</a:t>
            </a:r>
            <a:r>
              <a:rPr lang="fr-FR" b="0" i="1" baseline="0">
                <a:latin typeface="Calibri"/>
                <a:ea typeface="Calibri"/>
                <a:cs typeface="Calibri"/>
                <a:sym typeface="Calibri"/>
              </a:rPr>
              <a:t> attendent au départ </a:t>
            </a:r>
            <a:r>
              <a:rPr lang="fr-FR" b="0" i="1">
                <a:latin typeface="Calibri"/>
                <a:ea typeface="Calibri"/>
                <a:cs typeface="Calibri"/>
                <a:sym typeface="Calibri"/>
              </a:rPr>
              <a:t>? </a:t>
            </a:r>
            <a:r>
              <a:rPr lang="fr-FR" sz="1200">
                <a:latin typeface="Calibri"/>
                <a:ea typeface="Calibri"/>
                <a:cs typeface="Calibri"/>
                <a:sym typeface="Calibri"/>
              </a:rPr>
              <a:t>→</a:t>
            </a:r>
            <a:r>
              <a:rPr lang="fr-FR" b="0" i="1"/>
              <a:t> Une réglette noire.</a:t>
            </a:r>
            <a:endParaRP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164" name="Google Shape;16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a:t>
            </a:fld>
            <a:endParaRPr/>
          </a:p>
        </p:txBody>
      </p:sp>
    </p:spTree>
    <p:extLst>
      <p:ext uri="{BB962C8B-B14F-4D97-AF65-F5344CB8AC3E}">
        <p14:creationId xmlns:p14="http://schemas.microsoft.com/office/powerpoint/2010/main" val="32650071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dirty="0"/>
              <a:t>Nous venons de représenter le problème de deux manières différentes : par un schéma et avec les réglettes.</a:t>
            </a:r>
          </a:p>
          <a:p>
            <a:pPr marL="0" lvl="0" indent="0" algn="l" rtl="0">
              <a:spcBef>
                <a:spcPts val="0"/>
              </a:spcBef>
              <a:spcAft>
                <a:spcPts val="0"/>
              </a:spcAft>
              <a:buNone/>
            </a:pPr>
            <a:r>
              <a:rPr lang="fr-FR" i="1" dirty="0"/>
              <a:t>Quel calcul avez-vous écrit pour trouver la réponse au problème</a:t>
            </a:r>
            <a:r>
              <a:rPr lang="fr-FR" i="1" baseline="0" dirty="0"/>
              <a:t> ?</a:t>
            </a:r>
            <a:endParaRPr lang="fr-FR" i="1" dirty="0"/>
          </a:p>
          <a:p>
            <a:pPr marL="0" lvl="0" indent="0" algn="l" rtl="0">
              <a:spcBef>
                <a:spcPts val="0"/>
              </a:spcBef>
              <a:spcAft>
                <a:spcPts val="0"/>
              </a:spcAft>
              <a:buNone/>
            </a:pPr>
            <a:r>
              <a:rPr lang="fr-FR" sz="1200" dirty="0">
                <a:effectLst/>
                <a:latin typeface="+mn-lt"/>
              </a:rPr>
              <a:t>Interroger un élève.</a:t>
            </a:r>
            <a:endParaRPr lang="fr-FR" sz="1200" i="0" dirty="0">
              <a:latin typeface="+mn-lt"/>
            </a:endParaRPr>
          </a:p>
          <a:p>
            <a:pPr marL="0" lvl="0" indent="0" algn="l" rtl="0">
              <a:spcBef>
                <a:spcPts val="0"/>
              </a:spcBef>
              <a:spcAft>
                <a:spcPts val="0"/>
              </a:spcAft>
              <a:buNone/>
            </a:pPr>
            <a:endParaRPr lang="fr-FR" b="0" i="0" dirty="0">
              <a:cs typeface="Calibri"/>
            </a:endParaRPr>
          </a:p>
          <a:p>
            <a:pPr marL="0" lvl="0" indent="0" algn="l" rtl="0">
              <a:spcBef>
                <a:spcPts val="0"/>
              </a:spcBef>
              <a:spcAft>
                <a:spcPts val="0"/>
              </a:spcAft>
              <a:buNone/>
            </a:pPr>
            <a:endParaRPr i="0" dirty="0"/>
          </a:p>
        </p:txBody>
      </p:sp>
      <p:sp>
        <p:nvSpPr>
          <p:cNvPr id="974" name="Google Shape;974;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70</a:t>
            </a:fld>
            <a:endParaRPr/>
          </a:p>
        </p:txBody>
      </p:sp>
    </p:spTree>
    <p:extLst>
      <p:ext uri="{BB962C8B-B14F-4D97-AF65-F5344CB8AC3E}">
        <p14:creationId xmlns:p14="http://schemas.microsoft.com/office/powerpoint/2010/main" val="38927620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b="0" i="0"/>
              <a:t>Faire verbaliser que les deux schémas mènent à l’addition : </a:t>
            </a:r>
            <a:r>
              <a:rPr lang="fr-FR" b="0" i="1"/>
              <a:t>14 + 11.</a:t>
            </a:r>
            <a:r>
              <a:rPr lang="fr-FR" i="1"/>
              <a:t> </a:t>
            </a:r>
            <a:endParaRPr lang="fr-FR"/>
          </a:p>
          <a:p>
            <a:pPr marL="0" lvl="0" indent="0" algn="l" rtl="0">
              <a:spcBef>
                <a:spcPts val="0"/>
              </a:spcBef>
              <a:spcAft>
                <a:spcPts val="0"/>
              </a:spcAft>
              <a:buNone/>
            </a:pPr>
            <a:endParaRPr i="0"/>
          </a:p>
        </p:txBody>
      </p:sp>
      <p:sp>
        <p:nvSpPr>
          <p:cNvPr id="1010" name="Google Shape;1010;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71</a:t>
            </a:fld>
            <a:endParaRPr/>
          </a:p>
        </p:txBody>
      </p:sp>
    </p:spTree>
    <p:extLst>
      <p:ext uri="{BB962C8B-B14F-4D97-AF65-F5344CB8AC3E}">
        <p14:creationId xmlns:p14="http://schemas.microsoft.com/office/powerpoint/2010/main" val="26778004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14 + 11 = ? </a:t>
            </a:r>
            <a:endParaRPr lang="fr-F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0" i="0" strike="noStrike"/>
              <a:t>Interroger un élève afin qu’il donne le résultat</a:t>
            </a:r>
            <a:r>
              <a:rPr lang="fr-FR" b="0" i="0" strike="noStrike" baseline="0"/>
              <a:t> et qu’il explique sa procédure de calcul.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0" i="0" baseline="0"/>
              <a:t>Faire verbaliser qu’on peut traiter les unités séparément (4 unités + 1 unité = 5 unités) et les dizaines séparément (1 dizaine + 1 dizaine = 2 dizaines).</a:t>
            </a:r>
            <a:endParaRPr lang="fr-FR"/>
          </a:p>
          <a:p>
            <a:pPr marL="0" lvl="0" indent="0" algn="l" rtl="0">
              <a:spcBef>
                <a:spcPts val="0"/>
              </a:spcBef>
              <a:spcAft>
                <a:spcPts val="0"/>
              </a:spcAft>
              <a:buNone/>
            </a:pPr>
            <a:endParaRPr i="0"/>
          </a:p>
        </p:txBody>
      </p:sp>
      <p:sp>
        <p:nvSpPr>
          <p:cNvPr id="1010" name="Google Shape;1010;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72</a:t>
            </a:fld>
            <a:endParaRPr/>
          </a:p>
        </p:txBody>
      </p:sp>
    </p:spTree>
    <p:extLst>
      <p:ext uri="{BB962C8B-B14F-4D97-AF65-F5344CB8AC3E}">
        <p14:creationId xmlns:p14="http://schemas.microsoft.com/office/powerpoint/2010/main" val="13432240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 14 + 11 = 25.</a:t>
            </a:r>
            <a:endParaRPr/>
          </a:p>
          <a:p>
            <a:r>
              <a:rPr lang="fr-FR" i="0" strike="noStrike"/>
              <a:t>Demander</a:t>
            </a:r>
            <a:r>
              <a:rPr lang="fr-FR" i="0" strike="noStrike" baseline="0"/>
              <a:t> à un élève de </a:t>
            </a:r>
            <a:r>
              <a:rPr lang="fr-FR" strike="noStrike"/>
              <a:t>rappeler la question et de formuler</a:t>
            </a:r>
            <a:r>
              <a:rPr lang="fr-FR" i="0" strike="noStrike" baseline="0"/>
              <a:t> une phrase réponse.</a:t>
            </a:r>
            <a:endParaRPr i="0" strike="noStrike"/>
          </a:p>
        </p:txBody>
      </p:sp>
      <p:sp>
        <p:nvSpPr>
          <p:cNvPr id="1047" name="Google Shape;104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73</a:t>
            </a:fld>
            <a:endParaRPr/>
          </a:p>
        </p:txBody>
      </p:sp>
    </p:spTree>
    <p:extLst>
      <p:ext uri="{BB962C8B-B14F-4D97-AF65-F5344CB8AC3E}">
        <p14:creationId xmlns:p14="http://schemas.microsoft.com/office/powerpoint/2010/main" val="35951855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sym typeface="Symbol" panose="05050102010706020507" pitchFamily="18" charset="2"/>
              </a:rPr>
              <a:t> </a:t>
            </a:r>
            <a:r>
              <a:rPr lang="fr-FR" b="0" i="1"/>
              <a:t>Il y a 25 livres dans</a:t>
            </a:r>
            <a:r>
              <a:rPr lang="fr-FR" b="0" i="1" baseline="0"/>
              <a:t> la bibliothèque maintenant</a:t>
            </a:r>
            <a:r>
              <a:rPr lang="fr-FR" b="0" i="1"/>
              <a:t>.</a:t>
            </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a:t>C’est un problème où l’on sait ce que l’on</a:t>
            </a:r>
            <a:r>
              <a:rPr lang="fr-FR" b="0" i="1" baseline="0"/>
              <a:t> a au départ ; on </a:t>
            </a:r>
            <a:r>
              <a:rPr lang="fr-FR" b="0" i="1"/>
              <a:t>ajoute une quantité et on cherche ce qu’il y a</a:t>
            </a:r>
            <a:r>
              <a:rPr lang="fr-FR" b="0" i="1" baseline="0"/>
              <a:t> à la fin.</a:t>
            </a:r>
          </a:p>
          <a:p>
            <a:pPr marL="0" lvl="0" indent="0" algn="l" rtl="0">
              <a:spcBef>
                <a:spcPts val="0"/>
              </a:spcBef>
              <a:spcAft>
                <a:spcPts val="0"/>
              </a:spcAft>
              <a:buNone/>
            </a:pPr>
            <a:endParaRPr i="0"/>
          </a:p>
        </p:txBody>
      </p:sp>
      <p:sp>
        <p:nvSpPr>
          <p:cNvPr id="1047" name="Google Shape;104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74</a:t>
            </a:fld>
            <a:endParaRPr/>
          </a:p>
        </p:txBody>
      </p:sp>
    </p:spTree>
    <p:extLst>
      <p:ext uri="{BB962C8B-B14F-4D97-AF65-F5344CB8AC3E}">
        <p14:creationId xmlns:p14="http://schemas.microsoft.com/office/powerpoint/2010/main" val="12814125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i="1"/>
              <a:t>Voici un autre problème que vous allez résoudre sur votre ardoise et avec vos réglettes si nécessaire. </a:t>
            </a:r>
            <a:endParaRPr lang="en-US"/>
          </a:p>
          <a:p>
            <a:r>
              <a:rPr lang="fr-FR"/>
              <a:t>Lire le problème et le faire reformuler par les élèves. </a:t>
            </a:r>
            <a:endParaRPr lang="en-US"/>
          </a:p>
          <a:p>
            <a:r>
              <a:rPr lang="fr-FR"/>
              <a:t>Laisser les élèves chercher ; les inciter à faire un schéma ou à utiliser les réglettes. </a:t>
            </a:r>
            <a:endParaRPr lang="en-US"/>
          </a:p>
          <a:p>
            <a:r>
              <a:rPr lang="fr-FR"/>
              <a:t>Faire une correction rapide avec schéma et schéma de réglettes.</a:t>
            </a:r>
            <a:endParaRPr lang="en-US">
              <a:cs typeface="Calibri" panose="020F0502020204030204"/>
            </a:endParaRPr>
          </a:p>
          <a:p>
            <a:r>
              <a:rPr lang="fr-FR"/>
              <a:t>Calcul : 24 – 7 = 17.</a:t>
            </a:r>
            <a:endParaRPr lang="fr-FR">
              <a:cs typeface="Calibri"/>
            </a:endParaRPr>
          </a:p>
          <a:p>
            <a:r>
              <a:rPr lang="fr-FR"/>
              <a:t>Phrase réponse : Il reste 17 gâteaux dans le paquet.</a:t>
            </a:r>
            <a:endParaRPr lang="en-US"/>
          </a:p>
        </p:txBody>
      </p:sp>
      <p:sp>
        <p:nvSpPr>
          <p:cNvPr id="1086" name="Google Shape;1086;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75</a:t>
            </a:fld>
            <a:endParaRPr/>
          </a:p>
        </p:txBody>
      </p:sp>
    </p:spTree>
    <p:extLst>
      <p:ext uri="{BB962C8B-B14F-4D97-AF65-F5344CB8AC3E}">
        <p14:creationId xmlns:p14="http://schemas.microsoft.com/office/powerpoint/2010/main" val="15329626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Aujourd’hui, nous allons résoudre des problèmes de logique en utilisant des jetons. </a:t>
            </a:r>
          </a:p>
          <a:p>
            <a:endParaRPr lang="fr-FR" dirty="0"/>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76</a:t>
            </a:fld>
            <a:endParaRPr lang="fr-FR">
              <a:solidFill>
                <a:prstClr val="black"/>
              </a:solidFill>
              <a:latin typeface="Calibri" panose="020F0502020204030204"/>
            </a:endParaRPr>
          </a:p>
        </p:txBody>
      </p:sp>
    </p:spTree>
    <p:extLst>
      <p:ext uri="{BB962C8B-B14F-4D97-AF65-F5344CB8AC3E}">
        <p14:creationId xmlns:p14="http://schemas.microsoft.com/office/powerpoint/2010/main" val="11221846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dirty="0">
                <a:sym typeface="Calibri"/>
              </a:rPr>
              <a:t>Distribuer aux élèves </a:t>
            </a:r>
            <a:r>
              <a:rPr lang="fr-FR" b="0" i="0" dirty="0">
                <a:sym typeface="Calibri"/>
              </a:rPr>
              <a:t>les </a:t>
            </a:r>
            <a:r>
              <a:rPr lang="fr-FR" dirty="0">
                <a:sym typeface="Calibri"/>
              </a:rPr>
              <a:t>jetons rouges, verts et bleus du matériel détachable</a:t>
            </a:r>
            <a:r>
              <a:rPr lang="fr-FR" b="0" i="0" dirty="0">
                <a:sym typeface="Calibri"/>
              </a:rPr>
              <a:t>.</a:t>
            </a:r>
            <a:r>
              <a:rPr lang="fr-FR" dirty="0">
                <a:sym typeface="Calibri"/>
              </a:rPr>
              <a:t> Lire </a:t>
            </a:r>
            <a:r>
              <a:rPr lang="fr-FR" b="0" baseline="0" dirty="0">
                <a:sym typeface="Calibri"/>
              </a:rPr>
              <a:t>le </a:t>
            </a:r>
            <a:r>
              <a:rPr lang="fr-FR" dirty="0">
                <a:sym typeface="Calibri"/>
              </a:rPr>
              <a:t>problème et le faire reformuler. </a:t>
            </a:r>
            <a:endParaRPr lang="en-US" dirty="0"/>
          </a:p>
          <a:p>
            <a:pPr>
              <a:defRPr/>
            </a:pPr>
            <a:r>
              <a:rPr lang="fr-FR" i="1" dirty="0">
                <a:cs typeface="Calibri"/>
              </a:rPr>
              <a:t>Vous devez composer un lot de 5 jetons ; cela signifie que vous devez trouver 5 jetons de la bonne couleur. Il faut que chaque consigne soit respectée. La place des jetons n'a pas d'importance.</a:t>
            </a:r>
          </a:p>
          <a:p>
            <a:pPr>
              <a:defRPr/>
            </a:pPr>
            <a:r>
              <a:rPr lang="fr-FR" dirty="0">
                <a:sym typeface="Calibri"/>
              </a:rPr>
              <a:t>Laisser les élèves chercher, manipuler, faire des essais</a:t>
            </a:r>
            <a:r>
              <a:rPr lang="fr-FR" b="0" baseline="0" dirty="0">
                <a:sym typeface="Calibri"/>
              </a:rPr>
              <a:t>.</a:t>
            </a:r>
            <a:r>
              <a:rPr lang="fr-FR" dirty="0">
                <a:sym typeface="Calibri"/>
              </a:rPr>
              <a:t> </a:t>
            </a:r>
            <a:endParaRPr lang="en-US" b="0" baseline="0" dirty="0"/>
          </a:p>
          <a:p>
            <a:pPr>
              <a:buSzPts val="1200"/>
              <a:buFont typeface="Arial"/>
              <a:defRPr/>
            </a:pPr>
            <a:endParaRPr lang="fr-FR" sz="1200" baseline="0" dirty="0">
              <a:solidFill>
                <a:srgbClr val="8296B0"/>
              </a:solidFill>
              <a:latin typeface="+mn-lt"/>
              <a:ea typeface="Calibri"/>
              <a:cs typeface="Calibri"/>
            </a:endParaRPr>
          </a:p>
        </p:txBody>
      </p:sp>
      <p:sp>
        <p:nvSpPr>
          <p:cNvPr id="1101" name="Google Shape;1101;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77</a:t>
            </a:fld>
            <a:endParaRPr/>
          </a:p>
        </p:txBody>
      </p:sp>
    </p:spTree>
    <p:extLst>
      <p:ext uri="{BB962C8B-B14F-4D97-AF65-F5344CB8AC3E}">
        <p14:creationId xmlns:p14="http://schemas.microsoft.com/office/powerpoint/2010/main" val="7076837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Clr>
                <a:schemeClr val="dk1"/>
              </a:buClr>
              <a:buSzPts val="1200"/>
            </a:pPr>
            <a:r>
              <a:rPr lang="fr-FR" b="0" i="0"/>
              <a:t>Reprendre en collectif : </a:t>
            </a:r>
            <a:r>
              <a:rPr lang="fr-FR" b="0" i="1"/>
              <a:t>voici </a:t>
            </a:r>
            <a:r>
              <a:rPr lang="fr-FR" i="1"/>
              <a:t>les 5 jetons du lot</a:t>
            </a:r>
            <a:r>
              <a:rPr lang="fr-FR" b="0" i="1"/>
              <a:t>. </a:t>
            </a:r>
            <a:r>
              <a:rPr lang="fr-FR" i="1"/>
              <a:t>Il faut trouver les bonnes couleurs</a:t>
            </a:r>
            <a:r>
              <a:rPr lang="fr-FR" b="0" i="1" baseline="0"/>
              <a:t>.</a:t>
            </a:r>
            <a:r>
              <a:rPr lang="fr-FR" i="1"/>
              <a:t> </a:t>
            </a:r>
            <a:endParaRPr lang="fr-FR" b="0" i="1" baseline="0"/>
          </a:p>
          <a:p>
            <a:r>
              <a:rPr lang="fr-FR" i="1"/>
              <a:t>Il y a moins de jetons verts que de bleus. Qu'est-ce que cela signifie pour les jetons bleus ? → Qu’il sont plus nombreux que les verts.</a:t>
            </a:r>
            <a:endParaRPr lang="fr-FR"/>
          </a:p>
          <a:p>
            <a:pPr>
              <a:buSzPts val="1200"/>
            </a:pPr>
            <a:r>
              <a:rPr lang="fr-FR" i="1">
                <a:cs typeface="Calibri"/>
              </a:rPr>
              <a:t>Est-ce qu'il peut y avoir un seul jeton bleu ? </a:t>
            </a:r>
            <a:r>
              <a:rPr lang="fr-FR" i="1"/>
              <a:t>→ Non, car il doit y en avoir</a:t>
            </a:r>
            <a:r>
              <a:rPr lang="fr-FR" i="1">
                <a:sym typeface="Calibri"/>
              </a:rPr>
              <a:t> plus que les verts donc il doit y avoir au moins 2 jetons bleus.</a:t>
            </a:r>
            <a:endParaRPr lang="en-US" i="1">
              <a:cs typeface="Calibri"/>
            </a:endParaRPr>
          </a:p>
          <a:p>
            <a:endParaRPr lang="fr-FR">
              <a:cs typeface="Calibri"/>
            </a:endParaRPr>
          </a:p>
          <a:p>
            <a:pPr marL="0" marR="0" lvl="0" indent="0" algn="l">
              <a:lnSpc>
                <a:spcPct val="100000"/>
              </a:lnSpc>
              <a:spcBef>
                <a:spcPts val="0"/>
              </a:spcBef>
              <a:spcAft>
                <a:spcPts val="0"/>
              </a:spcAft>
              <a:buSzPts val="1200"/>
              <a:buFont typeface="Arial"/>
              <a:buNone/>
            </a:pPr>
            <a:endParaRPr lang="fr-FR" b="0" i="1">
              <a:cs typeface="Calibri"/>
            </a:endParaRPr>
          </a:p>
        </p:txBody>
      </p:sp>
      <p:sp>
        <p:nvSpPr>
          <p:cNvPr id="510" name="Google Shape;5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fr-FR">
                <a:solidFill>
                  <a:prstClr val="black"/>
                </a:solidFill>
              </a:rPr>
              <a:pPr/>
              <a:t>78</a:t>
            </a:fld>
            <a:endParaRPr>
              <a:solidFill>
                <a:prstClr val="black"/>
              </a:solidFill>
            </a:endParaRPr>
          </a:p>
        </p:txBody>
      </p:sp>
    </p:spTree>
    <p:extLst>
      <p:ext uri="{BB962C8B-B14F-4D97-AF65-F5344CB8AC3E}">
        <p14:creationId xmlns:p14="http://schemas.microsoft.com/office/powerpoint/2010/main" val="18912047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Clr>
                <a:schemeClr val="dk1"/>
              </a:buClr>
              <a:buSzPts val="1200"/>
            </a:pPr>
            <a:r>
              <a:rPr lang="fr-FR" i="1">
                <a:cs typeface="Calibri"/>
                <a:sym typeface="Symbol" panose="05050102010706020507" pitchFamily="18" charset="2"/>
              </a:rPr>
              <a:t>Voici 2 jetons bleus. </a:t>
            </a:r>
            <a:r>
              <a:rPr lang="fr-FR" i="1">
                <a:cs typeface="Calibri"/>
              </a:rPr>
              <a:t>Que sait-on sur le nombre de jetons rouges ? </a:t>
            </a:r>
            <a:r>
              <a:rPr lang="fr-FR" i="1"/>
              <a:t>→ Il y en a autant que les bleus. Cela signifie que s'il y a 2 jetons bleus, il y a aussi 2 jetons rouges.</a:t>
            </a:r>
            <a:endParaRPr lang="fr-FR" i="1">
              <a:cs typeface="Calibri"/>
            </a:endParaRPr>
          </a:p>
          <a:p>
            <a:r>
              <a:rPr lang="fr-FR" i="1"/>
              <a:t>S'il y a 3 jetons bleus, il y a aussi 3 jetons rouges.</a:t>
            </a:r>
            <a:endParaRPr lang="fr-FR"/>
          </a:p>
          <a:p>
            <a:pPr>
              <a:buSzPts val="1200"/>
            </a:pPr>
            <a:r>
              <a:rPr lang="fr-FR" i="1">
                <a:cs typeface="Calibri"/>
              </a:rPr>
              <a:t>Peut-il y avoir 3 jetons bleus ? </a:t>
            </a:r>
            <a:r>
              <a:rPr lang="fr-FR" i="1"/>
              <a:t>→ Non, car 3 jetons bleus + 3 jetons rouges = 6 jetons et il n'y a que 5 jetons dans le lot.</a:t>
            </a:r>
            <a:endParaRPr lang="fr-FR" i="1">
              <a:cs typeface="Calibri"/>
            </a:endParaRPr>
          </a:p>
          <a:p>
            <a:r>
              <a:rPr lang="fr-FR" i="1">
                <a:cs typeface="Calibri"/>
              </a:rPr>
              <a:t>Que peut-on en conclure ? </a:t>
            </a:r>
            <a:r>
              <a:rPr lang="fr-FR" i="1"/>
              <a:t>→ Il y a 2 jetons bleus et donc 2 jetons rouges.</a:t>
            </a:r>
            <a:endParaRPr lang="fr-FR"/>
          </a:p>
          <a:p>
            <a:endParaRPr lang="fr-FR">
              <a:cs typeface="Calibri"/>
            </a:endParaRPr>
          </a:p>
          <a:p>
            <a:pPr marL="0" marR="0" lvl="0" indent="0" algn="l">
              <a:lnSpc>
                <a:spcPct val="100000"/>
              </a:lnSpc>
              <a:spcBef>
                <a:spcPts val="0"/>
              </a:spcBef>
              <a:spcAft>
                <a:spcPts val="0"/>
              </a:spcAft>
              <a:buSzPts val="1200"/>
              <a:buFont typeface="Arial"/>
              <a:buNone/>
            </a:pPr>
            <a:endParaRPr lang="fr-FR" b="0" i="1">
              <a:cs typeface="Calibri"/>
            </a:endParaRPr>
          </a:p>
        </p:txBody>
      </p:sp>
      <p:sp>
        <p:nvSpPr>
          <p:cNvPr id="510" name="Google Shape;5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fr-FR">
                <a:solidFill>
                  <a:prstClr val="black"/>
                </a:solidFill>
              </a:rPr>
              <a:pPr/>
              <a:t>79</a:t>
            </a:fld>
            <a:endParaRPr>
              <a:solidFill>
                <a:prstClr val="black"/>
              </a:solidFill>
            </a:endParaRPr>
          </a:p>
        </p:txBody>
      </p:sp>
    </p:spTree>
    <p:extLst>
      <p:ext uri="{BB962C8B-B14F-4D97-AF65-F5344CB8AC3E}">
        <p14:creationId xmlns:p14="http://schemas.microsoft.com/office/powerpoint/2010/main" val="80995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Voici les 7 parents.</a:t>
            </a:r>
            <a:endParaRPr/>
          </a:p>
          <a:p>
            <a:pPr marL="0" marR="0" lvl="0" indent="0" algn="l" rtl="0">
              <a:lnSpc>
                <a:spcPct val="100000"/>
              </a:lnSpc>
              <a:spcBef>
                <a:spcPts val="0"/>
              </a:spcBef>
              <a:spcAft>
                <a:spcPts val="0"/>
              </a:spcAft>
              <a:buClr>
                <a:schemeClr val="dk1"/>
              </a:buClr>
              <a:buSzPts val="1200"/>
              <a:buFont typeface="Arial"/>
              <a:buNone/>
            </a:pPr>
            <a:r>
              <a:rPr lang="fr-FR" b="0" i="1">
                <a:latin typeface="Calibri"/>
                <a:ea typeface="Calibri"/>
                <a:cs typeface="Calibri"/>
                <a:sym typeface="Calibri"/>
              </a:rPr>
              <a:t>Quelle réglette peut-on prendre pour représenter les 6 parents qui arrivent ? </a:t>
            </a:r>
            <a:r>
              <a:rPr lang="fr-FR" sz="1200" i="0">
                <a:latin typeface="Calibri"/>
                <a:ea typeface="Calibri"/>
                <a:cs typeface="Calibri"/>
                <a:sym typeface="Calibri"/>
              </a:rPr>
              <a:t>→</a:t>
            </a:r>
            <a:r>
              <a:rPr lang="fr-FR" b="0" i="0"/>
              <a:t> </a:t>
            </a:r>
            <a:r>
              <a:rPr lang="fr-FR" b="0" i="1"/>
              <a:t>Une réglette vert foncé.</a:t>
            </a:r>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baseline="0">
                <a:latin typeface="Calibri"/>
                <a:cs typeface="Calibri"/>
                <a:sym typeface="Calibri"/>
              </a:rPr>
              <a:t>Où doit-on placer la réglette verte ? En dessous ou à côté de la réglette noire ? </a:t>
            </a:r>
            <a:endParaRPr lang="fr-F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171" name="Google Shape;1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a:t>
            </a:fld>
            <a:endParaRPr/>
          </a:p>
        </p:txBody>
      </p:sp>
    </p:spTree>
    <p:extLst>
      <p:ext uri="{BB962C8B-B14F-4D97-AF65-F5344CB8AC3E}">
        <p14:creationId xmlns:p14="http://schemas.microsoft.com/office/powerpoint/2010/main" val="36256736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i="1"/>
              <a:t>Voici les 2 jetons rouges. De</a:t>
            </a:r>
            <a:r>
              <a:rPr lang="fr-FR" i="1">
                <a:cs typeface="Calibri"/>
              </a:rPr>
              <a:t> quelle couleur est</a:t>
            </a:r>
            <a:r>
              <a:rPr lang="fr-FR" i="1"/>
              <a:t> le dernier jeton ? → Vert, car</a:t>
            </a:r>
            <a:r>
              <a:rPr lang="fr-FR" i="1">
                <a:sym typeface="Calibri"/>
              </a:rPr>
              <a:t> il faut au moins un jeton de chaque couleur.</a:t>
            </a:r>
            <a:endParaRPr lang="fr-FR" i="1">
              <a:cs typeface="Calibri"/>
            </a:endParaRPr>
          </a:p>
          <a:p>
            <a:endParaRPr lang="fr-FR">
              <a:cs typeface="Calibri"/>
            </a:endParaRPr>
          </a:p>
          <a:p>
            <a:pPr marL="0" marR="0" lvl="0" indent="0" algn="l">
              <a:lnSpc>
                <a:spcPct val="100000"/>
              </a:lnSpc>
              <a:spcBef>
                <a:spcPts val="0"/>
              </a:spcBef>
              <a:spcAft>
                <a:spcPts val="0"/>
              </a:spcAft>
              <a:buSzPts val="1200"/>
              <a:buFont typeface="Arial"/>
              <a:buNone/>
            </a:pPr>
            <a:endParaRPr lang="fr-FR" b="0" i="1">
              <a:cs typeface="Calibri"/>
            </a:endParaRPr>
          </a:p>
        </p:txBody>
      </p:sp>
      <p:sp>
        <p:nvSpPr>
          <p:cNvPr id="510" name="Google Shape;5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fr-FR">
                <a:solidFill>
                  <a:prstClr val="black"/>
                </a:solidFill>
              </a:rPr>
              <a:pPr/>
              <a:t>80</a:t>
            </a:fld>
            <a:endParaRPr>
              <a:solidFill>
                <a:prstClr val="black"/>
              </a:solidFill>
            </a:endParaRPr>
          </a:p>
        </p:txBody>
      </p:sp>
    </p:spTree>
    <p:extLst>
      <p:ext uri="{BB962C8B-B14F-4D97-AF65-F5344CB8AC3E}">
        <p14:creationId xmlns:p14="http://schemas.microsoft.com/office/powerpoint/2010/main" val="14129373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Clr>
                <a:schemeClr val="dk1"/>
              </a:buClr>
              <a:buSzPts val="1200"/>
            </a:pPr>
            <a:r>
              <a:rPr lang="fr-FR" b="0" i="1"/>
              <a:t>Voici </a:t>
            </a:r>
            <a:r>
              <a:rPr lang="fr-FR" i="1"/>
              <a:t>la composition de notre lot : </a:t>
            </a:r>
            <a:r>
              <a:rPr lang="fr-FR" i="1">
                <a:sym typeface="Calibri"/>
              </a:rPr>
              <a:t>2 jetons bleus</a:t>
            </a:r>
            <a:r>
              <a:rPr lang="fr-FR" b="0" i="1">
                <a:sym typeface="Calibri"/>
              </a:rPr>
              <a:t>, </a:t>
            </a:r>
            <a:r>
              <a:rPr lang="fr-FR" i="1">
                <a:sym typeface="Calibri"/>
              </a:rPr>
              <a:t>2 jetons rouges </a:t>
            </a:r>
            <a:r>
              <a:rPr lang="fr-FR" b="0" i="1" baseline="0">
                <a:sym typeface="Calibri"/>
              </a:rPr>
              <a:t>et </a:t>
            </a:r>
            <a:r>
              <a:rPr lang="fr-FR" i="1">
                <a:sym typeface="Calibri"/>
              </a:rPr>
              <a:t>1 jeton vert</a:t>
            </a:r>
            <a:r>
              <a:rPr lang="fr-FR" b="0" i="1">
                <a:sym typeface="Calibri"/>
              </a:rPr>
              <a:t>.</a:t>
            </a:r>
            <a:endParaRPr lang="en-US" i="1">
              <a:cs typeface="Calibri"/>
            </a:endParaRPr>
          </a:p>
          <a:p>
            <a:pPr marL="0" marR="0" lvl="0" indent="0" algn="l">
              <a:lnSpc>
                <a:spcPct val="100000"/>
              </a:lnSpc>
              <a:spcBef>
                <a:spcPts val="0"/>
              </a:spcBef>
              <a:spcAft>
                <a:spcPts val="0"/>
              </a:spcAft>
              <a:buSzPts val="1200"/>
              <a:buFont typeface="Arial"/>
              <a:buNone/>
            </a:pPr>
            <a:endParaRPr lang="fr-FR" b="0" i="1">
              <a:cs typeface="Calibri"/>
            </a:endParaRPr>
          </a:p>
        </p:txBody>
      </p:sp>
      <p:sp>
        <p:nvSpPr>
          <p:cNvPr id="510" name="Google Shape;5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fr-FR">
                <a:solidFill>
                  <a:prstClr val="black"/>
                </a:solidFill>
              </a:rPr>
              <a:pPr/>
              <a:t>81</a:t>
            </a:fld>
            <a:endParaRPr>
              <a:solidFill>
                <a:prstClr val="black"/>
              </a:solidFill>
            </a:endParaRPr>
          </a:p>
        </p:txBody>
      </p:sp>
    </p:spTree>
    <p:extLst>
      <p:ext uri="{BB962C8B-B14F-4D97-AF65-F5344CB8AC3E}">
        <p14:creationId xmlns:p14="http://schemas.microsoft.com/office/powerpoint/2010/main" val="2687377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i="1"/>
              <a:t>On </a:t>
            </a:r>
            <a:r>
              <a:rPr lang="fr-FR" b="0" i="1" baseline="0"/>
              <a:t>va </a:t>
            </a:r>
            <a:r>
              <a:rPr lang="fr-FR" i="1"/>
              <a:t>refaire </a:t>
            </a:r>
            <a:r>
              <a:rPr lang="fr-FR" b="0" i="1"/>
              <a:t>un problème </a:t>
            </a:r>
            <a:r>
              <a:rPr lang="fr-FR" i="1"/>
              <a:t>du même type pour s’entrainer.</a:t>
            </a:r>
            <a:endParaRPr lang="fr-FR"/>
          </a:p>
          <a:p>
            <a:r>
              <a:rPr lang="fr-FR" b="0"/>
              <a:t>Lire le problème et le faire reformuler.</a:t>
            </a:r>
            <a:r>
              <a:rPr lang="fr-FR"/>
              <a:t> </a:t>
            </a:r>
            <a:endParaRPr lang="fr-FR" b="0">
              <a:cs typeface="Calibri"/>
            </a:endParaRPr>
          </a:p>
          <a:p>
            <a:pPr marL="0" lvl="0" indent="0" algn="l" rtl="0">
              <a:spcBef>
                <a:spcPts val="0"/>
              </a:spcBef>
              <a:spcAft>
                <a:spcPts val="0"/>
              </a:spcAft>
              <a:buNone/>
            </a:pPr>
            <a:r>
              <a:rPr lang="fr-FR" b="0"/>
              <a:t>Laisser les élèves chercher,</a:t>
            </a:r>
            <a:r>
              <a:rPr lang="fr-FR" b="0" baseline="0"/>
              <a:t> manipuler, faire des essais.</a:t>
            </a:r>
          </a:p>
          <a:p>
            <a:pPr marL="0" lvl="0" indent="0" algn="l" rtl="0">
              <a:spcBef>
                <a:spcPts val="0"/>
              </a:spcBef>
              <a:spcAft>
                <a:spcPts val="0"/>
              </a:spcAft>
              <a:buNone/>
            </a:pPr>
            <a:r>
              <a:rPr lang="fr-FR" b="0"/>
              <a:t>Lors de la correction,</a:t>
            </a:r>
            <a:r>
              <a:rPr lang="fr-FR" b="0" baseline="0"/>
              <a:t> </a:t>
            </a:r>
            <a:r>
              <a:rPr lang="fr-FR" b="0" i="0" baseline="0"/>
              <a:t>relire chaque contrainte et demander aux élèves ce qu’elle signifie. Par exemple, « il y a plus de rouges que de bleus » signifie qu’il y a au minimum 2 jetons rouges. Mais 2 ne convient pas car cela donnerait un total de 5 jetons et il en faut 7 en tout.</a:t>
            </a:r>
            <a:endParaRPr lang="fr-FR"/>
          </a:p>
          <a:p>
            <a:pPr marL="0" lvl="0" indent="0" algn="l" rtl="0">
              <a:spcBef>
                <a:spcPts val="0"/>
              </a:spcBef>
              <a:spcAft>
                <a:spcPts val="0"/>
              </a:spcAft>
              <a:buNone/>
            </a:pPr>
            <a:r>
              <a:rPr lang="fr-FR" b="0" i="0"/>
              <a:t>Réponse attendue : 3 jetons verts, 3 jetons rouges et 1 jeton bleu.</a:t>
            </a:r>
            <a:endParaRPr lang="fr-FR"/>
          </a:p>
          <a:p>
            <a:pPr marL="0" lvl="0" indent="0" algn="l" rtl="0">
              <a:spcBef>
                <a:spcPts val="0"/>
              </a:spcBef>
              <a:spcAft>
                <a:spcPts val="0"/>
              </a:spcAft>
              <a:buNone/>
            </a:pPr>
            <a:endParaRPr b="0"/>
          </a:p>
        </p:txBody>
      </p:sp>
      <p:sp>
        <p:nvSpPr>
          <p:cNvPr id="1291" name="Google Shape;1291;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82</a:t>
            </a:fld>
            <a:endParaRPr/>
          </a:p>
        </p:txBody>
      </p:sp>
    </p:spTree>
    <p:extLst>
      <p:ext uri="{BB962C8B-B14F-4D97-AF65-F5344CB8AC3E}">
        <p14:creationId xmlns:p14="http://schemas.microsoft.com/office/powerpoint/2010/main" val="23763943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a:t>Prenez vos ardoises : nous allons résoudre un premier problème.</a:t>
            </a:r>
          </a:p>
          <a:p>
            <a:endParaRPr lang="fr-FR"/>
          </a:p>
        </p:txBody>
      </p:sp>
      <p:sp>
        <p:nvSpPr>
          <p:cNvPr id="4" name="Espace réservé du numéro de diapositive 3"/>
          <p:cNvSpPr>
            <a:spLocks noGrp="1"/>
          </p:cNvSpPr>
          <p:nvPr>
            <p:ph type="sldNum" sz="quarter" idx="5"/>
          </p:nvPr>
        </p:nvSpPr>
        <p:spPr/>
        <p:txBody>
          <a:bodyPr/>
          <a:lstStyle/>
          <a:p>
            <a:fld id="{0F5038E3-B7CF-455E-96F4-A4DE1B143443}" type="slidenum">
              <a:rPr lang="fr-FR" smtClean="0">
                <a:solidFill>
                  <a:prstClr val="black"/>
                </a:solidFill>
                <a:latin typeface="Calibri" panose="020F0502020204030204"/>
              </a:rPr>
              <a:pPr/>
              <a:t>83</a:t>
            </a:fld>
            <a:endParaRPr lang="fr-FR">
              <a:solidFill>
                <a:prstClr val="black"/>
              </a:solidFill>
              <a:latin typeface="Calibri" panose="020F0502020204030204"/>
            </a:endParaRPr>
          </a:p>
        </p:txBody>
      </p:sp>
    </p:spTree>
    <p:extLst>
      <p:ext uri="{BB962C8B-B14F-4D97-AF65-F5344CB8AC3E}">
        <p14:creationId xmlns:p14="http://schemas.microsoft.com/office/powerpoint/2010/main" val="11711605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5" name="Google Shape;1305;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fr-FR" sz="1200" b="0" i="0" dirty="0">
                <a:solidFill>
                  <a:schemeClr val="dk1"/>
                </a:solidFill>
                <a:latin typeface="+mn-lt"/>
                <a:ea typeface="Calibri"/>
                <a:cs typeface="Calibri"/>
                <a:sym typeface="Calibri"/>
              </a:rPr>
              <a:t>Lire l’énoncé et v</a:t>
            </a:r>
            <a:r>
              <a:rPr lang="fr-FR" sz="1200" b="0" i="0" dirty="0">
                <a:solidFill>
                  <a:srgbClr val="8296B0"/>
                </a:solidFill>
                <a:latin typeface="+mn-lt"/>
                <a:ea typeface="Calibri"/>
                <a:cs typeface="Calibri"/>
                <a:sym typeface="Calibri"/>
              </a:rPr>
              <a:t>érifier que les élèves l’ont compris.</a:t>
            </a:r>
          </a:p>
          <a:p>
            <a:pPr>
              <a:buClr>
                <a:srgbClr val="8296B0"/>
              </a:buClr>
              <a:buSzPts val="1200"/>
            </a:pPr>
            <a:r>
              <a:rPr lang="fr-FR" sz="1200" b="0" i="1" dirty="0">
                <a:solidFill>
                  <a:schemeClr val="dk1"/>
                </a:solidFill>
                <a:latin typeface="+mn-lt"/>
                <a:ea typeface="Calibri"/>
                <a:cs typeface="Calibri"/>
                <a:sym typeface="Calibri"/>
              </a:rPr>
              <a:t>Vous</a:t>
            </a:r>
            <a:r>
              <a:rPr lang="fr-FR" sz="1200" b="0" i="1" baseline="0" dirty="0">
                <a:solidFill>
                  <a:schemeClr val="dk1"/>
                </a:solidFill>
                <a:latin typeface="+mn-lt"/>
                <a:ea typeface="Calibri"/>
                <a:cs typeface="Calibri"/>
                <a:sym typeface="Calibri"/>
              </a:rPr>
              <a:t> allez résoudre ce problème. Vous pouvez utiliser les réglettes ou faire</a:t>
            </a:r>
            <a:r>
              <a:rPr lang="fr-FR" sz="1200" b="0" i="1" dirty="0">
                <a:solidFill>
                  <a:schemeClr val="dk1"/>
                </a:solidFill>
                <a:latin typeface="+mn-lt"/>
                <a:ea typeface="Calibri"/>
                <a:cs typeface="Calibri"/>
                <a:sym typeface="Calibri"/>
              </a:rPr>
              <a:t> un schéma pour représenter</a:t>
            </a:r>
            <a:r>
              <a:rPr lang="fr-FR" sz="1200" b="0" i="1" dirty="0">
                <a:solidFill>
                  <a:srgbClr val="8296B0"/>
                </a:solidFill>
                <a:latin typeface="+mn-lt"/>
                <a:ea typeface="Calibri"/>
                <a:cs typeface="Calibri"/>
                <a:sym typeface="Calibri"/>
              </a:rPr>
              <a:t> ce problème.</a:t>
            </a:r>
            <a:r>
              <a:rPr lang="fr-FR" i="1" dirty="0">
                <a:solidFill>
                  <a:srgbClr val="8296B0"/>
                </a:solidFill>
                <a:ea typeface="Calibri"/>
                <a:cs typeface="Calibri"/>
                <a:sym typeface="Calibri"/>
              </a:rPr>
              <a:t> Puis vous écrirez le calcul et la phrase réponse.</a:t>
            </a:r>
            <a:endParaRPr lang="fr-FR" dirty="0"/>
          </a:p>
          <a:p>
            <a:pPr marL="0" marR="0" lvl="0" indent="0" algn="l" rtl="0">
              <a:lnSpc>
                <a:spcPct val="100000"/>
              </a:lnSpc>
              <a:spcBef>
                <a:spcPts val="0"/>
              </a:spcBef>
              <a:spcAft>
                <a:spcPts val="0"/>
              </a:spcAft>
              <a:buClr>
                <a:srgbClr val="8296B0"/>
              </a:buClr>
              <a:buSzPts val="1200"/>
              <a:buFont typeface="Arial"/>
              <a:buNone/>
            </a:pPr>
            <a:r>
              <a:rPr lang="fr-FR" sz="1200" b="0" i="0" dirty="0">
                <a:solidFill>
                  <a:srgbClr val="8296B0"/>
                </a:solidFill>
                <a:latin typeface="+mn-lt"/>
                <a:ea typeface="Calibri"/>
                <a:cs typeface="Calibri"/>
                <a:sym typeface="Calibri"/>
              </a:rPr>
              <a:t>Laisser un temps, puis r</a:t>
            </a:r>
            <a:r>
              <a:rPr lang="fr-FR" sz="1200" b="0" i="0" dirty="0">
                <a:solidFill>
                  <a:schemeClr val="dk1"/>
                </a:solidFill>
                <a:latin typeface="+mn-lt"/>
                <a:ea typeface="Calibri"/>
                <a:cs typeface="Calibri"/>
                <a:sym typeface="Calibri"/>
              </a:rPr>
              <a:t>eprendre en collectif : </a:t>
            </a:r>
            <a:r>
              <a:rPr lang="fr-FR" sz="1200" b="0" i="1" dirty="0">
                <a:solidFill>
                  <a:schemeClr val="dk1"/>
                </a:solidFill>
                <a:latin typeface="+mn-lt"/>
                <a:ea typeface="Calibri"/>
                <a:cs typeface="Calibri"/>
                <a:sym typeface="Calibri"/>
              </a:rPr>
              <a:t>q</a:t>
            </a:r>
            <a:r>
              <a:rPr lang="fr-FR" sz="1200" i="1" dirty="0">
                <a:latin typeface="+mn-lt"/>
                <a:ea typeface="Calibri"/>
                <a:cs typeface="Calibri"/>
                <a:sym typeface="Calibri"/>
              </a:rPr>
              <a:t>ue cherche-t-on ? </a:t>
            </a:r>
            <a:r>
              <a:rPr lang="fr-FR" sz="1200" dirty="0">
                <a:latin typeface="+mn-lt"/>
                <a:ea typeface="Calibri"/>
                <a:cs typeface="Calibri"/>
                <a:sym typeface="Calibri"/>
              </a:rPr>
              <a:t>→ </a:t>
            </a:r>
            <a:r>
              <a:rPr lang="fr-FR" sz="1200" i="1" dirty="0">
                <a:latin typeface="+mn-lt"/>
                <a:ea typeface="Calibri"/>
                <a:cs typeface="Calibri"/>
                <a:sym typeface="Calibri"/>
              </a:rPr>
              <a:t>On cherche combien d’images il reste à coller.</a:t>
            </a: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b="0" i="1" dirty="0">
                <a:solidFill>
                  <a:srgbClr val="8296B0"/>
                </a:solidFill>
                <a:latin typeface="+mn-lt"/>
                <a:ea typeface="Calibri"/>
                <a:cs typeface="Calibri"/>
                <a:sym typeface="Calibri"/>
              </a:rPr>
              <a:t>Q</a:t>
            </a:r>
            <a:r>
              <a:rPr lang="fr-FR" sz="1200" b="0" i="1" dirty="0">
                <a:latin typeface="+mn-lt"/>
                <a:ea typeface="Calibri"/>
                <a:cs typeface="Calibri"/>
                <a:sym typeface="Calibri"/>
              </a:rPr>
              <a:t>uelles informations avons-nous ? → Il y avait 22 images à coller et Kim en colle 16</a:t>
            </a:r>
            <a:r>
              <a:rPr lang="fr-FR" sz="1200" b="0" i="1" baseline="0" dirty="0">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fr-FR" sz="1200" i="1" baseline="0" dirty="0">
                <a:latin typeface="+mn-lt"/>
                <a:ea typeface="Calibri"/>
                <a:cs typeface="Calibri"/>
                <a:sym typeface="Calibri"/>
              </a:rPr>
              <a:t>Ici, on connait la situation de départ et on cherche ce qu’on a à la fin.</a:t>
            </a:r>
            <a:endParaRPr lang="fr-FR" sz="1200" i="1" dirty="0">
              <a:latin typeface="+mn-lt"/>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fr-FR" sz="1200" i="1" dirty="0">
                <a:latin typeface="+mn-lt"/>
                <a:ea typeface="Calibri"/>
                <a:cs typeface="Calibri"/>
                <a:sym typeface="Calibri"/>
              </a:rPr>
              <a:t>Est-ce qu’il y aura plus ou moins de 22 images à coller à la fin ? </a:t>
            </a:r>
            <a:r>
              <a:rPr lang="fr-FR" sz="1200" dirty="0">
                <a:latin typeface="+mn-lt"/>
                <a:ea typeface="Calibri"/>
                <a:cs typeface="Calibri"/>
                <a:sym typeface="Calibri"/>
              </a:rPr>
              <a:t>→ </a:t>
            </a:r>
            <a:r>
              <a:rPr lang="fr-FR" sz="1200" i="1" dirty="0">
                <a:latin typeface="+mn-lt"/>
                <a:ea typeface="Calibri"/>
                <a:cs typeface="Calibri"/>
                <a:sym typeface="Calibri"/>
              </a:rPr>
              <a:t>Moins, car Kim en a collé 16</a:t>
            </a:r>
            <a:r>
              <a:rPr lang="fr-FR" sz="1200" i="1" baseline="0" dirty="0">
                <a:latin typeface="+mn-lt"/>
                <a:ea typeface="Calibri"/>
                <a:cs typeface="Calibri"/>
                <a:sym typeface="Calibri"/>
              </a:rPr>
              <a:t>.</a:t>
            </a:r>
          </a:p>
        </p:txBody>
      </p:sp>
      <p:sp>
        <p:nvSpPr>
          <p:cNvPr id="1306" name="Google Shape;1306;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84</a:t>
            </a:fld>
            <a:endParaRPr/>
          </a:p>
        </p:txBody>
      </p:sp>
    </p:spTree>
    <p:extLst>
      <p:ext uri="{BB962C8B-B14F-4D97-AF65-F5344CB8AC3E}">
        <p14:creationId xmlns:p14="http://schemas.microsoft.com/office/powerpoint/2010/main" val="28583609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Voici les 22</a:t>
            </a:r>
            <a:r>
              <a:rPr lang="fr-FR" b="0" i="1" baseline="0"/>
              <a:t> images à coller. </a:t>
            </a:r>
          </a:p>
          <a:p>
            <a:pPr>
              <a:buClr>
                <a:schemeClr val="dk1"/>
              </a:buClr>
              <a:buSzPts val="1200"/>
            </a:pPr>
            <a:r>
              <a:rPr lang="fr-FR" b="0" i="1">
                <a:latin typeface="+mn-lt"/>
                <a:cs typeface="Calibri"/>
                <a:sym typeface="Calibri"/>
              </a:rPr>
              <a:t>Comment</a:t>
            </a:r>
            <a:r>
              <a:rPr lang="fr-FR" b="0" i="1" baseline="0">
                <a:latin typeface="+mn-lt"/>
                <a:cs typeface="Calibri"/>
                <a:sym typeface="Calibri"/>
              </a:rPr>
              <a:t> </a:t>
            </a:r>
            <a:r>
              <a:rPr lang="fr-FR" i="1">
                <a:cs typeface="Calibri"/>
                <a:sym typeface="Calibri"/>
              </a:rPr>
              <a:t>avez-vous représenté</a:t>
            </a:r>
            <a:r>
              <a:rPr lang="fr-FR" b="0" i="1" baseline="0">
                <a:latin typeface="+mn-lt"/>
                <a:cs typeface="Calibri"/>
                <a:sym typeface="Calibri"/>
              </a:rPr>
              <a:t> les 16 images que Kim colle ? Doit-on les ajouter ? </a:t>
            </a:r>
            <a:r>
              <a:rPr lang="fr-FR" b="0" i="1">
                <a:latin typeface="+mn-lt"/>
                <a:ea typeface="Calibri"/>
                <a:cs typeface="Calibri"/>
                <a:sym typeface="Calibri"/>
              </a:rPr>
              <a:t>→ Non, car elles</a:t>
            </a:r>
            <a:r>
              <a:rPr lang="fr-FR" b="0" i="1" baseline="0">
                <a:latin typeface="+mn-lt"/>
                <a:ea typeface="Calibri"/>
                <a:cs typeface="Calibri"/>
                <a:sym typeface="Calibri"/>
              </a:rPr>
              <a:t> </a:t>
            </a:r>
            <a:r>
              <a:rPr lang="fr-FR" b="0" i="1">
                <a:latin typeface="+mn-lt"/>
                <a:ea typeface="Calibri"/>
                <a:cs typeface="Calibri"/>
                <a:sym typeface="Calibri"/>
              </a:rPr>
              <a:t>font</a:t>
            </a:r>
            <a:r>
              <a:rPr lang="fr-FR" b="0" i="1" baseline="0">
                <a:latin typeface="+mn-lt"/>
                <a:ea typeface="Calibri"/>
                <a:cs typeface="Calibri"/>
                <a:sym typeface="Calibri"/>
              </a:rPr>
              <a:t> partie des 22 déjà dessinées.</a:t>
            </a:r>
            <a:endParaRPr lang="fr-FR"/>
          </a:p>
          <a:p>
            <a:pPr marL="0" marR="0" lvl="0" indent="0" algn="l" rtl="0">
              <a:lnSpc>
                <a:spcPct val="100000"/>
              </a:lnSpc>
              <a:spcBef>
                <a:spcPts val="0"/>
              </a:spcBef>
              <a:spcAft>
                <a:spcPts val="0"/>
              </a:spcAft>
              <a:buClr>
                <a:schemeClr val="dk1"/>
              </a:buClr>
              <a:buSzPts val="1200"/>
              <a:buFont typeface="Arial"/>
              <a:buNone/>
            </a:pPr>
            <a:r>
              <a:rPr lang="fr-FR" sz="1200" b="0" i="0">
                <a:solidFill>
                  <a:schemeClr val="dk1"/>
                </a:solidFill>
                <a:latin typeface="+mn-lt"/>
                <a:ea typeface="Calibri"/>
                <a:cs typeface="Calibri"/>
                <a:sym typeface="Calibri"/>
              </a:rPr>
              <a:t>Faire émerger qu’on barre 16</a:t>
            </a:r>
            <a:r>
              <a:rPr lang="fr-FR" sz="1200" b="0" i="0" baseline="0">
                <a:solidFill>
                  <a:schemeClr val="dk1"/>
                </a:solidFill>
                <a:latin typeface="+mn-lt"/>
                <a:ea typeface="Calibri"/>
                <a:cs typeface="Calibri"/>
                <a:sym typeface="Calibri"/>
              </a:rPr>
              <a:t> images </a:t>
            </a:r>
            <a:r>
              <a:rPr lang="fr-FR" sz="1200" b="0" i="0">
                <a:solidFill>
                  <a:schemeClr val="dk1"/>
                </a:solidFill>
                <a:latin typeface="+mn-lt"/>
                <a:ea typeface="Calibri"/>
                <a:cs typeface="Calibri"/>
                <a:sym typeface="Calibri"/>
              </a:rPr>
              <a:t>parmi les 22 dessinées, on</a:t>
            </a:r>
            <a:r>
              <a:rPr lang="fr-FR" sz="1200" b="0" i="0" baseline="0">
                <a:solidFill>
                  <a:schemeClr val="dk1"/>
                </a:solidFill>
                <a:latin typeface="+mn-lt"/>
                <a:ea typeface="Calibri"/>
                <a:cs typeface="Calibri"/>
                <a:sym typeface="Calibri"/>
              </a:rPr>
              <a:t> les entoure et on met une flèche pour montrer qu’elles quittent le groupe de départ</a:t>
            </a:r>
            <a:r>
              <a:rPr lang="fr-FR" sz="1200" b="0" i="0">
                <a:solidFill>
                  <a:schemeClr val="dk1"/>
                </a:solidFill>
                <a:latin typeface="+mn-lt"/>
                <a:ea typeface="Calibri"/>
                <a:cs typeface="Calibri"/>
                <a:sym typeface="Calibri"/>
              </a:rPr>
              <a:t>.</a:t>
            </a:r>
            <a:endParaRPr lang="fr-FR"/>
          </a:p>
        </p:txBody>
      </p:sp>
      <p:sp>
        <p:nvSpPr>
          <p:cNvPr id="1313" name="Google Shape;1313;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85</a:t>
            </a:fld>
            <a:endParaRPr/>
          </a:p>
        </p:txBody>
      </p:sp>
    </p:spTree>
    <p:extLst>
      <p:ext uri="{BB962C8B-B14F-4D97-AF65-F5344CB8AC3E}">
        <p14:creationId xmlns:p14="http://schemas.microsoft.com/office/powerpoint/2010/main" val="21502402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t>→ Voici les 16 images que</a:t>
            </a:r>
            <a:r>
              <a:rPr lang="fr-FR" b="0" i="1" baseline="0"/>
              <a:t> Kim colle</a:t>
            </a:r>
            <a:r>
              <a:rPr lang="fr-FR" b="0" i="1"/>
              <a:t>. Comment avez-vous mis en évidence les images qu’il lui reste à coller </a:t>
            </a:r>
            <a:r>
              <a:rPr lang="fr-FR" b="0" i="1" baseline="0"/>
              <a:t>?</a:t>
            </a:r>
            <a:endParaRPr lang="fr-FR" b="0" i="1"/>
          </a:p>
          <a:p>
            <a:pPr marL="0" marR="0" lvl="0" indent="0" algn="l" rtl="0">
              <a:lnSpc>
                <a:spcPct val="100000"/>
              </a:lnSpc>
              <a:spcBef>
                <a:spcPts val="0"/>
              </a:spcBef>
              <a:spcAft>
                <a:spcPts val="0"/>
              </a:spcAft>
              <a:buClr>
                <a:schemeClr val="dk1"/>
              </a:buClr>
              <a:buSzPts val="1200"/>
              <a:buFont typeface="Arial"/>
              <a:buNone/>
            </a:pPr>
            <a:r>
              <a:rPr lang="fr-FR" sz="1200" b="0" i="0" baseline="0">
                <a:solidFill>
                  <a:schemeClr val="dk1"/>
                </a:solidFill>
                <a:latin typeface="+mn-lt"/>
                <a:ea typeface="Calibri"/>
                <a:cs typeface="Calibri"/>
                <a:sym typeface="Calibri"/>
              </a:rPr>
              <a:t>Faire émerger qu’on entoure les images non barrées et qu’on met un point d’interrogation pour montrer que c’est ce que l’on cherche.</a:t>
            </a:r>
            <a:endParaRPr lang="fr-FR" sz="1200" b="0" i="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fr-FR" sz="1200" b="0" i="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b="0" i="1"/>
          </a:p>
        </p:txBody>
      </p:sp>
      <p:sp>
        <p:nvSpPr>
          <p:cNvPr id="1322" name="Google Shape;1322;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86</a:t>
            </a:fld>
            <a:endParaRPr/>
          </a:p>
        </p:txBody>
      </p:sp>
    </p:spTree>
    <p:extLst>
      <p:ext uri="{BB962C8B-B14F-4D97-AF65-F5344CB8AC3E}">
        <p14:creationId xmlns:p14="http://schemas.microsoft.com/office/powerpoint/2010/main" val="13456041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Noto Sans Symbols"/>
              <a:buNone/>
            </a:pPr>
            <a:r>
              <a:rPr lang="fr-FR" sz="1200" i="1">
                <a:latin typeface="+mn-lt"/>
                <a:ea typeface="Calibri"/>
                <a:cs typeface="Calibri"/>
                <a:sym typeface="Calibri"/>
              </a:rPr>
              <a:t>→ Voici les images qu’il reste à coller. On a représenté</a:t>
            </a:r>
            <a:r>
              <a:rPr lang="fr-FR" sz="1200" i="1" baseline="0">
                <a:latin typeface="+mn-lt"/>
                <a:ea typeface="Calibri"/>
                <a:cs typeface="Calibri"/>
                <a:sym typeface="Calibri"/>
              </a:rPr>
              <a:t> le problème par un schéma.</a:t>
            </a:r>
            <a:endParaRPr lang="fr-FR" sz="1200" b="0" i="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lang="fr-FR" sz="1200" b="0" i="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b="0" i="1"/>
          </a:p>
        </p:txBody>
      </p:sp>
      <p:sp>
        <p:nvSpPr>
          <p:cNvPr id="1322" name="Google Shape;1322;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87</a:t>
            </a:fld>
            <a:endParaRPr/>
          </a:p>
        </p:txBody>
      </p:sp>
    </p:spTree>
    <p:extLst>
      <p:ext uri="{BB962C8B-B14F-4D97-AF65-F5344CB8AC3E}">
        <p14:creationId xmlns:p14="http://schemas.microsoft.com/office/powerpoint/2010/main" val="23352584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8" name="Google Shape;1408;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sz="1200" b="0" i="1">
                <a:solidFill>
                  <a:schemeClr val="dk1"/>
                </a:solidFill>
                <a:latin typeface="+mn-lt"/>
                <a:ea typeface="Calibri"/>
                <a:cs typeface="Calibri"/>
                <a:sym typeface="Calibri"/>
              </a:rPr>
              <a:t>Certains d’entre vous ont peut-être</a:t>
            </a:r>
            <a:r>
              <a:rPr lang="fr-FR" sz="1200" b="0" i="1" baseline="0">
                <a:solidFill>
                  <a:schemeClr val="dk1"/>
                </a:solidFill>
                <a:latin typeface="+mn-lt"/>
                <a:ea typeface="Calibri"/>
                <a:cs typeface="Calibri"/>
                <a:sym typeface="Calibri"/>
              </a:rPr>
              <a:t> </a:t>
            </a:r>
            <a:r>
              <a:rPr lang="fr-FR" sz="1200" b="0" i="1">
                <a:solidFill>
                  <a:schemeClr val="dk1"/>
                </a:solidFill>
                <a:latin typeface="+mn-lt"/>
                <a:ea typeface="Calibri"/>
                <a:cs typeface="Calibri"/>
                <a:sym typeface="Calibri"/>
              </a:rPr>
              <a:t>représenté le problème avec des réglettes.</a:t>
            </a:r>
          </a:p>
          <a:p>
            <a:pPr marL="0" lvl="0" indent="0" algn="l" rtl="0">
              <a:spcBef>
                <a:spcPts val="0"/>
              </a:spcBef>
              <a:spcAft>
                <a:spcPts val="0"/>
              </a:spcAft>
              <a:buClr>
                <a:schemeClr val="dk1"/>
              </a:buClr>
              <a:buSzPts val="1200"/>
              <a:buFont typeface="Arial"/>
              <a:buNone/>
            </a:pPr>
            <a:r>
              <a:rPr lang="fr-FR" sz="1200" b="0" i="0">
                <a:solidFill>
                  <a:schemeClr val="dk1"/>
                </a:solidFill>
                <a:latin typeface="+mn-lt"/>
                <a:ea typeface="Calibri"/>
                <a:cs typeface="Calibri"/>
                <a:sym typeface="Calibri"/>
              </a:rPr>
              <a:t>Relire le problème.</a:t>
            </a:r>
            <a:r>
              <a:rPr lang="fr-FR" sz="1200" b="0" i="0">
                <a:solidFill>
                  <a:schemeClr val="dk1"/>
                </a:solidFill>
                <a:latin typeface="+mn-lt"/>
                <a:ea typeface="+mn-ea"/>
                <a:cs typeface="+mn-cs"/>
                <a:sym typeface="Calibri"/>
              </a:rPr>
              <a:t> </a:t>
            </a:r>
            <a:r>
              <a:rPr lang="fr-FR" b="0" i="0">
                <a:latin typeface="+mn-lt"/>
                <a:ea typeface="Calibri"/>
                <a:cs typeface="Calibri"/>
                <a:sym typeface="Calibri"/>
              </a:rPr>
              <a:t>Q</a:t>
            </a:r>
            <a:r>
              <a:rPr lang="fr-FR" b="0" i="1">
                <a:latin typeface="+mn-lt"/>
                <a:ea typeface="Calibri"/>
                <a:cs typeface="Calibri"/>
                <a:sym typeface="Calibri"/>
              </a:rPr>
              <a:t>uelles réglettes </a:t>
            </a:r>
            <a:r>
              <a:rPr lang="fr-FR" i="1">
                <a:ea typeface="Calibri"/>
                <a:cs typeface="Calibri"/>
                <a:sym typeface="Calibri"/>
              </a:rPr>
              <a:t>avez-vous prises </a:t>
            </a:r>
            <a:r>
              <a:rPr lang="fr-FR" b="0" i="1">
                <a:latin typeface="+mn-lt"/>
                <a:ea typeface="Calibri"/>
                <a:cs typeface="Calibri"/>
                <a:sym typeface="Calibri"/>
              </a:rPr>
              <a:t>pour représenter les 22 images à</a:t>
            </a:r>
            <a:r>
              <a:rPr lang="fr-FR" b="0" i="1" baseline="0">
                <a:latin typeface="+mn-lt"/>
                <a:ea typeface="Calibri"/>
                <a:cs typeface="Calibri"/>
                <a:sym typeface="Calibri"/>
              </a:rPr>
              <a:t> coller </a:t>
            </a:r>
            <a:r>
              <a:rPr lang="fr-FR" b="0" i="1">
                <a:latin typeface="+mn-lt"/>
                <a:ea typeface="Calibri"/>
                <a:cs typeface="Calibri"/>
                <a:sym typeface="Calibri"/>
              </a:rPr>
              <a:t>? </a:t>
            </a:r>
          </a:p>
          <a:p>
            <a:pPr marL="0" lvl="0" indent="0" algn="l" rtl="0">
              <a:spcBef>
                <a:spcPts val="0"/>
              </a:spcBef>
              <a:spcAft>
                <a:spcPts val="0"/>
              </a:spcAft>
              <a:buClr>
                <a:schemeClr val="dk1"/>
              </a:buClr>
              <a:buSzPts val="1200"/>
              <a:buFont typeface="Arial"/>
              <a:buNone/>
            </a:pPr>
            <a:r>
              <a:rPr lang="fr-FR" sz="1200">
                <a:latin typeface="+mn-lt"/>
                <a:ea typeface="Calibri"/>
                <a:cs typeface="Calibri"/>
                <a:sym typeface="Calibri"/>
              </a:rPr>
              <a:t>→</a:t>
            </a:r>
            <a:r>
              <a:rPr lang="fr-FR" b="0" i="1"/>
              <a:t> 2 réglettes orange et une réglette rouge.</a:t>
            </a:r>
            <a:r>
              <a:rPr lang="fr-FR" i="1"/>
              <a:t> </a:t>
            </a:r>
            <a:endParaRPr lang="fr-FR"/>
          </a:p>
          <a:p>
            <a:pPr marL="0" lvl="0" indent="0" algn="l" rtl="0">
              <a:spcBef>
                <a:spcPts val="0"/>
              </a:spcBef>
              <a:spcAft>
                <a:spcPts val="0"/>
              </a:spcAft>
              <a:buClr>
                <a:schemeClr val="dk1"/>
              </a:buClr>
              <a:buSzPts val="1200"/>
              <a:buFont typeface="Arial"/>
              <a:buNone/>
            </a:pPr>
            <a:r>
              <a:rPr lang="fr-FR" b="0" i="1"/>
              <a:t>On les met bout à bout pour former 22.</a:t>
            </a:r>
            <a:endParaRPr lang="fr-F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1409" name="Google Shape;1409;p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88</a:t>
            </a:fld>
            <a:endParaRPr/>
          </a:p>
        </p:txBody>
      </p:sp>
    </p:spTree>
    <p:extLst>
      <p:ext uri="{BB962C8B-B14F-4D97-AF65-F5344CB8AC3E}">
        <p14:creationId xmlns:p14="http://schemas.microsoft.com/office/powerpoint/2010/main" val="20744201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mn-lt"/>
                <a:ea typeface="Calibri"/>
                <a:cs typeface="Calibri"/>
                <a:sym typeface="Calibri"/>
              </a:rPr>
              <a:t>Voici les 22 images. </a:t>
            </a:r>
          </a:p>
          <a:p>
            <a:pPr marL="0" marR="0" lvl="0" indent="0" algn="l" rtl="0">
              <a:lnSpc>
                <a:spcPct val="100000"/>
              </a:lnSpc>
              <a:spcBef>
                <a:spcPts val="0"/>
              </a:spcBef>
              <a:spcAft>
                <a:spcPts val="0"/>
              </a:spcAft>
              <a:buClr>
                <a:schemeClr val="dk1"/>
              </a:buClr>
              <a:buSzPts val="1200"/>
              <a:buFont typeface="Arial"/>
              <a:buNone/>
            </a:pPr>
            <a:r>
              <a:rPr lang="fr-FR" b="0" i="1">
                <a:latin typeface="+mn-lt"/>
                <a:ea typeface="Calibri"/>
                <a:cs typeface="Calibri"/>
                <a:sym typeface="Calibri"/>
              </a:rPr>
              <a:t>Quelles réglettes avez-vous prises pour représenter les 16 images que Kim colle ? </a:t>
            </a:r>
            <a:r>
              <a:rPr lang="fr-FR" sz="1200" i="0">
                <a:latin typeface="+mn-lt"/>
                <a:ea typeface="Calibri"/>
                <a:cs typeface="Calibri"/>
                <a:sym typeface="Calibri"/>
              </a:rPr>
              <a:t>→</a:t>
            </a:r>
            <a:r>
              <a:rPr lang="fr-FR" b="0" i="0"/>
              <a:t> </a:t>
            </a:r>
            <a:r>
              <a:rPr lang="fr-FR" b="0" i="1"/>
              <a:t>Une réglette orange et une vert foncé.</a:t>
            </a:r>
            <a:endParaRPr lang="fr-F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a:t>Comment les avez-vous placées</a:t>
            </a:r>
            <a:r>
              <a:rPr lang="fr-FR" b="0" i="1" baseline="0"/>
              <a:t> </a:t>
            </a:r>
            <a:r>
              <a:rPr lang="fr-FR" b="0" i="1"/>
              <a:t>? </a:t>
            </a:r>
            <a:r>
              <a:rPr lang="fr-FR" b="0" i="1" baseline="0">
                <a:latin typeface="+mn-lt"/>
                <a:cs typeface="Calibri"/>
                <a:sym typeface="Calibri"/>
              </a:rPr>
              <a:t>en dessous ou à côté des réglettes déjà placées ?</a:t>
            </a:r>
            <a:endParaRPr lang="fr-FR"/>
          </a:p>
        </p:txBody>
      </p:sp>
      <p:sp>
        <p:nvSpPr>
          <p:cNvPr id="1428" name="Google Shape;1428;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89</a:t>
            </a:fld>
            <a:endParaRPr/>
          </a:p>
        </p:txBody>
      </p:sp>
    </p:spTree>
    <p:extLst>
      <p:ext uri="{BB962C8B-B14F-4D97-AF65-F5344CB8AC3E}">
        <p14:creationId xmlns:p14="http://schemas.microsoft.com/office/powerpoint/2010/main" val="3436651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1" baseline="0">
                <a:latin typeface="Calibri"/>
                <a:cs typeface="Calibri"/>
                <a:sym typeface="Calibri"/>
              </a:rPr>
              <a:t>→ O</a:t>
            </a:r>
            <a:r>
              <a:rPr lang="fr-FR" b="0" i="1">
                <a:latin typeface="Calibri"/>
                <a:ea typeface="Calibri"/>
                <a:cs typeface="Calibri"/>
                <a:sym typeface="Calibri"/>
              </a:rPr>
              <a:t>n doit mettre les réglettes bout à bout puisque les 6 parents</a:t>
            </a:r>
            <a:r>
              <a:rPr lang="fr-FR" b="0" i="1" baseline="0">
                <a:latin typeface="Calibri"/>
                <a:ea typeface="Calibri"/>
                <a:cs typeface="Calibri"/>
                <a:sym typeface="Calibri"/>
              </a:rPr>
              <a:t> viennent rejoindre le groupe de 7 de départ.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fr-FR" b="0" i="0">
                <a:latin typeface="Calibri"/>
                <a:ea typeface="Calibri"/>
                <a:cs typeface="Calibri"/>
                <a:sym typeface="Calibri"/>
              </a:rPr>
              <a:t>On forme ainsi un « train de réglettes ».</a:t>
            </a:r>
            <a:endParaRPr lang="fr-FR" b="0" i="0"/>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178" name="Google Shape;17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a:t>
            </a:fld>
            <a:endParaRPr/>
          </a:p>
        </p:txBody>
      </p:sp>
    </p:spTree>
    <p:extLst>
      <p:ext uri="{BB962C8B-B14F-4D97-AF65-F5344CB8AC3E}">
        <p14:creationId xmlns:p14="http://schemas.microsoft.com/office/powerpoint/2010/main" val="11943188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sz="1200" i="0">
                <a:latin typeface="+mn-lt"/>
                <a:ea typeface="Calibri"/>
                <a:cs typeface="Calibri"/>
                <a:sym typeface="Calibri"/>
              </a:rPr>
              <a:t>→</a:t>
            </a:r>
            <a:r>
              <a:rPr lang="fr-FR" b="0" i="0"/>
              <a:t> </a:t>
            </a:r>
            <a:r>
              <a:rPr lang="fr-FR" b="0" i="1"/>
              <a:t>On les place en dessous, car les 16 images font partie des 22 images qu’on</a:t>
            </a:r>
            <a:r>
              <a:rPr lang="fr-FR" b="0" i="1" baseline="0"/>
              <a:t> </a:t>
            </a:r>
            <a:r>
              <a:rPr lang="fr-FR" b="0" i="1"/>
              <a:t>avait au départ.</a:t>
            </a:r>
          </a:p>
          <a:p>
            <a:pPr marL="0" marR="0" lvl="0" indent="0" algn="l" rtl="0">
              <a:lnSpc>
                <a:spcPct val="100000"/>
              </a:lnSpc>
              <a:spcBef>
                <a:spcPts val="0"/>
              </a:spcBef>
              <a:spcAft>
                <a:spcPts val="0"/>
              </a:spcAft>
              <a:buClr>
                <a:schemeClr val="dk1"/>
              </a:buClr>
              <a:buSzPts val="1200"/>
              <a:buFont typeface="Arial"/>
              <a:buNone/>
            </a:pPr>
            <a:r>
              <a:rPr lang="fr-FR" b="0" i="1">
                <a:latin typeface="+mn-lt"/>
                <a:ea typeface="Calibri"/>
                <a:cs typeface="Calibri"/>
                <a:sym typeface="Calibri"/>
              </a:rPr>
              <a:t>Que cherche-t-on ?</a:t>
            </a:r>
            <a:r>
              <a:rPr lang="fr-FR" b="0" i="0">
                <a:latin typeface="+mn-lt"/>
                <a:ea typeface="+mn-ea"/>
                <a:cs typeface="+mn-cs"/>
                <a:sym typeface="Calibri"/>
              </a:rPr>
              <a:t> </a:t>
            </a:r>
            <a:r>
              <a:rPr lang="fr-FR" b="0" i="0">
                <a:latin typeface="+mn-lt"/>
                <a:ea typeface="Calibri"/>
                <a:cs typeface="Calibri"/>
                <a:sym typeface="Calibri"/>
              </a:rPr>
              <a:t>Faire émerger qu’on cherche ce qu’il</a:t>
            </a:r>
            <a:r>
              <a:rPr lang="fr-FR" b="0" i="0" baseline="0">
                <a:latin typeface="+mn-lt"/>
                <a:ea typeface="Calibri"/>
                <a:cs typeface="Calibri"/>
                <a:sym typeface="Calibri"/>
              </a:rPr>
              <a:t> reste</a:t>
            </a:r>
            <a:r>
              <a:rPr lang="fr-FR" b="0" i="0">
                <a:latin typeface="+mn-lt"/>
                <a:ea typeface="Calibri"/>
                <a:cs typeface="Calibri"/>
                <a:sym typeface="Calibri"/>
              </a:rPr>
              <a:t>.</a:t>
            </a:r>
            <a:endParaRPr lang="fr-FR" sz="1200" b="0" i="0">
              <a:solidFill>
                <a:srgbClr val="8296B0"/>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1441" name="Google Shape;1441;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90</a:t>
            </a:fld>
            <a:endParaRPr/>
          </a:p>
        </p:txBody>
      </p:sp>
    </p:spTree>
    <p:extLst>
      <p:ext uri="{BB962C8B-B14F-4D97-AF65-F5344CB8AC3E}">
        <p14:creationId xmlns:p14="http://schemas.microsoft.com/office/powerpoint/2010/main" val="35113407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fr-FR" b="0" i="1">
                <a:latin typeface="+mn-lt"/>
                <a:ea typeface="Calibri"/>
                <a:cs typeface="Calibri"/>
                <a:sym typeface="Calibri"/>
              </a:rPr>
              <a:t>→ Cette réglette manquante représente les images qu’il reste à coller.</a:t>
            </a:r>
            <a:endParaRPr lang="fr-FR" b="0" i="1"/>
          </a:p>
          <a:p>
            <a:pPr marL="0" lvl="0" indent="0" algn="l" rtl="0">
              <a:spcBef>
                <a:spcPts val="0"/>
              </a:spcBef>
              <a:spcAft>
                <a:spcPts val="0"/>
              </a:spcAft>
              <a:buClr>
                <a:schemeClr val="dk1"/>
              </a:buClr>
              <a:buSzPts val="1200"/>
              <a:buFont typeface="Arial"/>
              <a:buNone/>
            </a:pPr>
            <a:endParaRPr sz="1200" b="0" i="0">
              <a:solidFill>
                <a:srgbClr val="8296B0"/>
              </a:solidFill>
              <a:latin typeface="Calibri"/>
              <a:ea typeface="Calibri"/>
              <a:cs typeface="Calibri"/>
              <a:sym typeface="Calibri"/>
            </a:endParaRPr>
          </a:p>
        </p:txBody>
      </p:sp>
      <p:sp>
        <p:nvSpPr>
          <p:cNvPr id="1441" name="Google Shape;1441;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91</a:t>
            </a:fld>
            <a:endParaRPr/>
          </a:p>
        </p:txBody>
      </p:sp>
    </p:spTree>
    <p:extLst>
      <p:ext uri="{BB962C8B-B14F-4D97-AF65-F5344CB8AC3E}">
        <p14:creationId xmlns:p14="http://schemas.microsoft.com/office/powerpoint/2010/main" val="9576779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dirty="0"/>
              <a:t>Nous venons de représenter le problème de deux manières différentes : par un schéma et avec les réglettes.</a:t>
            </a:r>
            <a:r>
              <a:rPr lang="fr-FR" i="1" dirty="0"/>
              <a:t> Quel calcul avez-vous écrit pour trouver la réponse au problème</a:t>
            </a:r>
            <a:r>
              <a:rPr lang="fr-FR" i="1" baseline="0" dirty="0"/>
              <a:t> ?</a:t>
            </a:r>
            <a:endParaRPr lang="fr-FR" i="1" dirty="0"/>
          </a:p>
          <a:p>
            <a:pPr marL="0" lvl="0" indent="0" algn="l" rtl="0">
              <a:spcBef>
                <a:spcPts val="0"/>
              </a:spcBef>
              <a:spcAft>
                <a:spcPts val="0"/>
              </a:spcAft>
              <a:buNone/>
            </a:pPr>
            <a:r>
              <a:rPr lang="fr-FR" sz="1200" dirty="0">
                <a:effectLst/>
                <a:latin typeface="+mn-lt"/>
              </a:rPr>
              <a:t>Interroger un élève.</a:t>
            </a:r>
            <a:endParaRPr lang="fr-FR" sz="1200" i="0" dirty="0">
              <a:latin typeface="+mn-lt"/>
            </a:endParaRPr>
          </a:p>
          <a:p>
            <a:pPr marL="0" lvl="0" indent="0" algn="l" rtl="0">
              <a:spcBef>
                <a:spcPts val="0"/>
              </a:spcBef>
              <a:spcAft>
                <a:spcPts val="0"/>
              </a:spcAft>
              <a:buNone/>
            </a:pPr>
            <a:endParaRPr i="1" dirty="0"/>
          </a:p>
        </p:txBody>
      </p:sp>
      <p:sp>
        <p:nvSpPr>
          <p:cNvPr id="1455" name="Google Shape;1455;p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92</a:t>
            </a:fld>
            <a:endParaRPr/>
          </a:p>
        </p:txBody>
      </p:sp>
    </p:spTree>
    <p:extLst>
      <p:ext uri="{BB962C8B-B14F-4D97-AF65-F5344CB8AC3E}">
        <p14:creationId xmlns:p14="http://schemas.microsoft.com/office/powerpoint/2010/main" val="33726203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0"/>
              <a:t>Faire verbaliser que l’on cherche ce qu’il reste quand on enlève 16 images des 22 de départ.</a:t>
            </a:r>
            <a:endParaRPr lang="fr-FR"/>
          </a:p>
          <a:p>
            <a:pPr marL="0" lvl="0" indent="0" algn="l" rtl="0">
              <a:spcBef>
                <a:spcPts val="0"/>
              </a:spcBef>
              <a:spcAft>
                <a:spcPts val="0"/>
              </a:spcAft>
              <a:buNone/>
            </a:pPr>
            <a:r>
              <a:rPr lang="fr-FR" b="0" i="0"/>
              <a:t>Cela se traduit par la soustraction : </a:t>
            </a:r>
            <a:r>
              <a:rPr lang="fr-FR" b="0" i="1"/>
              <a:t>22 – 16.</a:t>
            </a:r>
            <a:endParaRPr lang="fr-FR"/>
          </a:p>
          <a:p>
            <a:pPr marL="0" lvl="0" indent="0" algn="l" rtl="0">
              <a:spcBef>
                <a:spcPts val="0"/>
              </a:spcBef>
              <a:spcAft>
                <a:spcPts val="0"/>
              </a:spcAft>
              <a:buNone/>
            </a:pPr>
            <a:endParaRPr i="1"/>
          </a:p>
          <a:p>
            <a:pPr marL="0" lvl="0" indent="0" algn="l" rtl="0">
              <a:spcBef>
                <a:spcPts val="0"/>
              </a:spcBef>
              <a:spcAft>
                <a:spcPts val="0"/>
              </a:spcAft>
              <a:buNone/>
            </a:pPr>
            <a:endParaRPr i="0"/>
          </a:p>
        </p:txBody>
      </p:sp>
      <p:sp>
        <p:nvSpPr>
          <p:cNvPr id="1493" name="Google Shape;1493;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93</a:t>
            </a:fld>
            <a:endParaRPr/>
          </a:p>
        </p:txBody>
      </p:sp>
    </p:spTree>
    <p:extLst>
      <p:ext uri="{BB962C8B-B14F-4D97-AF65-F5344CB8AC3E}">
        <p14:creationId xmlns:p14="http://schemas.microsoft.com/office/powerpoint/2010/main" val="16983604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Clr>
                <a:schemeClr val="dk1"/>
              </a:buClr>
              <a:buSzPts val="1200"/>
              <a:buFont typeface="Calibri"/>
              <a:defRPr/>
            </a:pPr>
            <a:r>
              <a:rPr lang="fr-FR" b="0" i="1"/>
              <a:t>22 – 16 = ? </a:t>
            </a:r>
            <a:r>
              <a:rPr lang="fr-FR" b="0" i="0" strike="noStrike"/>
              <a:t>Interroger un élève </a:t>
            </a:r>
            <a:r>
              <a:rPr lang="fr-FR" strike="noStrike"/>
              <a:t>afin</a:t>
            </a:r>
            <a:r>
              <a:rPr lang="fr-FR" b="0" i="0" strike="noStrike"/>
              <a:t> qu’il donne le résultat</a:t>
            </a:r>
            <a:r>
              <a:rPr lang="fr-FR" b="0" i="0" strike="noStrike" baseline="0"/>
              <a:t> et qu’il explique sa procédure de calcul.</a:t>
            </a:r>
            <a:endParaRPr lang="fr-FR" strike="noStrike"/>
          </a:p>
          <a:p>
            <a:pPr marL="0" lvl="0" indent="0" algn="l" rtl="0">
              <a:spcBef>
                <a:spcPts val="0"/>
              </a:spcBef>
              <a:spcAft>
                <a:spcPts val="0"/>
              </a:spcAft>
              <a:buNone/>
            </a:pPr>
            <a:endParaRPr i="1"/>
          </a:p>
          <a:p>
            <a:pPr marL="0" lvl="0" indent="0" algn="l" rtl="0">
              <a:spcBef>
                <a:spcPts val="0"/>
              </a:spcBef>
              <a:spcAft>
                <a:spcPts val="0"/>
              </a:spcAft>
              <a:buNone/>
            </a:pPr>
            <a:endParaRPr i="0"/>
          </a:p>
        </p:txBody>
      </p:sp>
      <p:sp>
        <p:nvSpPr>
          <p:cNvPr id="1493" name="Google Shape;1493;p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94</a:t>
            </a:fld>
            <a:endParaRPr/>
          </a:p>
        </p:txBody>
      </p:sp>
    </p:spTree>
    <p:extLst>
      <p:ext uri="{BB962C8B-B14F-4D97-AF65-F5344CB8AC3E}">
        <p14:creationId xmlns:p14="http://schemas.microsoft.com/office/powerpoint/2010/main" val="34679259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dirty="0"/>
              <a:t>→ 22 –</a:t>
            </a:r>
            <a:r>
              <a:rPr lang="fr-FR" b="0" i="1" baseline="0" dirty="0"/>
              <a:t> 16 = 6.</a:t>
            </a:r>
            <a:endParaRPr lang="fr-FR" dirty="0"/>
          </a:p>
          <a:p>
            <a:pPr marL="0" lvl="0" indent="0" algn="l" rtl="0">
              <a:spcBef>
                <a:spcPts val="0"/>
              </a:spcBef>
              <a:spcAft>
                <a:spcPts val="0"/>
              </a:spcAft>
              <a:buNone/>
            </a:pPr>
            <a:r>
              <a:rPr lang="fr-FR" b="0" i="0" strike="noStrike" dirty="0">
                <a:latin typeface="+mn-lt"/>
                <a:ea typeface="Arial"/>
                <a:cs typeface="Arial"/>
                <a:sym typeface="Arial"/>
              </a:rPr>
              <a:t>Demander</a:t>
            </a:r>
            <a:r>
              <a:rPr lang="fr-FR" b="0" i="0" strike="noStrike" baseline="0" dirty="0">
                <a:latin typeface="+mn-lt"/>
                <a:ea typeface="Arial"/>
                <a:cs typeface="Arial"/>
                <a:sym typeface="Arial"/>
              </a:rPr>
              <a:t> à un élève de rappeler la question posée et de formuler une phrase réponse.</a:t>
            </a:r>
            <a:endParaRPr lang="fr-FR" b="0" i="0" strike="noStrike" dirty="0">
              <a:latin typeface="+mn-lt"/>
              <a:ea typeface="Arial"/>
              <a:cs typeface="Arial"/>
              <a:sym typeface="Arial"/>
            </a:endParaRPr>
          </a:p>
          <a:p>
            <a:pPr marL="0" lvl="0" indent="0" algn="l" rtl="0">
              <a:spcBef>
                <a:spcPts val="0"/>
              </a:spcBef>
              <a:spcAft>
                <a:spcPts val="0"/>
              </a:spcAft>
              <a:buNone/>
            </a:pPr>
            <a:endParaRPr lang="fr-FR" i="0" dirty="0"/>
          </a:p>
          <a:p>
            <a:pPr marL="0" lvl="0" indent="0" algn="l" rtl="0">
              <a:spcBef>
                <a:spcPts val="0"/>
              </a:spcBef>
              <a:spcAft>
                <a:spcPts val="0"/>
              </a:spcAft>
              <a:buNone/>
            </a:pPr>
            <a:endParaRPr i="0" dirty="0"/>
          </a:p>
        </p:txBody>
      </p:sp>
      <p:sp>
        <p:nvSpPr>
          <p:cNvPr id="1532" name="Google Shape;1532;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95</a:t>
            </a:fld>
            <a:endParaRPr/>
          </a:p>
        </p:txBody>
      </p:sp>
    </p:spTree>
    <p:extLst>
      <p:ext uri="{BB962C8B-B14F-4D97-AF65-F5344CB8AC3E}">
        <p14:creationId xmlns:p14="http://schemas.microsoft.com/office/powerpoint/2010/main" val="36528328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1" name="Google Shape;1531;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0" i="1"/>
              <a:t>→ Il lui</a:t>
            </a:r>
            <a:r>
              <a:rPr lang="fr-FR" b="0" i="1" baseline="0"/>
              <a:t> reste 6 images à coller.</a:t>
            </a:r>
            <a:endParaRPr i="1"/>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a:t>C’est un problème où l’on sait ce que l’on</a:t>
            </a:r>
            <a:r>
              <a:rPr lang="fr-FR" b="0" i="1" baseline="0"/>
              <a:t> a au départ ; on </a:t>
            </a:r>
            <a:r>
              <a:rPr lang="fr-FR" b="0" i="1"/>
              <a:t>enlève une quantité et on cherche ce qu’il y a</a:t>
            </a:r>
            <a:r>
              <a:rPr lang="fr-FR" b="0" i="1" baseline="0"/>
              <a:t> à la fin.</a:t>
            </a:r>
          </a:p>
          <a:p>
            <a:pPr marL="0" lvl="0" indent="0" algn="l" rtl="0">
              <a:spcBef>
                <a:spcPts val="0"/>
              </a:spcBef>
              <a:spcAft>
                <a:spcPts val="0"/>
              </a:spcAft>
              <a:buNone/>
            </a:pPr>
            <a:endParaRPr i="0"/>
          </a:p>
        </p:txBody>
      </p:sp>
      <p:sp>
        <p:nvSpPr>
          <p:cNvPr id="1532" name="Google Shape;1532;p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96</a:t>
            </a:fld>
            <a:endParaRPr/>
          </a:p>
        </p:txBody>
      </p:sp>
    </p:spTree>
    <p:extLst>
      <p:ext uri="{BB962C8B-B14F-4D97-AF65-F5344CB8AC3E}">
        <p14:creationId xmlns:p14="http://schemas.microsoft.com/office/powerpoint/2010/main" val="29339796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4" name="Google Shape;1574;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1"/>
              <a:t>Voici un autre problème, différent, que vous allez résoudre sur votre ardoise </a:t>
            </a:r>
            <a:r>
              <a:rPr lang="fr-FR" b="0" i="1" baseline="0"/>
              <a:t>et avec vos réglettes si nécessaire.</a:t>
            </a:r>
            <a:endParaRPr/>
          </a:p>
          <a:p>
            <a:pPr marL="0" lvl="0" indent="0" algn="l" rtl="0">
              <a:spcBef>
                <a:spcPts val="0"/>
              </a:spcBef>
              <a:spcAft>
                <a:spcPts val="0"/>
              </a:spcAft>
              <a:buNone/>
            </a:pPr>
            <a:r>
              <a:rPr lang="fr-FR" b="0"/>
              <a:t>Lire le problème et le faire reformuler par les élèves. </a:t>
            </a:r>
            <a:endParaRPr/>
          </a:p>
          <a:p>
            <a:pPr marL="0" lvl="0" indent="0" algn="l" rtl="0">
              <a:spcBef>
                <a:spcPts val="0"/>
              </a:spcBef>
              <a:spcAft>
                <a:spcPts val="0"/>
              </a:spcAft>
              <a:buNone/>
            </a:pPr>
            <a:r>
              <a:rPr lang="fr-FR" b="0"/>
              <a:t>Laisser les élèves chercher ; les inciter à faire un schéma ou à utiliser leurs réglettes. </a:t>
            </a: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0"/>
              <a:t>Faire une correction rapide avec schéma, schéma de réglettes et modélisation mathématique. </a:t>
            </a:r>
            <a:endParaRPr lang="fr-FR"/>
          </a:p>
          <a:p>
            <a:pPr marL="0" lvl="0" indent="0" algn="l" rtl="0">
              <a:spcBef>
                <a:spcPts val="0"/>
              </a:spcBef>
              <a:spcAft>
                <a:spcPts val="0"/>
              </a:spcAft>
              <a:buNone/>
            </a:pPr>
            <a:r>
              <a:rPr lang="fr-FR" b="0" i="0"/>
              <a:t>Calcul : 11 + 18 = 29.</a:t>
            </a:r>
            <a:endParaRPr/>
          </a:p>
          <a:p>
            <a:pPr marL="0" lvl="0" indent="0" algn="l" rtl="0">
              <a:spcBef>
                <a:spcPts val="0"/>
              </a:spcBef>
              <a:spcAft>
                <a:spcPts val="0"/>
              </a:spcAft>
              <a:buNone/>
            </a:pPr>
            <a:r>
              <a:rPr lang="fr-FR" b="0" i="0"/>
              <a:t>Phrase réponse :</a:t>
            </a:r>
            <a:r>
              <a:rPr lang="fr-FR" b="0" i="1"/>
              <a:t> </a:t>
            </a:r>
            <a:r>
              <a:rPr lang="fr-FR" b="0" i="0"/>
              <a:t>Il y a 29 enfants</a:t>
            </a:r>
            <a:r>
              <a:rPr lang="fr-FR" b="0" i="0" baseline="0"/>
              <a:t> dans la cour maintenant</a:t>
            </a:r>
            <a:r>
              <a:rPr lang="fr-FR" b="0" i="0"/>
              <a:t>.</a:t>
            </a:r>
          </a:p>
          <a:p>
            <a:pPr marL="0" lvl="0" indent="0" algn="l" rtl="0">
              <a:spcBef>
                <a:spcPts val="0"/>
              </a:spcBef>
              <a:spcAft>
                <a:spcPts val="0"/>
              </a:spcAft>
              <a:buNone/>
            </a:pPr>
            <a:endParaRPr b="0"/>
          </a:p>
        </p:txBody>
      </p:sp>
      <p:sp>
        <p:nvSpPr>
          <p:cNvPr id="1575" name="Google Shape;1575;p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fr-FR"/>
              <a:pPr algn="r"/>
              <a:t>97</a:t>
            </a:fld>
            <a:endParaRPr/>
          </a:p>
        </p:txBody>
      </p:sp>
    </p:spTree>
    <p:extLst>
      <p:ext uri="{BB962C8B-B14F-4D97-AF65-F5344CB8AC3E}">
        <p14:creationId xmlns:p14="http://schemas.microsoft.com/office/powerpoint/2010/main" val="3018250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59446BD-A3DD-7374-C7BF-9F1DC853E2C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3" name="Content Placeholder 2"/>
          <p:cNvSpPr>
            <a:spLocks noGrp="1"/>
          </p:cNvSpPr>
          <p:nvPr>
            <p:ph sz="half" idx="1"/>
          </p:nvPr>
        </p:nvSpPr>
        <p:spPr>
          <a:xfrm>
            <a:off x="2854689" y="3197807"/>
            <a:ext cx="3817733" cy="3071623"/>
          </a:xfrm>
        </p:spPr>
        <p:txBody>
          <a:bodyPr>
            <a:normAutofit/>
          </a:bodyPr>
          <a:lstStyle>
            <a:lvl1pPr marL="0" indent="0">
              <a:buFontTx/>
              <a:buNone/>
              <a:defRPr sz="1400">
                <a:solidFill>
                  <a:schemeClr val="bg1"/>
                </a:solidFill>
                <a:latin typeface="Verdana" panose="020B0604030504040204" pitchFamily="34" charset="0"/>
                <a:ea typeface="Verdana" panose="020B0604030504040204" pitchFamily="34" charset="0"/>
              </a:defRPr>
            </a:lvl1pPr>
          </a:lstStyle>
          <a:p>
            <a:pPr lvl="0"/>
            <a:r>
              <a:rPr lang="fr-FR"/>
              <a:t>Cliquez pour modifier les styles du texte du masque</a:t>
            </a:r>
          </a:p>
        </p:txBody>
      </p:sp>
      <p:sp>
        <p:nvSpPr>
          <p:cNvPr id="2" name="Title 1">
            <a:extLst>
              <a:ext uri="{FF2B5EF4-FFF2-40B4-BE49-F238E27FC236}">
                <a16:creationId xmlns:a16="http://schemas.microsoft.com/office/drawing/2014/main" id="{8708E326-C34C-54E5-70F7-9CDD13971F66}"/>
              </a:ext>
            </a:extLst>
          </p:cNvPr>
          <p:cNvSpPr>
            <a:spLocks noGrp="1"/>
          </p:cNvSpPr>
          <p:nvPr>
            <p:ph type="ctrTitle" hasCustomPrompt="1"/>
          </p:nvPr>
        </p:nvSpPr>
        <p:spPr>
          <a:xfrm>
            <a:off x="751788" y="2326530"/>
            <a:ext cx="7763562" cy="645270"/>
          </a:xfrm>
          <a:ln w="28575">
            <a:noFill/>
          </a:ln>
        </p:spPr>
        <p:txBody>
          <a:bodyPr anchor="b">
            <a:normAutofit/>
          </a:bodyPr>
          <a:lstStyle>
            <a:lvl1pPr algn="ctr">
              <a:defRPr sz="2000" b="1">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r>
              <a:rPr lang="fr-FR"/>
              <a:t>MODIFIEZ LE STYLE DU TITRE</a:t>
            </a:r>
            <a:endParaRPr lang="en-US"/>
          </a:p>
        </p:txBody>
      </p:sp>
    </p:spTree>
    <p:extLst>
      <p:ext uri="{BB962C8B-B14F-4D97-AF65-F5344CB8AC3E}">
        <p14:creationId xmlns:p14="http://schemas.microsoft.com/office/powerpoint/2010/main" val="44047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7C3C39-B845-48E2-BCF9-6BD5F384BA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ctrTitle"/>
          </p:nvPr>
        </p:nvSpPr>
        <p:spPr>
          <a:xfrm>
            <a:off x="751788" y="3040905"/>
            <a:ext cx="7772400" cy="776190"/>
          </a:xfrm>
          <a:ln w="28575">
            <a:noFill/>
          </a:ln>
        </p:spPr>
        <p:txBody>
          <a:bodyPr anchor="b">
            <a:normAutofit/>
          </a:bodyPr>
          <a:lstStyle>
            <a:lvl1pPr algn="ctr">
              <a:defRPr sz="3000" b="1">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r>
              <a:rPr lang="fr-FR"/>
              <a:t>Modifiez le style du titre</a:t>
            </a:r>
            <a:endParaRPr lang="en-US"/>
          </a:p>
        </p:txBody>
      </p:sp>
      <p:sp>
        <p:nvSpPr>
          <p:cNvPr id="3" name="Titre 3">
            <a:extLst>
              <a:ext uri="{FF2B5EF4-FFF2-40B4-BE49-F238E27FC236}">
                <a16:creationId xmlns:a16="http://schemas.microsoft.com/office/drawing/2014/main" id="{4164825B-4A20-8B4E-800D-BBF8BEAE7FB1}"/>
              </a:ext>
            </a:extLst>
          </p:cNvPr>
          <p:cNvSpPr txBox="1">
            <a:spLocks/>
          </p:cNvSpPr>
          <p:nvPr userDrawn="1"/>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schemeClr val="bg1"/>
                </a:solidFill>
                <a:latin typeface="Verdana" panose="020B0604030504040204" pitchFamily="34" charset="0"/>
                <a:ea typeface="Verdana" panose="020B0604030504040204" pitchFamily="34" charset="0"/>
              </a:rPr>
              <a:t>Réservé à la </a:t>
            </a:r>
            <a:r>
              <a:rPr lang="fr-FR" sz="2000" err="1">
                <a:solidFill>
                  <a:schemeClr val="bg1"/>
                </a:solidFill>
                <a:latin typeface="Verdana" panose="020B0604030504040204" pitchFamily="34" charset="0"/>
                <a:ea typeface="Verdana" panose="020B0604030504040204" pitchFamily="34" charset="0"/>
              </a:rPr>
              <a:t>vidéoprojection</a:t>
            </a:r>
            <a:endParaRPr lang="fr-FR" sz="200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4576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21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44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332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62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et contenu" userDrawn="1">
  <p:cSld name="Titre et contenu">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806348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7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0914A-B9D9-4B95-BBEA-32E85AA20954}" type="datetimeFigureOut">
              <a:rPr lang="fr-FR" smtClean="0"/>
              <a:t>26/06/2023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49CDC-BADB-4C39-95ED-E0FCA83A6716}" type="slidenum">
              <a:rPr lang="fr-FR" smtClean="0"/>
              <a:t>‹N°›</a:t>
            </a:fld>
            <a:endParaRPr lang="fr-FR"/>
          </a:p>
        </p:txBody>
      </p:sp>
    </p:spTree>
    <p:extLst>
      <p:ext uri="{BB962C8B-B14F-4D97-AF65-F5344CB8AC3E}">
        <p14:creationId xmlns:p14="http://schemas.microsoft.com/office/powerpoint/2010/main" val="1099315086"/>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85" r:id="rId3"/>
    <p:sldLayoutId id="2147483667" r:id="rId4"/>
    <p:sldLayoutId id="2147483670" r:id="rId5"/>
    <p:sldLayoutId id="2147483672" r:id="rId6"/>
    <p:sldLayoutId id="2147483711" r:id="rId7"/>
    <p:sldLayoutId id="214748371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slide" Target="slide2.xml"/><Relationship Id="rId7" Type="http://schemas.openxmlformats.org/officeDocument/2006/relationships/slide" Target="slide6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47.xml"/><Relationship Id="rId5" Type="http://schemas.openxmlformats.org/officeDocument/2006/relationships/slide" Target="slide32.xml"/><Relationship Id="rId4" Type="http://schemas.openxmlformats.org/officeDocument/2006/relationships/slide" Target="slide17.xml"/><Relationship Id="rId9" Type="http://schemas.openxmlformats.org/officeDocument/2006/relationships/slide" Target="slide8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prstClr val="white"/>
                </a:solidFill>
                <a:latin typeface="Verdana" panose="020B0604030504040204" pitchFamily="34" charset="0"/>
                <a:ea typeface="Verdana" panose="020B0604030504040204" pitchFamily="34" charset="0"/>
                <a:sym typeface="Arial"/>
              </a:rPr>
              <a:t>Réservé à la </a:t>
            </a:r>
            <a:r>
              <a:rPr lang="fr-FR" sz="2000" err="1">
                <a:solidFill>
                  <a:prstClr val="white"/>
                </a:solidFill>
                <a:latin typeface="Verdana" panose="020B0604030504040204" pitchFamily="34" charset="0"/>
                <a:ea typeface="Verdana" panose="020B0604030504040204" pitchFamily="34" charset="0"/>
                <a:sym typeface="Arial"/>
              </a:rPr>
              <a:t>vidéoprojection</a:t>
            </a:r>
            <a:endParaRPr lang="fr-FR" sz="2000">
              <a:solidFill>
                <a:prstClr val="white"/>
              </a:solidFill>
              <a:latin typeface="Verdana" panose="020B0604030504040204" pitchFamily="34" charset="0"/>
              <a:ea typeface="Verdana" panose="020B0604030504040204" pitchFamily="34" charset="0"/>
              <a:sym typeface="Arial"/>
            </a:endParaRPr>
          </a:p>
        </p:txBody>
      </p:sp>
      <p:sp>
        <p:nvSpPr>
          <p:cNvPr id="6" name="Google Shape;78;p1"/>
          <p:cNvSpPr txBox="1"/>
          <p:nvPr/>
        </p:nvSpPr>
        <p:spPr>
          <a:xfrm>
            <a:off x="2268429" y="3174276"/>
            <a:ext cx="5034486" cy="3295043"/>
          </a:xfrm>
          <a:prstGeom prst="rect">
            <a:avLst/>
          </a:prstGeom>
          <a:noFill/>
          <a:ln>
            <a:noFill/>
          </a:ln>
        </p:spPr>
        <p:txBody>
          <a:bodyPr spcFirstLastPara="1" wrap="square" lIns="91425" tIns="45700" rIns="91425" bIns="45700" anchor="t" anchorCtr="0">
            <a:normAutofit/>
          </a:bodyPr>
          <a:lstStyle/>
          <a:p>
            <a:pPr defTabSz="914400">
              <a:buClr>
                <a:srgbClr val="000000"/>
              </a:buClr>
              <a:buFont typeface="Arial"/>
              <a:buNone/>
            </a:pPr>
            <a:r>
              <a:rPr lang="fr-FR" sz="1400" b="1" u="sng" kern="0">
                <a:solidFill>
                  <a:schemeClr val="bg1"/>
                </a:solidFill>
                <a:latin typeface="Verdana"/>
                <a:ea typeface="Verdana"/>
                <a:cs typeface="Verdana"/>
                <a:sym typeface="Verdana"/>
                <a:hlinkClick r:id="rId3" action="ppaction://hlinksldjump"/>
              </a:rPr>
              <a:t>Séance 14</a:t>
            </a:r>
            <a:r>
              <a:rPr lang="fr-FR" sz="1400" b="1" kern="0">
                <a:solidFill>
                  <a:schemeClr val="bg1"/>
                </a:solidFill>
                <a:latin typeface="Verdana"/>
                <a:ea typeface="Verdana"/>
                <a:cs typeface="Verdana"/>
                <a:sym typeface="Verdana"/>
              </a:rPr>
              <a:t>   </a:t>
            </a:r>
            <a:r>
              <a:rPr lang="fr-FR" sz="1400" kern="0">
                <a:solidFill>
                  <a:schemeClr val="bg1"/>
                </a:solidFill>
                <a:latin typeface="Verdana"/>
                <a:ea typeface="Verdana"/>
                <a:cs typeface="Verdana"/>
                <a:sym typeface="Verdana"/>
              </a:rPr>
              <a:t>Rechercher l’état final (ajout)</a:t>
            </a:r>
            <a:endParaRPr sz="1400" kern="0">
              <a:solidFill>
                <a:schemeClr val="bg1"/>
              </a:solidFill>
              <a:latin typeface="Arial"/>
              <a:cs typeface="Arial"/>
              <a:sym typeface="Arial"/>
            </a:endParaRPr>
          </a:p>
          <a:p>
            <a:pPr defTabSz="914400">
              <a:buClr>
                <a:prstClr val="black"/>
              </a:buClr>
              <a:buSzPts val="1400"/>
              <a:buFont typeface="Calibri"/>
              <a:buNone/>
            </a:pPr>
            <a:r>
              <a:rPr lang="fr-FR" sz="1400" b="1" kern="0">
                <a:solidFill>
                  <a:schemeClr val="bg1"/>
                </a:solidFill>
                <a:latin typeface="Verdana"/>
                <a:ea typeface="Verdana"/>
                <a:cs typeface="Verdana"/>
                <a:sym typeface="Verdana"/>
              </a:rPr>
              <a:t> </a:t>
            </a:r>
            <a:endParaRPr sz="1400" b="1" kern="0">
              <a:solidFill>
                <a:schemeClr val="bg1"/>
              </a:solidFill>
              <a:latin typeface="Verdana"/>
              <a:ea typeface="Verdana"/>
              <a:cs typeface="Verdana"/>
              <a:sym typeface="Verdana"/>
            </a:endParaRPr>
          </a:p>
          <a:p>
            <a:pPr defTabSz="914400">
              <a:buClr>
                <a:srgbClr val="000000"/>
              </a:buClr>
              <a:buFont typeface="Arial"/>
              <a:buNone/>
            </a:pPr>
            <a:r>
              <a:rPr lang="fr-FR" sz="1400" b="1" u="sng" kern="0">
                <a:solidFill>
                  <a:schemeClr val="bg1"/>
                </a:solidFill>
                <a:latin typeface="Verdana"/>
                <a:ea typeface="Verdana"/>
                <a:cs typeface="Verdana"/>
                <a:sym typeface="Verdana"/>
                <a:hlinkClick r:id="rId4" action="ppaction://hlinksldjump"/>
              </a:rPr>
              <a:t>Séance 15</a:t>
            </a:r>
            <a:r>
              <a:rPr lang="fr-FR" sz="1400" b="1" kern="0">
                <a:solidFill>
                  <a:schemeClr val="bg1"/>
                </a:solidFill>
                <a:latin typeface="Verdana"/>
                <a:ea typeface="Verdana"/>
                <a:cs typeface="Verdana"/>
                <a:sym typeface="Verdana"/>
              </a:rPr>
              <a:t>   </a:t>
            </a:r>
            <a:r>
              <a:rPr lang="fr-FR" sz="1400" kern="0">
                <a:solidFill>
                  <a:schemeClr val="bg1"/>
                </a:solidFill>
                <a:latin typeface="Verdana"/>
                <a:ea typeface="Verdana"/>
                <a:cs typeface="Verdana"/>
                <a:sym typeface="Verdana"/>
              </a:rPr>
              <a:t>Rechercher l’état final (retrait)</a:t>
            </a:r>
            <a:endParaRPr sz="1400" kern="0">
              <a:solidFill>
                <a:schemeClr val="bg1"/>
              </a:solidFill>
              <a:latin typeface="Arial"/>
              <a:cs typeface="Arial"/>
              <a:sym typeface="Arial"/>
            </a:endParaRPr>
          </a:p>
          <a:p>
            <a:pPr defTabSz="914400">
              <a:buClr>
                <a:prstClr val="black"/>
              </a:buClr>
              <a:buSzPts val="1400"/>
              <a:buFont typeface="Calibri"/>
              <a:buNone/>
            </a:pPr>
            <a:endParaRPr sz="1400" kern="0">
              <a:solidFill>
                <a:schemeClr val="bg1"/>
              </a:solidFill>
              <a:latin typeface="Verdana"/>
              <a:ea typeface="Verdana"/>
              <a:cs typeface="Verdana"/>
              <a:sym typeface="Verdana"/>
            </a:endParaRPr>
          </a:p>
          <a:p>
            <a:pPr defTabSz="914400">
              <a:buClr>
                <a:srgbClr val="000000"/>
              </a:buClr>
              <a:buFont typeface="Arial"/>
              <a:buNone/>
            </a:pPr>
            <a:r>
              <a:rPr lang="fr-FR" sz="1400" b="1" kern="0">
                <a:solidFill>
                  <a:schemeClr val="bg1"/>
                </a:solidFill>
                <a:latin typeface="Verdana"/>
                <a:ea typeface="Verdana"/>
                <a:cs typeface="Verdana"/>
                <a:sym typeface="Verdana"/>
                <a:hlinkClick r:id="rId5" action="ppaction://hlinksldjump"/>
              </a:rPr>
              <a:t>Séance 16</a:t>
            </a:r>
            <a:r>
              <a:rPr lang="fr-FR" sz="1400" b="1" kern="0">
                <a:solidFill>
                  <a:schemeClr val="bg1"/>
                </a:solidFill>
                <a:latin typeface="Verdana"/>
                <a:ea typeface="Verdana"/>
                <a:cs typeface="Verdana"/>
                <a:sym typeface="Verdana"/>
              </a:rPr>
              <a:t>   </a:t>
            </a:r>
            <a:r>
              <a:rPr lang="fr-FR" sz="1400" kern="0">
                <a:solidFill>
                  <a:schemeClr val="bg1"/>
                </a:solidFill>
                <a:latin typeface="Verdana"/>
                <a:ea typeface="Verdana"/>
                <a:cs typeface="Verdana"/>
                <a:sym typeface="Verdana"/>
              </a:rPr>
              <a:t>Rechercher l’état final (retrait)</a:t>
            </a:r>
            <a:endParaRPr sz="1400" kern="0">
              <a:solidFill>
                <a:schemeClr val="bg1"/>
              </a:solidFill>
              <a:latin typeface="Arial"/>
              <a:cs typeface="Arial"/>
              <a:sym typeface="Arial"/>
            </a:endParaRPr>
          </a:p>
          <a:p>
            <a:pPr defTabSz="914400">
              <a:buClr>
                <a:prstClr val="black"/>
              </a:buClr>
              <a:buSzPts val="1400"/>
              <a:buFont typeface="Calibri"/>
              <a:buNone/>
            </a:pPr>
            <a:endParaRPr sz="1400" b="1" kern="0">
              <a:solidFill>
                <a:schemeClr val="bg1"/>
              </a:solidFill>
              <a:latin typeface="Verdana"/>
              <a:ea typeface="Verdana"/>
              <a:cs typeface="Verdana"/>
              <a:sym typeface="Verdana"/>
            </a:endParaRPr>
          </a:p>
          <a:p>
            <a:pPr defTabSz="914400">
              <a:buClr>
                <a:srgbClr val="000000"/>
              </a:buClr>
              <a:buFont typeface="Arial"/>
              <a:buNone/>
            </a:pPr>
            <a:r>
              <a:rPr lang="fr-FR" sz="1400" b="1" kern="0">
                <a:solidFill>
                  <a:schemeClr val="bg1"/>
                </a:solidFill>
                <a:latin typeface="Verdana"/>
                <a:ea typeface="Verdana"/>
                <a:cs typeface="Verdana"/>
                <a:sym typeface="Verdana"/>
                <a:hlinkClick r:id="rId6" action="ppaction://hlinksldjump"/>
              </a:rPr>
              <a:t>Séance 17</a:t>
            </a:r>
            <a:r>
              <a:rPr lang="fr-FR" sz="1400" b="1" kern="0">
                <a:solidFill>
                  <a:schemeClr val="bg1"/>
                </a:solidFill>
                <a:latin typeface="Verdana"/>
                <a:ea typeface="Verdana"/>
                <a:cs typeface="Verdana"/>
                <a:sym typeface="Verdana"/>
              </a:rPr>
              <a:t>   </a:t>
            </a:r>
            <a:r>
              <a:rPr lang="fr-FR" sz="1400" kern="0">
                <a:solidFill>
                  <a:schemeClr val="bg1"/>
                </a:solidFill>
                <a:latin typeface="Verdana"/>
                <a:ea typeface="Verdana"/>
                <a:cs typeface="Verdana"/>
                <a:sym typeface="Verdana"/>
              </a:rPr>
              <a:t>Rechercher l’état final (ajout)</a:t>
            </a:r>
            <a:endParaRPr sz="1400" kern="0">
              <a:solidFill>
                <a:schemeClr val="bg1"/>
              </a:solidFill>
              <a:latin typeface="Arial"/>
              <a:cs typeface="Arial"/>
              <a:sym typeface="Arial"/>
            </a:endParaRPr>
          </a:p>
          <a:p>
            <a:pPr defTabSz="914400">
              <a:buClr>
                <a:srgbClr val="000000"/>
              </a:buClr>
              <a:buFont typeface="Arial"/>
              <a:buNone/>
            </a:pPr>
            <a:endParaRPr sz="1400" kern="0">
              <a:solidFill>
                <a:schemeClr val="bg1"/>
              </a:solidFill>
              <a:latin typeface="Verdana"/>
              <a:ea typeface="Verdana"/>
              <a:cs typeface="Verdana"/>
              <a:sym typeface="Verdana"/>
            </a:endParaRPr>
          </a:p>
          <a:p>
            <a:pPr defTabSz="914400">
              <a:buClr>
                <a:srgbClr val="000000"/>
              </a:buClr>
              <a:buFont typeface="Arial"/>
              <a:buNone/>
            </a:pPr>
            <a:r>
              <a:rPr lang="fr-FR" sz="1400" b="1" kern="0">
                <a:solidFill>
                  <a:schemeClr val="bg1"/>
                </a:solidFill>
                <a:latin typeface="Verdana"/>
                <a:ea typeface="Verdana"/>
                <a:cs typeface="Verdana"/>
                <a:sym typeface="Verdana"/>
                <a:hlinkClick r:id="rId7" action="ppaction://hlinksldjump"/>
              </a:rPr>
              <a:t>Séance 18</a:t>
            </a:r>
            <a:r>
              <a:rPr lang="fr-FR" sz="1400" b="1" kern="0">
                <a:solidFill>
                  <a:schemeClr val="bg1"/>
                </a:solidFill>
                <a:latin typeface="Verdana"/>
                <a:ea typeface="Verdana"/>
                <a:cs typeface="Verdana"/>
                <a:sym typeface="Verdana"/>
              </a:rPr>
              <a:t>   </a:t>
            </a:r>
            <a:r>
              <a:rPr lang="fr-FR" sz="1400" kern="0">
                <a:solidFill>
                  <a:schemeClr val="bg1"/>
                </a:solidFill>
                <a:latin typeface="Verdana"/>
                <a:ea typeface="Verdana"/>
                <a:cs typeface="Verdana"/>
                <a:sym typeface="Verdana"/>
              </a:rPr>
              <a:t>Rechercher l’état final (ajout)</a:t>
            </a:r>
            <a:endParaRPr sz="1400" kern="0">
              <a:solidFill>
                <a:schemeClr val="bg1"/>
              </a:solidFill>
              <a:latin typeface="Arial"/>
              <a:cs typeface="Arial"/>
              <a:sym typeface="Arial"/>
            </a:endParaRPr>
          </a:p>
          <a:p>
            <a:pPr defTabSz="914400">
              <a:buClr>
                <a:prstClr val="black"/>
              </a:buClr>
              <a:buSzPts val="1400"/>
              <a:buFont typeface="Calibri"/>
              <a:buNone/>
            </a:pPr>
            <a:endParaRPr sz="1400" kern="0">
              <a:solidFill>
                <a:schemeClr val="bg1"/>
              </a:solidFill>
              <a:latin typeface="Verdana"/>
              <a:ea typeface="Verdana"/>
              <a:cs typeface="Verdana"/>
              <a:sym typeface="Verdana"/>
            </a:endParaRPr>
          </a:p>
          <a:p>
            <a:pPr defTabSz="914400">
              <a:buClr>
                <a:srgbClr val="000000"/>
              </a:buClr>
              <a:buFont typeface="Arial"/>
              <a:buNone/>
            </a:pPr>
            <a:r>
              <a:rPr lang="fr-FR" sz="1400" b="1" kern="0">
                <a:solidFill>
                  <a:schemeClr val="bg1"/>
                </a:solidFill>
                <a:latin typeface="Verdana"/>
                <a:ea typeface="Verdana"/>
                <a:cs typeface="Verdana"/>
                <a:sym typeface="Verdana"/>
                <a:hlinkClick r:id="rId8" action="ppaction://hlinksldjump"/>
              </a:rPr>
              <a:t>Séance 19</a:t>
            </a:r>
            <a:r>
              <a:rPr lang="fr-FR" sz="1400" b="1" kern="0">
                <a:solidFill>
                  <a:schemeClr val="bg1"/>
                </a:solidFill>
                <a:latin typeface="Verdana"/>
                <a:ea typeface="Verdana"/>
                <a:cs typeface="Verdana"/>
                <a:sym typeface="Verdana"/>
              </a:rPr>
              <a:t>   </a:t>
            </a:r>
            <a:r>
              <a:rPr lang="fr-FR" sz="1400" kern="0">
                <a:solidFill>
                  <a:schemeClr val="bg1"/>
                </a:solidFill>
                <a:latin typeface="Verdana"/>
                <a:ea typeface="Verdana"/>
                <a:cs typeface="Verdana"/>
                <a:sym typeface="Verdana"/>
              </a:rPr>
              <a:t>Rechercher l’état final (retrait)</a:t>
            </a:r>
            <a:endParaRPr sz="1400" kern="0">
              <a:solidFill>
                <a:schemeClr val="bg1"/>
              </a:solidFill>
              <a:latin typeface="Arial"/>
              <a:cs typeface="Arial"/>
              <a:sym typeface="Arial"/>
            </a:endParaRPr>
          </a:p>
          <a:p>
            <a:pPr defTabSz="914400">
              <a:buClr>
                <a:srgbClr val="000000"/>
              </a:buClr>
              <a:buFont typeface="Arial"/>
              <a:buNone/>
            </a:pPr>
            <a:endParaRPr sz="1400" kern="0">
              <a:solidFill>
                <a:schemeClr val="bg1"/>
              </a:solidFill>
              <a:latin typeface="Verdana"/>
              <a:ea typeface="Verdana"/>
              <a:cs typeface="Verdana"/>
              <a:sym typeface="Verdana"/>
            </a:endParaRPr>
          </a:p>
          <a:p>
            <a:pPr defTabSz="914400">
              <a:buClr>
                <a:srgbClr val="000000"/>
              </a:buClr>
              <a:buFont typeface="Arial"/>
              <a:buNone/>
            </a:pPr>
            <a:r>
              <a:rPr lang="fr-FR" sz="1400" b="1" kern="0">
                <a:solidFill>
                  <a:schemeClr val="bg1"/>
                </a:solidFill>
                <a:latin typeface="Verdana"/>
                <a:ea typeface="Verdana"/>
                <a:cs typeface="Verdana"/>
                <a:sym typeface="Verdana"/>
                <a:hlinkClick r:id="rId9" action="ppaction://hlinksldjump"/>
              </a:rPr>
              <a:t>Séance 20</a:t>
            </a:r>
            <a:r>
              <a:rPr lang="fr-FR" sz="1400" b="1" kern="0">
                <a:solidFill>
                  <a:schemeClr val="bg1"/>
                </a:solidFill>
                <a:latin typeface="Verdana"/>
                <a:ea typeface="Verdana"/>
                <a:cs typeface="Verdana"/>
                <a:sym typeface="Verdana"/>
              </a:rPr>
              <a:t>   </a:t>
            </a:r>
            <a:r>
              <a:rPr lang="fr-FR" sz="1400" kern="0">
                <a:solidFill>
                  <a:schemeClr val="bg1"/>
                </a:solidFill>
                <a:latin typeface="Verdana"/>
                <a:ea typeface="Verdana"/>
                <a:cs typeface="Verdana"/>
                <a:sym typeface="Verdana"/>
              </a:rPr>
              <a:t>Rechercher l’état final (retrait)</a:t>
            </a:r>
            <a:endParaRPr sz="1400" kern="0">
              <a:solidFill>
                <a:schemeClr val="bg1"/>
              </a:solidFill>
              <a:latin typeface="Arial"/>
              <a:cs typeface="Arial"/>
              <a:sym typeface="Arial"/>
            </a:endParaRPr>
          </a:p>
          <a:p>
            <a:pPr defTabSz="914400">
              <a:buClr>
                <a:srgbClr val="000000"/>
              </a:buClr>
              <a:buFont typeface="Arial"/>
              <a:buNone/>
            </a:pPr>
            <a:endParaRPr sz="1400" kern="0">
              <a:solidFill>
                <a:srgbClr val="A39491"/>
              </a:solidFill>
              <a:ea typeface="Calibri"/>
              <a:cs typeface="Calibri"/>
              <a:sym typeface="Calibri"/>
            </a:endParaRPr>
          </a:p>
          <a:p>
            <a:pPr defTabSz="914400">
              <a:buClr>
                <a:prstClr val="black"/>
              </a:buClr>
              <a:buSzPts val="1400"/>
              <a:buFont typeface="Calibri"/>
              <a:buNone/>
            </a:pPr>
            <a:endParaRPr sz="1400" kern="0">
              <a:solidFill>
                <a:srgbClr val="A39491"/>
              </a:solidFill>
              <a:ea typeface="Calibri"/>
              <a:cs typeface="Calibri"/>
              <a:sym typeface="Calibri"/>
            </a:endParaRPr>
          </a:p>
          <a:p>
            <a:pPr defTabSz="914400">
              <a:buClr>
                <a:srgbClr val="000000"/>
              </a:buClr>
              <a:buFont typeface="Arial"/>
              <a:buNone/>
            </a:pPr>
            <a:endParaRPr kern="0">
              <a:solidFill>
                <a:prstClr val="black"/>
              </a:solidFill>
              <a:ea typeface="Calibri"/>
              <a:cs typeface="Calibri"/>
              <a:sym typeface="Calibri"/>
            </a:endParaRPr>
          </a:p>
          <a:p>
            <a:pPr defTabSz="914400">
              <a:buClr>
                <a:srgbClr val="000000"/>
              </a:buClr>
              <a:buFont typeface="Arial"/>
              <a:buNone/>
            </a:pPr>
            <a:endParaRPr kern="0">
              <a:solidFill>
                <a:prstClr val="black"/>
              </a:solidFill>
              <a:ea typeface="Calibri"/>
              <a:cs typeface="Calibri"/>
              <a:sym typeface="Calibri"/>
            </a:endParaRPr>
          </a:p>
          <a:p>
            <a:pPr defTabSz="914400">
              <a:buClr>
                <a:srgbClr val="000000"/>
              </a:buClr>
              <a:buFont typeface="Arial"/>
              <a:buNone/>
            </a:pPr>
            <a:endParaRPr kern="0">
              <a:solidFill>
                <a:prstClr val="black"/>
              </a:solidFill>
              <a:ea typeface="Calibri"/>
              <a:cs typeface="Calibri"/>
              <a:sym typeface="Calibri"/>
            </a:endParaRPr>
          </a:p>
          <a:p>
            <a:pPr defTabSz="914400">
              <a:buClr>
                <a:srgbClr val="000000"/>
              </a:buClr>
              <a:buFont typeface="Arial"/>
              <a:buNone/>
            </a:pPr>
            <a:endParaRPr kern="0">
              <a:solidFill>
                <a:prstClr val="black"/>
              </a:solidFill>
              <a:ea typeface="Calibri"/>
              <a:cs typeface="Calibri"/>
              <a:sym typeface="Calibri"/>
            </a:endParaRPr>
          </a:p>
          <a:p>
            <a:pPr defTabSz="914400">
              <a:buClr>
                <a:srgbClr val="000000"/>
              </a:buClr>
              <a:buFont typeface="Arial"/>
              <a:buNone/>
            </a:pPr>
            <a:endParaRPr kern="0">
              <a:solidFill>
                <a:prstClr val="black"/>
              </a:solidFill>
              <a:ea typeface="Calibri"/>
              <a:cs typeface="Calibri"/>
              <a:sym typeface="Calibri"/>
            </a:endParaRPr>
          </a:p>
          <a:p>
            <a:pPr defTabSz="914400">
              <a:buClr>
                <a:srgbClr val="000000"/>
              </a:buClr>
              <a:buFont typeface="Arial"/>
              <a:buNone/>
            </a:pPr>
            <a:endParaRPr kern="0">
              <a:solidFill>
                <a:prstClr val="black"/>
              </a:solidFill>
              <a:ea typeface="Calibri"/>
              <a:cs typeface="Calibri"/>
              <a:sym typeface="Calibri"/>
            </a:endParaRPr>
          </a:p>
        </p:txBody>
      </p:sp>
      <p:sp>
        <p:nvSpPr>
          <p:cNvPr id="8" name="Titre 1">
            <a:extLst>
              <a:ext uri="{FF2B5EF4-FFF2-40B4-BE49-F238E27FC236}">
                <a16:creationId xmlns:a16="http://schemas.microsoft.com/office/drawing/2014/main" id="{8151996C-ACCB-46F7-84CF-CD773B2A99A3}"/>
              </a:ext>
            </a:extLst>
          </p:cNvPr>
          <p:cNvSpPr>
            <a:spLocks noGrp="1"/>
          </p:cNvSpPr>
          <p:nvPr>
            <p:ph type="ctrTitle"/>
          </p:nvPr>
        </p:nvSpPr>
        <p:spPr>
          <a:xfrm>
            <a:off x="460730" y="2335093"/>
            <a:ext cx="7763562" cy="645270"/>
          </a:xfrm>
        </p:spPr>
        <p:txBody>
          <a:bodyPr>
            <a:normAutofit/>
          </a:bodyPr>
          <a:lstStyle/>
          <a:p>
            <a:r>
              <a:rPr lang="fr-FR" sz="2700">
                <a:solidFill>
                  <a:schemeClr val="bg1"/>
                </a:solidFill>
                <a:latin typeface="Verdana"/>
                <a:ea typeface="Verdana"/>
                <a:cs typeface="Arial"/>
              </a:rPr>
              <a:t>SOMMAIRE</a:t>
            </a:r>
          </a:p>
        </p:txBody>
      </p:sp>
    </p:spTree>
    <p:extLst>
      <p:ext uri="{BB962C8B-B14F-4D97-AF65-F5344CB8AC3E}">
        <p14:creationId xmlns:p14="http://schemas.microsoft.com/office/powerpoint/2010/main" val="2766390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3" name="Image 2" descr="Une image contenant texte, capture d’écran, Rectangle, conception&#10;&#10;Description générée automatiquement">
            <a:extLst>
              <a:ext uri="{FF2B5EF4-FFF2-40B4-BE49-F238E27FC236}">
                <a16:creationId xmlns:a16="http://schemas.microsoft.com/office/drawing/2014/main" id="{A66BFE53-F11E-5A03-6BF8-E1B847CCE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3914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4" name="Image 3" descr="Une image contenant texte, capture d’écran, diagramme, Police&#10;&#10;Description générée automatiquement">
            <a:extLst>
              <a:ext uri="{FF2B5EF4-FFF2-40B4-BE49-F238E27FC236}">
                <a16:creationId xmlns:a16="http://schemas.microsoft.com/office/drawing/2014/main" id="{96061C07-A998-2D5A-1118-EA4418AA44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7710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Image 2" descr="Une image contenant texte, capture d’écran, diagramme, Police&#10;&#10;Description générée automatiquement">
            <a:extLst>
              <a:ext uri="{FF2B5EF4-FFF2-40B4-BE49-F238E27FC236}">
                <a16:creationId xmlns:a16="http://schemas.microsoft.com/office/drawing/2014/main" id="{8F12BC22-3E56-BA7F-5C2C-03AFB50321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7072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Image 2" descr="Une image contenant texte, capture d’écran, diagramme, Police&#10;&#10;Description générée automatiquement">
            <a:extLst>
              <a:ext uri="{FF2B5EF4-FFF2-40B4-BE49-F238E27FC236}">
                <a16:creationId xmlns:a16="http://schemas.microsoft.com/office/drawing/2014/main" id="{1DF5448F-C7FB-E698-6A2F-FCD7D740DB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1292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29061D30-0A26-37CA-1510-E4A11BBDE0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6927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356280CF-E21B-F497-AA1F-EA01B058C5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36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2ED9AD9D-A6FD-97FD-ADBD-8AD26E9BF4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205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996C-ACCB-46F7-84CF-CD773B2A99A3}"/>
              </a:ext>
            </a:extLst>
          </p:cNvPr>
          <p:cNvSpPr>
            <a:spLocks noGrp="1"/>
          </p:cNvSpPr>
          <p:nvPr>
            <p:ph type="ctrTitle"/>
          </p:nvPr>
        </p:nvSpPr>
        <p:spPr/>
        <p:txBody>
          <a:bodyPr>
            <a:normAutofit/>
          </a:bodyPr>
          <a:lstStyle/>
          <a:p>
            <a:r>
              <a:rPr lang="fr-FR" sz="2700">
                <a:solidFill>
                  <a:schemeClr val="bg1"/>
                </a:solidFill>
                <a:latin typeface="Verdana"/>
                <a:ea typeface="Verdana"/>
                <a:cs typeface="Arial"/>
              </a:rPr>
              <a:t>Séance 15</a:t>
            </a:r>
          </a:p>
        </p:txBody>
      </p:sp>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prstClr val="white"/>
                </a:solidFill>
                <a:latin typeface="Verdana" panose="020B0604030504040204" pitchFamily="34" charset="0"/>
                <a:ea typeface="Verdana" panose="020B0604030504040204" pitchFamily="34" charset="0"/>
                <a:sym typeface="Arial"/>
              </a:rPr>
              <a:t>Réservé à la </a:t>
            </a:r>
            <a:r>
              <a:rPr lang="fr-FR" sz="2000" err="1">
                <a:solidFill>
                  <a:prstClr val="white"/>
                </a:solidFill>
                <a:latin typeface="Verdana" panose="020B0604030504040204" pitchFamily="34" charset="0"/>
                <a:ea typeface="Verdana" panose="020B0604030504040204" pitchFamily="34" charset="0"/>
                <a:sym typeface="Arial"/>
              </a:rPr>
              <a:t>vidéoprojection</a:t>
            </a:r>
            <a:endParaRPr lang="fr-FR" sz="2000">
              <a:solidFill>
                <a:prstClr val="white"/>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402469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8CC623C0-63E2-F00E-9831-160592E190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740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4" name="Image 3" descr="Une image contenant texte, capture d’écran&#10;&#10;Description générée automatiquement">
            <a:extLst>
              <a:ext uri="{FF2B5EF4-FFF2-40B4-BE49-F238E27FC236}">
                <a16:creationId xmlns:a16="http://schemas.microsoft.com/office/drawing/2014/main" id="{8DA95144-C90B-B028-1981-ABC9744F40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4410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996C-ACCB-46F7-84CF-CD773B2A99A3}"/>
              </a:ext>
            </a:extLst>
          </p:cNvPr>
          <p:cNvSpPr>
            <a:spLocks noGrp="1"/>
          </p:cNvSpPr>
          <p:nvPr>
            <p:ph type="ctrTitle"/>
          </p:nvPr>
        </p:nvSpPr>
        <p:spPr/>
        <p:txBody>
          <a:bodyPr>
            <a:normAutofit/>
          </a:bodyPr>
          <a:lstStyle/>
          <a:p>
            <a:r>
              <a:rPr lang="fr-FR" sz="2700">
                <a:latin typeface="Verdana"/>
                <a:ea typeface="Verdana"/>
                <a:cs typeface="Arial"/>
              </a:rPr>
              <a:t>Séance 14</a:t>
            </a:r>
          </a:p>
        </p:txBody>
      </p:sp>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schemeClr val="bg1"/>
                </a:solidFill>
                <a:latin typeface="Verdana" panose="020B0604030504040204" pitchFamily="34" charset="0"/>
                <a:ea typeface="Verdana" panose="020B0604030504040204" pitchFamily="34" charset="0"/>
                <a:sym typeface="Arial"/>
              </a:rPr>
              <a:t>Réservé à la </a:t>
            </a:r>
            <a:r>
              <a:rPr lang="fr-FR" sz="2000" err="1">
                <a:solidFill>
                  <a:schemeClr val="bg1"/>
                </a:solidFill>
                <a:latin typeface="Verdana" panose="020B0604030504040204" pitchFamily="34" charset="0"/>
                <a:ea typeface="Verdana" panose="020B0604030504040204" pitchFamily="34" charset="0"/>
                <a:sym typeface="Arial"/>
              </a:rPr>
              <a:t>vidéoprojection</a:t>
            </a:r>
            <a:endParaRPr lang="fr-FR" sz="2000">
              <a:solidFill>
                <a:schemeClr val="bg1"/>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423471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4" name="Image 3" descr="Une image contenant texte, capture d’écran, diagramme, cercle&#10;&#10;Description générée automatiquement">
            <a:extLst>
              <a:ext uri="{FF2B5EF4-FFF2-40B4-BE49-F238E27FC236}">
                <a16:creationId xmlns:a16="http://schemas.microsoft.com/office/drawing/2014/main" id="{52FC0397-0E0D-13EF-4EBB-F212115301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1154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5" name="Image 4" descr="Une image contenant texte, capture d’écran, diagramme&#10;&#10;Description générée automatiquement">
            <a:extLst>
              <a:ext uri="{FF2B5EF4-FFF2-40B4-BE49-F238E27FC236}">
                <a16:creationId xmlns:a16="http://schemas.microsoft.com/office/drawing/2014/main" id="{C7EF7268-7CE5-742D-7D4B-661FDAFB93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8022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A7430827-916F-0DD2-7481-03F97F96D4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8521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 name="Image 2" descr="Une image contenant texte, capture d’écran, Rectangle, conception&#10;&#10;Description générée automatiquement">
            <a:extLst>
              <a:ext uri="{FF2B5EF4-FFF2-40B4-BE49-F238E27FC236}">
                <a16:creationId xmlns:a16="http://schemas.microsoft.com/office/drawing/2014/main" id="{2ED16D7B-ECF5-76D3-668B-D883A0B66E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4668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7" name="Image 6" descr="Une image contenant texte, capture d’écran, Rectangle, conception&#10;&#10;Description générée automatiquement">
            <a:extLst>
              <a:ext uri="{FF2B5EF4-FFF2-40B4-BE49-F238E27FC236}">
                <a16:creationId xmlns:a16="http://schemas.microsoft.com/office/drawing/2014/main" id="{353B3F3C-A50F-14D2-105C-6788A2CFA5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8643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Image 2" descr="Une image contenant texte, capture d’écran, Rectangle, conception&#10;&#10;Description générée automatiquement">
            <a:extLst>
              <a:ext uri="{FF2B5EF4-FFF2-40B4-BE49-F238E27FC236}">
                <a16:creationId xmlns:a16="http://schemas.microsoft.com/office/drawing/2014/main" id="{EE393E04-416A-BED1-344D-B6B30C0D1C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3243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E47B07F6-BD4B-A970-F0AD-EC70AB55BD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8330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 name="Image 3" descr="Une image contenant texte, capture d’écran, Police, conception&#10;&#10;Description générée automatiquement">
            <a:extLst>
              <a:ext uri="{FF2B5EF4-FFF2-40B4-BE49-F238E27FC236}">
                <a16:creationId xmlns:a16="http://schemas.microsoft.com/office/drawing/2014/main" id="{7190C50F-E097-4496-5560-3BCD7F6FFB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7308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 name="Image 3" descr="Une image contenant texte, capture d’écran, Police, conception&#10;&#10;Description générée automatiquement">
            <a:extLst>
              <a:ext uri="{FF2B5EF4-FFF2-40B4-BE49-F238E27FC236}">
                <a16:creationId xmlns:a16="http://schemas.microsoft.com/office/drawing/2014/main" id="{02352E1D-76BB-39C0-17F8-713B44FF64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714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 name="Image 3" descr="Une image contenant texte, capture d’écran, Police, conception&#10;&#10;Description générée automatiquement">
            <a:extLst>
              <a:ext uri="{FF2B5EF4-FFF2-40B4-BE49-F238E27FC236}">
                <a16:creationId xmlns:a16="http://schemas.microsoft.com/office/drawing/2014/main" id="{C5801787-0B38-B93D-2550-8B1C4E200C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688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E3FFB92E-70A6-4D8B-4309-1834075FDA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351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3" name="Image 2" descr="Une image contenant texte, capture d’écran, Police, conception&#10;&#10;Description générée automatiquement">
            <a:extLst>
              <a:ext uri="{FF2B5EF4-FFF2-40B4-BE49-F238E27FC236}">
                <a16:creationId xmlns:a16="http://schemas.microsoft.com/office/drawing/2014/main" id="{1983DA2F-DA13-D0E9-44E4-E16E8ABE3D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8781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B128120A-0F16-FE13-AB33-1467D75E1B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6046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996C-ACCB-46F7-84CF-CD773B2A99A3}"/>
              </a:ext>
            </a:extLst>
          </p:cNvPr>
          <p:cNvSpPr>
            <a:spLocks noGrp="1"/>
          </p:cNvSpPr>
          <p:nvPr>
            <p:ph type="ctrTitle"/>
          </p:nvPr>
        </p:nvSpPr>
        <p:spPr/>
        <p:txBody>
          <a:bodyPr>
            <a:normAutofit/>
          </a:bodyPr>
          <a:lstStyle/>
          <a:p>
            <a:r>
              <a:rPr lang="fr-FR" sz="2700">
                <a:solidFill>
                  <a:schemeClr val="bg1"/>
                </a:solidFill>
                <a:latin typeface="Verdana"/>
                <a:ea typeface="Verdana"/>
                <a:cs typeface="Arial"/>
              </a:rPr>
              <a:t>Séance 16</a:t>
            </a:r>
          </a:p>
        </p:txBody>
      </p:sp>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prstClr val="white"/>
                </a:solidFill>
                <a:latin typeface="Verdana" panose="020B0604030504040204" pitchFamily="34" charset="0"/>
                <a:ea typeface="Verdana" panose="020B0604030504040204" pitchFamily="34" charset="0"/>
                <a:sym typeface="Arial"/>
              </a:rPr>
              <a:t>Réservé à la </a:t>
            </a:r>
            <a:r>
              <a:rPr lang="fr-FR" sz="2000" err="1">
                <a:solidFill>
                  <a:prstClr val="white"/>
                </a:solidFill>
                <a:latin typeface="Verdana" panose="020B0604030504040204" pitchFamily="34" charset="0"/>
                <a:ea typeface="Verdana" panose="020B0604030504040204" pitchFamily="34" charset="0"/>
                <a:sym typeface="Arial"/>
              </a:rPr>
              <a:t>vidéoprojection</a:t>
            </a:r>
            <a:endParaRPr lang="fr-FR" sz="2000">
              <a:solidFill>
                <a:prstClr val="white"/>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620362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095FB3DD-BF0F-01AF-58D0-E9B1D94F1C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8582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4" name="Image 3" descr="Une image contenant texte, capture d’écran&#10;&#10;Description générée automatiquement">
            <a:extLst>
              <a:ext uri="{FF2B5EF4-FFF2-40B4-BE49-F238E27FC236}">
                <a16:creationId xmlns:a16="http://schemas.microsoft.com/office/drawing/2014/main" id="{E00990FB-722C-6764-7D8A-25154486D5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3365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4" name="Image 3" descr="Une image contenant texte, capture d’écran, diagramme&#10;&#10;Description générée automatiquement">
            <a:extLst>
              <a:ext uri="{FF2B5EF4-FFF2-40B4-BE49-F238E27FC236}">
                <a16:creationId xmlns:a16="http://schemas.microsoft.com/office/drawing/2014/main" id="{E245195B-C243-42E7-8EC8-40C2721E74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982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 name="Image 4" descr="Une image contenant capture d’écran, texte, diagramme&#10;&#10;Description générée automatiquement">
            <a:extLst>
              <a:ext uri="{FF2B5EF4-FFF2-40B4-BE49-F238E27FC236}">
                <a16:creationId xmlns:a16="http://schemas.microsoft.com/office/drawing/2014/main" id="{55DFDD71-96C0-C292-A8F9-C7E7E3F6F3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21678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4" name="Image 3" descr="Une image contenant texte, capture d’écran, Police&#10;&#10;Description générée automatiquement">
            <a:extLst>
              <a:ext uri="{FF2B5EF4-FFF2-40B4-BE49-F238E27FC236}">
                <a16:creationId xmlns:a16="http://schemas.microsoft.com/office/drawing/2014/main" id="{CD59250D-8555-DA20-468C-816D633504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0893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01C9092C-EAB2-9B26-E83C-0CC3E9668C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9592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3" name="Image 2" descr="Une image contenant texte, capture d’écran, Rectangle, conception&#10;&#10;Description générée automatiquement">
            <a:extLst>
              <a:ext uri="{FF2B5EF4-FFF2-40B4-BE49-F238E27FC236}">
                <a16:creationId xmlns:a16="http://schemas.microsoft.com/office/drawing/2014/main" id="{3DECC5D5-4C30-CC3C-5F78-5404A3E25C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376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3" name="Image 2" descr="Une image contenant texte, capture d’écran, Tracé, conception&#10;&#10;Description générée automatiquement">
            <a:extLst>
              <a:ext uri="{FF2B5EF4-FFF2-40B4-BE49-F238E27FC236}">
                <a16:creationId xmlns:a16="http://schemas.microsoft.com/office/drawing/2014/main" id="{36D54B37-1966-AE0A-0DF7-F63AAC899C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8662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4" name="Image 3" descr="Une image contenant texte, capture d’écran, Rectangle, conception&#10;&#10;Description générée automatiquement">
            <a:extLst>
              <a:ext uri="{FF2B5EF4-FFF2-40B4-BE49-F238E27FC236}">
                <a16:creationId xmlns:a16="http://schemas.microsoft.com/office/drawing/2014/main" id="{581E56C0-BF9A-8175-0047-31027F05C4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6250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0E6974D9-E416-E8A5-7497-BDAE69EDFD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654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4" name="Image 3" descr="Une image contenant texte, capture d’écran, Police, diagramme&#10;&#10;Description générée automatiquement">
            <a:extLst>
              <a:ext uri="{FF2B5EF4-FFF2-40B4-BE49-F238E27FC236}">
                <a16:creationId xmlns:a16="http://schemas.microsoft.com/office/drawing/2014/main" id="{94AFD0D9-8A19-372C-F55A-577CC39EB7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3821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4" name="Image 3" descr="Une image contenant texte, capture d’écran, Police, diagramme&#10;&#10;Description générée automatiquement">
            <a:extLst>
              <a:ext uri="{FF2B5EF4-FFF2-40B4-BE49-F238E27FC236}">
                <a16:creationId xmlns:a16="http://schemas.microsoft.com/office/drawing/2014/main" id="{F16064BF-7ABD-1711-F1F5-DC3C92BFDB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783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4" name="Image 3" descr="Une image contenant texte, capture d’écran, Police, diagramme&#10;&#10;Description générée automatiquement">
            <a:extLst>
              <a:ext uri="{FF2B5EF4-FFF2-40B4-BE49-F238E27FC236}">
                <a16:creationId xmlns:a16="http://schemas.microsoft.com/office/drawing/2014/main" id="{A05BCF93-A5CD-1270-4902-F608726C48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0416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4" name="Image 3" descr="Une image contenant texte, capture d’écran, Police, diagramme&#10;&#10;Description générée automatiquement">
            <a:extLst>
              <a:ext uri="{FF2B5EF4-FFF2-40B4-BE49-F238E27FC236}">
                <a16:creationId xmlns:a16="http://schemas.microsoft.com/office/drawing/2014/main" id="{5F9B75D5-863F-F1BA-C752-4E07AF0B6B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3809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53255981-B4E8-8774-71BF-5DE9E10A88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1071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996C-ACCB-46F7-84CF-CD773B2A99A3}"/>
              </a:ext>
            </a:extLst>
          </p:cNvPr>
          <p:cNvSpPr>
            <a:spLocks noGrp="1"/>
          </p:cNvSpPr>
          <p:nvPr>
            <p:ph type="ctrTitle"/>
          </p:nvPr>
        </p:nvSpPr>
        <p:spPr/>
        <p:txBody>
          <a:bodyPr>
            <a:normAutofit/>
          </a:bodyPr>
          <a:lstStyle/>
          <a:p>
            <a:r>
              <a:rPr lang="fr-FR" sz="2700">
                <a:solidFill>
                  <a:schemeClr val="bg1"/>
                </a:solidFill>
                <a:latin typeface="Verdana"/>
                <a:ea typeface="Verdana"/>
                <a:cs typeface="Arial"/>
              </a:rPr>
              <a:t>Séance 17</a:t>
            </a:r>
          </a:p>
        </p:txBody>
      </p:sp>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prstClr val="white"/>
                </a:solidFill>
                <a:latin typeface="Verdana" panose="020B0604030504040204" pitchFamily="34" charset="0"/>
                <a:ea typeface="Verdana" panose="020B0604030504040204" pitchFamily="34" charset="0"/>
                <a:sym typeface="Arial"/>
              </a:rPr>
              <a:t>Réservé à la </a:t>
            </a:r>
            <a:r>
              <a:rPr lang="fr-FR" sz="2000" err="1">
                <a:solidFill>
                  <a:prstClr val="white"/>
                </a:solidFill>
                <a:latin typeface="Verdana" panose="020B0604030504040204" pitchFamily="34" charset="0"/>
                <a:ea typeface="Verdana" panose="020B0604030504040204" pitchFamily="34" charset="0"/>
                <a:sym typeface="Arial"/>
              </a:rPr>
              <a:t>vidéoprojection</a:t>
            </a:r>
            <a:endParaRPr lang="fr-FR" sz="2000">
              <a:solidFill>
                <a:prstClr val="white"/>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4127248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BE4DD930-7B8C-B523-153A-4A1C3F4CD1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1812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CA6A4C71-9EE2-3B4C-4AA3-14DBE380EA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836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3" name="Image 2" descr="Une image contenant texte, capture d’écran, diagramme, conception&#10;&#10;Description générée automatiquement">
            <a:extLst>
              <a:ext uri="{FF2B5EF4-FFF2-40B4-BE49-F238E27FC236}">
                <a16:creationId xmlns:a16="http://schemas.microsoft.com/office/drawing/2014/main" id="{AC772415-5128-13E5-DBFC-E1813DED8F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1622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3" name="Image 2" descr="Une image contenant texte, capture d’écran, cercle, diagramme&#10;&#10;Description générée automatiquement">
            <a:extLst>
              <a:ext uri="{FF2B5EF4-FFF2-40B4-BE49-F238E27FC236}">
                <a16:creationId xmlns:a16="http://schemas.microsoft.com/office/drawing/2014/main" id="{1EC0E285-5B75-3460-6099-7DD9ACA68D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6940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5" name="Image 4" descr="Une image contenant texte, cercle, capture d’écran, diagramme&#10;&#10;Description générée automatiquement">
            <a:extLst>
              <a:ext uri="{FF2B5EF4-FFF2-40B4-BE49-F238E27FC236}">
                <a16:creationId xmlns:a16="http://schemas.microsoft.com/office/drawing/2014/main" id="{E7E7D829-4957-69CE-DDAA-7111FD98E9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833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FE388FED-4E7E-81E4-19E1-3D95FAD324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1131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73457FFB-DE55-7EF8-D331-1EB5FAE13D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57818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4A0D8038-EE33-C140-8D92-6A95B64211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9243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4951CE33-F860-50AE-E9C7-0B9C1567B7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9075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38837B08-196E-02EC-EA7E-C783D851FE5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3123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54DB39C8-1A10-2F2A-FDC0-915966E55E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507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4" name="Image 3" descr="Une image contenant texte, capture d’écran, Police, cercle&#10;&#10;Description générée automatiquement">
            <a:extLst>
              <a:ext uri="{FF2B5EF4-FFF2-40B4-BE49-F238E27FC236}">
                <a16:creationId xmlns:a16="http://schemas.microsoft.com/office/drawing/2014/main" id="{C7B1E8D9-7B00-7EFE-EDE7-C01552A5C1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4894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3" name="Image 2" descr="Une image contenant texte, capture d’écran, Police, cercle&#10;&#10;Description générée automatiquement">
            <a:extLst>
              <a:ext uri="{FF2B5EF4-FFF2-40B4-BE49-F238E27FC236}">
                <a16:creationId xmlns:a16="http://schemas.microsoft.com/office/drawing/2014/main" id="{D16007DF-9952-5FE6-9B74-98BBE764BE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4514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4" name="Image 3" descr="Une image contenant capture d’écran, diagramme, cercle, texte&#10;&#10;Description générée automatiquement">
            <a:extLst>
              <a:ext uri="{FF2B5EF4-FFF2-40B4-BE49-F238E27FC236}">
                <a16:creationId xmlns:a16="http://schemas.microsoft.com/office/drawing/2014/main" id="{F68A39C8-86B2-3157-4C39-3FD6B4F73A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5376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04B068E5-A9BF-3C0B-2543-0D3AEC951C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69903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996C-ACCB-46F7-84CF-CD773B2A99A3}"/>
              </a:ext>
            </a:extLst>
          </p:cNvPr>
          <p:cNvSpPr>
            <a:spLocks noGrp="1"/>
          </p:cNvSpPr>
          <p:nvPr>
            <p:ph type="ctrTitle"/>
          </p:nvPr>
        </p:nvSpPr>
        <p:spPr/>
        <p:txBody>
          <a:bodyPr>
            <a:normAutofit/>
          </a:bodyPr>
          <a:lstStyle/>
          <a:p>
            <a:r>
              <a:rPr lang="fr-FR" sz="2700">
                <a:solidFill>
                  <a:schemeClr val="bg1"/>
                </a:solidFill>
                <a:latin typeface="Verdana"/>
                <a:ea typeface="Verdana"/>
                <a:cs typeface="Arial"/>
              </a:rPr>
              <a:t>Séance 18</a:t>
            </a:r>
          </a:p>
        </p:txBody>
      </p:sp>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prstClr val="white"/>
                </a:solidFill>
                <a:latin typeface="Verdana" panose="020B0604030504040204" pitchFamily="34" charset="0"/>
                <a:ea typeface="Verdana" panose="020B0604030504040204" pitchFamily="34" charset="0"/>
                <a:sym typeface="Arial"/>
              </a:rPr>
              <a:t>Réservé à la </a:t>
            </a:r>
            <a:r>
              <a:rPr lang="fr-FR" sz="2000" err="1">
                <a:solidFill>
                  <a:prstClr val="white"/>
                </a:solidFill>
                <a:latin typeface="Verdana" panose="020B0604030504040204" pitchFamily="34" charset="0"/>
                <a:ea typeface="Verdana" panose="020B0604030504040204" pitchFamily="34" charset="0"/>
                <a:sym typeface="Arial"/>
              </a:rPr>
              <a:t>vidéoprojection</a:t>
            </a:r>
            <a:endParaRPr lang="fr-FR" sz="2000">
              <a:solidFill>
                <a:prstClr val="white"/>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35900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E4BCABD5-7C89-FEE2-9938-1042B76046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4463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3" name="Image 2" descr="Une image contenant texte, capture d’écran, carré, Rectangle&#10;&#10;Description générée automatiquement">
            <a:extLst>
              <a:ext uri="{FF2B5EF4-FFF2-40B4-BE49-F238E27FC236}">
                <a16:creationId xmlns:a16="http://schemas.microsoft.com/office/drawing/2014/main" id="{75C3D32B-655C-C0A5-8AA5-6B32517194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740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3" name="Image 2" descr="Une image contenant texte, capture d’écran, diagramme, ligne&#10;&#10;Description générée automatiquement">
            <a:extLst>
              <a:ext uri="{FF2B5EF4-FFF2-40B4-BE49-F238E27FC236}">
                <a16:creationId xmlns:a16="http://schemas.microsoft.com/office/drawing/2014/main" id="{7256F7F7-0590-1973-FFE0-E475A9FED7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4354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5" name="Image 4" descr="Une image contenant texte, capture d’écran, diagramme, cercle&#10;&#10;Description générée automatiquement">
            <a:extLst>
              <a:ext uri="{FF2B5EF4-FFF2-40B4-BE49-F238E27FC236}">
                <a16:creationId xmlns:a16="http://schemas.microsoft.com/office/drawing/2014/main" id="{C0670E78-A669-8ACB-5DD0-9E0ACB610B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45975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4B730ADC-456F-13EF-2459-144F55083C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77802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6" name="Image 5" descr="Une image contenant texte, capture d’écran, Caractère coloré, conception&#10;&#10;Description générée automatiquement">
            <a:extLst>
              <a:ext uri="{FF2B5EF4-FFF2-40B4-BE49-F238E27FC236}">
                <a16:creationId xmlns:a16="http://schemas.microsoft.com/office/drawing/2014/main" id="{9AF4BCF5-2B21-72C0-DFA1-991355A309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3855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4" name="Image 3" descr="Une image contenant texte, capture d’écran, Caractère coloré&#10;&#10;Description générée automatiquement">
            <a:extLst>
              <a:ext uri="{FF2B5EF4-FFF2-40B4-BE49-F238E27FC236}">
                <a16:creationId xmlns:a16="http://schemas.microsoft.com/office/drawing/2014/main" id="{2172D075-EE82-B707-1FB4-C5E259F431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4334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4" name="Image 3" descr="Une image contenant texte, capture d’écran, Caractère coloré&#10;&#10;Description générée automatiquement">
            <a:extLst>
              <a:ext uri="{FF2B5EF4-FFF2-40B4-BE49-F238E27FC236}">
                <a16:creationId xmlns:a16="http://schemas.microsoft.com/office/drawing/2014/main" id="{8B4FF8C1-2471-9310-9788-02FF475424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1950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8BB6561F-6708-321A-8D05-537EAF76D6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770104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3" name="Image 2" descr="Une image contenant texte, horloge, capture d’écran, Police&#10;&#10;Description générée automatiquement">
            <a:extLst>
              <a:ext uri="{FF2B5EF4-FFF2-40B4-BE49-F238E27FC236}">
                <a16:creationId xmlns:a16="http://schemas.microsoft.com/office/drawing/2014/main" id="{B2D90E82-144C-85FB-517C-3E984EC580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9653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3" name="Image 2" descr="Une image contenant texte, capture d’écran, horloge, Police&#10;&#10;Description générée automatiquement">
            <a:extLst>
              <a:ext uri="{FF2B5EF4-FFF2-40B4-BE49-F238E27FC236}">
                <a16:creationId xmlns:a16="http://schemas.microsoft.com/office/drawing/2014/main" id="{2209A4D9-B0D1-93FC-4AC1-6C6A7DCD62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0783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3" name="Image 2" descr="Une image contenant texte, capture d’écran, horloge, Police&#10;&#10;Description générée automatiquement">
            <a:extLst>
              <a:ext uri="{FF2B5EF4-FFF2-40B4-BE49-F238E27FC236}">
                <a16:creationId xmlns:a16="http://schemas.microsoft.com/office/drawing/2014/main" id="{15540D1C-F054-6858-4C3B-CD98A2EED0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1851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4" name="Image 3" descr="Une image contenant texte, capture d’écran, Police, horloge&#10;&#10;Description générée automatiquement">
            <a:extLst>
              <a:ext uri="{FF2B5EF4-FFF2-40B4-BE49-F238E27FC236}">
                <a16:creationId xmlns:a16="http://schemas.microsoft.com/office/drawing/2014/main" id="{88D44824-C67F-744B-5DAD-A55CCDBFB8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2444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3" name="Image 2" descr="Une image contenant texte, capture d’écran, Police, nombre&#10;&#10;Description générée automatiquement">
            <a:extLst>
              <a:ext uri="{FF2B5EF4-FFF2-40B4-BE49-F238E27FC236}">
                <a16:creationId xmlns:a16="http://schemas.microsoft.com/office/drawing/2014/main" id="{04992734-526F-E6BF-F95A-F422661C0A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7036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pic>
        <p:nvPicPr>
          <p:cNvPr id="4" name="Image 3" descr="Une image contenant texte, capture d’écran, Police, logiciel&#10;&#10;Description générée automatiquement">
            <a:extLst>
              <a:ext uri="{FF2B5EF4-FFF2-40B4-BE49-F238E27FC236}">
                <a16:creationId xmlns:a16="http://schemas.microsoft.com/office/drawing/2014/main" id="{027E8859-998D-AF22-6BFC-D11BE32BB6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36272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996C-ACCB-46F7-84CF-CD773B2A99A3}"/>
              </a:ext>
            </a:extLst>
          </p:cNvPr>
          <p:cNvSpPr>
            <a:spLocks noGrp="1"/>
          </p:cNvSpPr>
          <p:nvPr>
            <p:ph type="ctrTitle"/>
          </p:nvPr>
        </p:nvSpPr>
        <p:spPr/>
        <p:txBody>
          <a:bodyPr>
            <a:normAutofit/>
          </a:bodyPr>
          <a:lstStyle/>
          <a:p>
            <a:r>
              <a:rPr lang="fr-FR" sz="2700">
                <a:solidFill>
                  <a:schemeClr val="bg1"/>
                </a:solidFill>
                <a:latin typeface="Verdana"/>
                <a:ea typeface="Verdana"/>
                <a:cs typeface="Arial"/>
              </a:rPr>
              <a:t>Séance 19</a:t>
            </a:r>
          </a:p>
        </p:txBody>
      </p:sp>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prstClr val="white"/>
                </a:solidFill>
                <a:latin typeface="Verdana" panose="020B0604030504040204" pitchFamily="34" charset="0"/>
                <a:ea typeface="Verdana" panose="020B0604030504040204" pitchFamily="34" charset="0"/>
                <a:sym typeface="Arial"/>
              </a:rPr>
              <a:t>Réservé à la </a:t>
            </a:r>
            <a:r>
              <a:rPr lang="fr-FR" sz="2000" err="1">
                <a:solidFill>
                  <a:prstClr val="white"/>
                </a:solidFill>
                <a:latin typeface="Verdana" panose="020B0604030504040204" pitchFamily="34" charset="0"/>
                <a:ea typeface="Verdana" panose="020B0604030504040204" pitchFamily="34" charset="0"/>
                <a:sym typeface="Arial"/>
              </a:rPr>
              <a:t>vidéoprojection</a:t>
            </a:r>
            <a:endParaRPr lang="fr-FR" sz="2000">
              <a:solidFill>
                <a:prstClr val="white"/>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612219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4" name="Image 3" descr="Une image contenant texte, capture d’écran, Police, Page web&#10;&#10;Description générée automatiquement">
            <a:extLst>
              <a:ext uri="{FF2B5EF4-FFF2-40B4-BE49-F238E27FC236}">
                <a16:creationId xmlns:a16="http://schemas.microsoft.com/office/drawing/2014/main" id="{5EC410C9-7C5E-5935-5E92-D90CF96681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237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4" name="Image 3" descr="Une image contenant texte, capture d’écran, cercle, Police&#10;&#10;Description générée automatiquement">
            <a:extLst>
              <a:ext uri="{FF2B5EF4-FFF2-40B4-BE49-F238E27FC236}">
                <a16:creationId xmlns:a16="http://schemas.microsoft.com/office/drawing/2014/main" id="{A89A481B-3656-56A5-86CE-6138EA2E67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1603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7" name="Image 6" descr="Une image contenant texte, capture d’écran, cercle, Police&#10;&#10;Description générée automatiquement">
            <a:extLst>
              <a:ext uri="{FF2B5EF4-FFF2-40B4-BE49-F238E27FC236}">
                <a16:creationId xmlns:a16="http://schemas.microsoft.com/office/drawing/2014/main" id="{3F7ACF58-83C2-37A3-9E22-84DC11C2B0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7696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396BEE15-1A08-65CC-2CEB-3B16414197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1905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4" name="Image 3" descr="Une image contenant texte, capture d’écran, Police&#10;&#10;Description générée automatiquement">
            <a:extLst>
              <a:ext uri="{FF2B5EF4-FFF2-40B4-BE49-F238E27FC236}">
                <a16:creationId xmlns:a16="http://schemas.microsoft.com/office/drawing/2014/main" id="{5A30F33D-0365-7F58-80D5-0B8E142822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9788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9" name="Image 8" descr="Une image contenant texte, capture d’écran, Caractère coloré, Police&#10;&#10;Description générée automatiquement">
            <a:extLst>
              <a:ext uri="{FF2B5EF4-FFF2-40B4-BE49-F238E27FC236}">
                <a16:creationId xmlns:a16="http://schemas.microsoft.com/office/drawing/2014/main" id="{786EE36B-AAF0-4849-3BAF-B5136917DB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9321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pic>
        <p:nvPicPr>
          <p:cNvPr id="4" name="Image 3" descr="Une image contenant texte, capture d’écran, Page web, logiciel&#10;&#10;Description générée automatiquement">
            <a:extLst>
              <a:ext uri="{FF2B5EF4-FFF2-40B4-BE49-F238E27FC236}">
                <a16:creationId xmlns:a16="http://schemas.microsoft.com/office/drawing/2014/main" id="{9C954AD8-B389-FB09-6041-2631C79F1A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0238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1996C-ACCB-46F7-84CF-CD773B2A99A3}"/>
              </a:ext>
            </a:extLst>
          </p:cNvPr>
          <p:cNvSpPr>
            <a:spLocks noGrp="1"/>
          </p:cNvSpPr>
          <p:nvPr>
            <p:ph type="ctrTitle"/>
          </p:nvPr>
        </p:nvSpPr>
        <p:spPr/>
        <p:txBody>
          <a:bodyPr>
            <a:normAutofit/>
          </a:bodyPr>
          <a:lstStyle/>
          <a:p>
            <a:r>
              <a:rPr lang="fr-FR" sz="2700">
                <a:solidFill>
                  <a:schemeClr val="bg1"/>
                </a:solidFill>
                <a:latin typeface="Verdana"/>
                <a:ea typeface="Verdana"/>
                <a:cs typeface="Arial"/>
              </a:rPr>
              <a:t>Séance 20</a:t>
            </a:r>
          </a:p>
        </p:txBody>
      </p:sp>
      <p:sp>
        <p:nvSpPr>
          <p:cNvPr id="3" name="Titre 1">
            <a:extLst>
              <a:ext uri="{FF2B5EF4-FFF2-40B4-BE49-F238E27FC236}">
                <a16:creationId xmlns:a16="http://schemas.microsoft.com/office/drawing/2014/main" id="{8151996C-ACCB-46F7-84CF-CD773B2A99A3}"/>
              </a:ext>
            </a:extLst>
          </p:cNvPr>
          <p:cNvSpPr txBox="1">
            <a:spLocks/>
          </p:cNvSpPr>
          <p:nvPr/>
        </p:nvSpPr>
        <p:spPr>
          <a:xfrm>
            <a:off x="1541417" y="3174276"/>
            <a:ext cx="7315200" cy="1626324"/>
          </a:xfrm>
          <a:prstGeom prst="rect">
            <a:avLst/>
          </a:prstGeom>
          <a:ln w="28575">
            <a:noFill/>
          </a:ln>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3000" b="1" kern="1200">
                <a:solidFill>
                  <a:srgbClr val="A39491"/>
                </a:solidFill>
                <a:latin typeface="Verdana" panose="020B0604030504040204" pitchFamily="34" charset="0"/>
                <a:ea typeface="Verdana" panose="020B0604030504040204" pitchFamily="34" charset="0"/>
                <a:cs typeface="Arial" panose="020B0604020202020204" pitchFamily="34" charset="0"/>
              </a:defRPr>
            </a:lvl1pPr>
          </a:lstStyle>
          <a:p>
            <a:pPr algn="l"/>
            <a:endParaRPr lang="fr-FR">
              <a:latin typeface="Verdana"/>
              <a:ea typeface="Verdana"/>
              <a:cs typeface="Arial"/>
              <a:sym typeface="Arial"/>
            </a:endParaRPr>
          </a:p>
        </p:txBody>
      </p:sp>
      <p:sp>
        <p:nvSpPr>
          <p:cNvPr id="4" name="Titre 3">
            <a:extLst>
              <a:ext uri="{FF2B5EF4-FFF2-40B4-BE49-F238E27FC236}">
                <a16:creationId xmlns:a16="http://schemas.microsoft.com/office/drawing/2014/main" id="{D77A28D0-63E0-43E3-BE14-C1C0048BF548}"/>
              </a:ext>
            </a:extLst>
          </p:cNvPr>
          <p:cNvSpPr txBox="1">
            <a:spLocks/>
          </p:cNvSpPr>
          <p:nvPr/>
        </p:nvSpPr>
        <p:spPr>
          <a:xfrm>
            <a:off x="4342511" y="6163768"/>
            <a:ext cx="4421378" cy="499464"/>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000">
                <a:solidFill>
                  <a:prstClr val="white"/>
                </a:solidFill>
                <a:latin typeface="Verdana" panose="020B0604030504040204" pitchFamily="34" charset="0"/>
                <a:ea typeface="Verdana" panose="020B0604030504040204" pitchFamily="34" charset="0"/>
                <a:sym typeface="Arial"/>
              </a:rPr>
              <a:t>Réservé à la </a:t>
            </a:r>
            <a:r>
              <a:rPr lang="fr-FR" sz="2000" err="1">
                <a:solidFill>
                  <a:prstClr val="white"/>
                </a:solidFill>
                <a:latin typeface="Verdana" panose="020B0604030504040204" pitchFamily="34" charset="0"/>
                <a:ea typeface="Verdana" panose="020B0604030504040204" pitchFamily="34" charset="0"/>
                <a:sym typeface="Arial"/>
              </a:rPr>
              <a:t>vidéoprojection</a:t>
            </a:r>
            <a:endParaRPr lang="fr-FR" sz="2000">
              <a:solidFill>
                <a:prstClr val="white"/>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7298090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1C70E51F-D095-7F22-E2D0-24D53F4077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2740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3" name="Image 2" descr="Une image contenant texte, capture d’écran, carré, Rectangle&#10;&#10;Description générée automatiquement">
            <a:extLst>
              <a:ext uri="{FF2B5EF4-FFF2-40B4-BE49-F238E27FC236}">
                <a16:creationId xmlns:a16="http://schemas.microsoft.com/office/drawing/2014/main" id="{2B5BE933-F986-C0EC-E641-7DCB673483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0157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4" name="Image 3" descr="Une image contenant texte, capture d’écran, diagramme, ligne&#10;&#10;Description générée automatiquement">
            <a:extLst>
              <a:ext uri="{FF2B5EF4-FFF2-40B4-BE49-F238E27FC236}">
                <a16:creationId xmlns:a16="http://schemas.microsoft.com/office/drawing/2014/main" id="{4FFC7892-72C0-8452-BD9F-CDE16E4F3B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4973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3" name="Image 2" descr="Une image contenant texte, capture d’écran, diagramme, ligne&#10;&#10;Description générée automatiquement">
            <a:extLst>
              <a:ext uri="{FF2B5EF4-FFF2-40B4-BE49-F238E27FC236}">
                <a16:creationId xmlns:a16="http://schemas.microsoft.com/office/drawing/2014/main" id="{3FCEFC7B-92D2-62FE-1A96-733A43373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60945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32402D55-F0D0-7BE6-58E3-B8FC8B0D2E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20342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pic>
        <p:nvPicPr>
          <p:cNvPr id="3" name="Image 2" descr="Une image contenant texte, capture d’écran&#10;&#10;Description générée automatiquement">
            <a:extLst>
              <a:ext uri="{FF2B5EF4-FFF2-40B4-BE49-F238E27FC236}">
                <a16:creationId xmlns:a16="http://schemas.microsoft.com/office/drawing/2014/main" id="{1DAB8511-C772-F706-A898-760F4737D6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4586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EBAB86FE-501C-DEC2-E1C7-AC2274DFC3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01534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pic>
        <p:nvPicPr>
          <p:cNvPr id="3" name="Image 2" descr="Une image contenant texte, capture d’écran, conception&#10;&#10;Description générée automatiquement">
            <a:extLst>
              <a:ext uri="{FF2B5EF4-FFF2-40B4-BE49-F238E27FC236}">
                <a16:creationId xmlns:a16="http://schemas.microsoft.com/office/drawing/2014/main" id="{53601073-2884-0F1C-5066-2BF69097BF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58448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pic>
        <p:nvPicPr>
          <p:cNvPr id="4" name="Image 3" descr="Une image contenant texte, capture d’écran, Caractère coloré, conception&#10;&#10;Description générée automatiquement">
            <a:extLst>
              <a:ext uri="{FF2B5EF4-FFF2-40B4-BE49-F238E27FC236}">
                <a16:creationId xmlns:a16="http://schemas.microsoft.com/office/drawing/2014/main" id="{3418836D-3144-34A3-65AE-22AFFA4636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6539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BA51761E-3CCB-6048-9861-69092F49D1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4742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FCD52C85-F036-F0F0-7799-DD9F36EA81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50358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EFA9725D-5708-C57A-6051-F17C066D9B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0897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CEFF5341-F106-5CFB-3427-8E424C70AD2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03820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pic>
        <p:nvPicPr>
          <p:cNvPr id="3" name="Image 2" descr="Une image contenant texte, capture d’écran, Police, diagramme&#10;&#10;Description générée automatiquement">
            <a:extLst>
              <a:ext uri="{FF2B5EF4-FFF2-40B4-BE49-F238E27FC236}">
                <a16:creationId xmlns:a16="http://schemas.microsoft.com/office/drawing/2014/main" id="{86E33CEE-A23F-C6C7-BCB9-6955C38904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3583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3F7EA065-FA2B-4B29-8FFE-452F085B05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618792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496440C913BA45A370CE7E11E8D566" ma:contentTypeVersion="7" ma:contentTypeDescription="Create a new document." ma:contentTypeScope="" ma:versionID="a294f3863cfee161bfcb7ac074ee7a4c">
  <xsd:schema xmlns:xsd="http://www.w3.org/2001/XMLSchema" xmlns:xs="http://www.w3.org/2001/XMLSchema" xmlns:p="http://schemas.microsoft.com/office/2006/metadata/properties" xmlns:ns2="09219ee2-2e9c-4e26-afc7-dc2d20fdf34e" xmlns:ns3="acd48830-2a75-428a-ba87-2ad2d4179e11" targetNamespace="http://schemas.microsoft.com/office/2006/metadata/properties" ma:root="true" ma:fieldsID="ab4ff6d19a9d122a047aeca3702d1310" ns2:_="" ns3:_="">
    <xsd:import namespace="09219ee2-2e9c-4e26-afc7-dc2d20fdf34e"/>
    <xsd:import namespace="acd48830-2a75-428a-ba87-2ad2d4179e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219ee2-2e9c-4e26-afc7-dc2d20fdf3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d48830-2a75-428a-ba87-2ad2d4179e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cd48830-2a75-428a-ba87-2ad2d4179e11">
      <UserInfo>
        <DisplayName/>
        <AccountId xsi:nil="true"/>
        <AccountType/>
      </UserInfo>
    </SharedWithUsers>
  </documentManagement>
</p:properties>
</file>

<file path=customXml/itemProps1.xml><?xml version="1.0" encoding="utf-8"?>
<ds:datastoreItem xmlns:ds="http://schemas.openxmlformats.org/officeDocument/2006/customXml" ds:itemID="{7DEB3CD1-0B4F-42DF-8583-4F8DCAAB03B6}">
  <ds:schemaRefs>
    <ds:schemaRef ds:uri="http://schemas.microsoft.com/sharepoint/v3/contenttype/forms"/>
  </ds:schemaRefs>
</ds:datastoreItem>
</file>

<file path=customXml/itemProps2.xml><?xml version="1.0" encoding="utf-8"?>
<ds:datastoreItem xmlns:ds="http://schemas.openxmlformats.org/officeDocument/2006/customXml" ds:itemID="{358AAAE8-BE0E-4A5B-824D-3C917A852774}"/>
</file>

<file path=customXml/itemProps3.xml><?xml version="1.0" encoding="utf-8"?>
<ds:datastoreItem xmlns:ds="http://schemas.openxmlformats.org/officeDocument/2006/customXml" ds:itemID="{75D9EEC3-B28A-48A5-8B4B-FFE2522A8C29}">
  <ds:schemaRefs>
    <ds:schemaRef ds:uri="27f64e36-29aa-44d5-a3e0-06242cad7d4d"/>
    <ds:schemaRef ds:uri="cd84cc96-e4f0-4e7f-873a-a508fb658c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e993d5a-5390-4a32-bd90-2a12d82b1d47"/>
  </ds:schemaRefs>
</ds:datastoreItem>
</file>

<file path=docProps/app.xml><?xml version="1.0" encoding="utf-8"?>
<Properties xmlns="http://schemas.openxmlformats.org/officeDocument/2006/extended-properties" xmlns:vt="http://schemas.openxmlformats.org/officeDocument/2006/docPropsVTypes">
  <Template/>
  <TotalTime>35</TotalTime>
  <Words>4823</Words>
  <Application>Microsoft Office PowerPoint</Application>
  <PresentationFormat>Affichage à l'écran (4:3)</PresentationFormat>
  <Paragraphs>392</Paragraphs>
  <Slides>97</Slides>
  <Notes>97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97</vt:i4>
      </vt:variant>
    </vt:vector>
  </HeadingPairs>
  <TitlesOfParts>
    <vt:vector size="103" baseType="lpstr">
      <vt:lpstr>Arial</vt:lpstr>
      <vt:lpstr>Calibri</vt:lpstr>
      <vt:lpstr>Calibri Light</vt:lpstr>
      <vt:lpstr>Noto Sans Symbols</vt:lpstr>
      <vt:lpstr>Verdana</vt:lpstr>
      <vt:lpstr>Thème Office</vt:lpstr>
      <vt:lpstr>SOMMAIRE</vt:lpstr>
      <vt:lpstr>Séance 14</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Séance 15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Séance 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Séance 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Séance 18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Séance 19</vt:lpstr>
      <vt:lpstr>Présentation PowerPoint</vt:lpstr>
      <vt:lpstr>Présentation PowerPoint</vt:lpstr>
      <vt:lpstr>Présentation PowerPoint</vt:lpstr>
      <vt:lpstr>Présentation PowerPoint</vt:lpstr>
      <vt:lpstr>Présentation PowerPoint</vt:lpstr>
      <vt:lpstr>Présentation PowerPoint</vt:lpstr>
      <vt:lpstr>Séance 20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EDITIONS HATIER</dc:creator>
  <cp:lastModifiedBy>CARATY CORINNE</cp:lastModifiedBy>
  <cp:revision>3</cp:revision>
  <dcterms:created xsi:type="dcterms:W3CDTF">2022-01-07T11:15:07Z</dcterms:created>
  <dcterms:modified xsi:type="dcterms:W3CDTF">2023-06-26T09:43:53Z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0x0101008A496440C913BA45A370CE7E11E8D566</vt:lpwstr>
  </property>
  <property fmtid="{D5CDD505-2E9C-101B-9397-08002B2CF9AE}" pid="3" name="MediaServiceImageTags">
    <vt:lpwstr/>
  </property>
  <property fmtid="{D5CDD505-2E9C-101B-9397-08002B2CF9AE}" pid="4" name="Order">
    <vt:lpwstr>85900.0000000000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