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79"/>
  </p:notesMasterIdLst>
  <p:handoutMasterIdLst>
    <p:handoutMasterId r:id="rId80"/>
  </p:handoutMasterIdLst>
  <p:sldIdLst>
    <p:sldId id="415" r:id="rId5"/>
    <p:sldId id="416" r:id="rId6"/>
    <p:sldId id="417" r:id="rId7"/>
    <p:sldId id="418" r:id="rId8"/>
    <p:sldId id="419" r:id="rId9"/>
    <p:sldId id="534" r:id="rId10"/>
    <p:sldId id="525" r:id="rId11"/>
    <p:sldId id="425" r:id="rId12"/>
    <p:sldId id="589" r:id="rId13"/>
    <p:sldId id="426" r:id="rId14"/>
    <p:sldId id="427" r:id="rId15"/>
    <p:sldId id="428" r:id="rId16"/>
    <p:sldId id="429" r:id="rId17"/>
    <p:sldId id="535" r:id="rId18"/>
    <p:sldId id="536" r:id="rId19"/>
    <p:sldId id="542" r:id="rId20"/>
    <p:sldId id="543" r:id="rId21"/>
    <p:sldId id="537" r:id="rId22"/>
    <p:sldId id="538" r:id="rId23"/>
    <p:sldId id="590" r:id="rId24"/>
    <p:sldId id="539" r:id="rId25"/>
    <p:sldId id="540" r:id="rId26"/>
    <p:sldId id="541" r:id="rId27"/>
    <p:sldId id="444" r:id="rId28"/>
    <p:sldId id="544" r:id="rId29"/>
    <p:sldId id="545" r:id="rId30"/>
    <p:sldId id="546" r:id="rId31"/>
    <p:sldId id="547" r:id="rId32"/>
    <p:sldId id="548" r:id="rId33"/>
    <p:sldId id="595" r:id="rId34"/>
    <p:sldId id="549" r:id="rId35"/>
    <p:sldId id="550" r:id="rId36"/>
    <p:sldId id="551" r:id="rId37"/>
    <p:sldId id="552" r:id="rId38"/>
    <p:sldId id="459" r:id="rId39"/>
    <p:sldId id="460" r:id="rId40"/>
    <p:sldId id="553" r:id="rId41"/>
    <p:sldId id="554" r:id="rId42"/>
    <p:sldId id="555" r:id="rId43"/>
    <p:sldId id="556" r:id="rId44"/>
    <p:sldId id="557" r:id="rId45"/>
    <p:sldId id="594" r:id="rId46"/>
    <p:sldId id="558" r:id="rId47"/>
    <p:sldId id="559" r:id="rId48"/>
    <p:sldId id="560" r:id="rId49"/>
    <p:sldId id="472" r:id="rId50"/>
    <p:sldId id="561" r:id="rId51"/>
    <p:sldId id="562" r:id="rId52"/>
    <p:sldId id="563" r:id="rId53"/>
    <p:sldId id="564" r:id="rId54"/>
    <p:sldId id="565" r:id="rId55"/>
    <p:sldId id="566" r:id="rId56"/>
    <p:sldId id="593" r:id="rId57"/>
    <p:sldId id="567" r:id="rId58"/>
    <p:sldId id="568" r:id="rId59"/>
    <p:sldId id="486" r:id="rId60"/>
    <p:sldId id="487" r:id="rId61"/>
    <p:sldId id="569" r:id="rId62"/>
    <p:sldId id="600" r:id="rId63"/>
    <p:sldId id="601" r:id="rId64"/>
    <p:sldId id="602" r:id="rId65"/>
    <p:sldId id="603" r:id="rId66"/>
    <p:sldId id="502" r:id="rId67"/>
    <p:sldId id="503" r:id="rId68"/>
    <p:sldId id="577" r:id="rId69"/>
    <p:sldId id="578" r:id="rId70"/>
    <p:sldId id="586" r:id="rId71"/>
    <p:sldId id="587" r:id="rId72"/>
    <p:sldId id="588" r:id="rId73"/>
    <p:sldId id="582" r:id="rId74"/>
    <p:sldId id="591" r:id="rId75"/>
    <p:sldId id="583" r:id="rId76"/>
    <p:sldId id="584" r:id="rId77"/>
    <p:sldId id="585" r:id="rId7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1"/>
      <p:bold r:id="rId82"/>
      <p:italic r:id="rId83"/>
      <p:boldItalic r:id="rId84"/>
    </p:embeddedFont>
    <p:embeddedFont>
      <p:font typeface="Calibri Light" panose="020F0302020204030204" pitchFamily="34" charset="0"/>
      <p:regular r:id="rId85"/>
      <p:italic r:id="rId86"/>
    </p:embeddedFont>
    <p:embeddedFont>
      <p:font typeface="Verdana" panose="020B0604030504040204" pitchFamily="34" charset="0"/>
      <p:regular r:id="rId87"/>
      <p:bold r:id="rId88"/>
      <p:italic r:id="rId89"/>
      <p:boldItalic r:id="rId9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47C030-E687-B175-014B-7CB338CA2E3F}" name="riviere.jennifer" initials="ri" userId="S::riviere.jennifer_gmail.com#ext#@hachette.onmicrosoft.com::1d9d5009-092f-4c80-8dba-153923be29d4" providerId="AD"/>
  <p188:author id="{E607D358-22EC-6868-EB3F-15FE6229401A}" name="CHAUVELLIER ANNE" initials="CA" userId="S::ACHAUVELLIER@editions-hatier.fr::63234966-364e-422f-8c52-45fd5239a521" providerId="AD"/>
  <p188:author id="{6E47C18F-DDAE-EA39-9B3A-D5582A6DAE9D}" name="pauline.negrellion" initials="pa" userId="S::pauline.negrellion_gmail.com#ext#@hachette.onmicrosoft.com::9fb65b54-3bbd-4994-b3cf-42d8602c7eef" providerId="AD"/>
  <p188:author id="{E89BFAD0-ACBE-9964-AB8B-A2E5DAC1FBA3}" name="omenriah" initials="om" userId="S::omenriah_gmail.com#ext#@hachette.onmicrosoft.com::1c7e23f3-21b9-4451-98c0-15057ee0799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VELLIER ANNE" initials="CA" lastIdx="8" clrIdx="0">
    <p:extLst>
      <p:ext uri="{19B8F6BF-5375-455C-9EA6-DF929625EA0E}">
        <p15:presenceInfo xmlns:p15="http://schemas.microsoft.com/office/powerpoint/2012/main" userId="S::ACHAUVELLIER@editions-hatier.fr::63234966-364e-422f-8c52-45fd5239a521" providerId="AD"/>
      </p:ext>
    </p:extLst>
  </p:cmAuthor>
  <p:cmAuthor id="2" name="Compte Microsoft" initials="CM" lastIdx="54" clrIdx="1">
    <p:extLst>
      <p:ext uri="{19B8F6BF-5375-455C-9EA6-DF929625EA0E}">
        <p15:presenceInfo xmlns:p15="http://schemas.microsoft.com/office/powerpoint/2012/main" userId="b37cafc324dd2ae0" providerId="Windows Live"/>
      </p:ext>
    </p:extLst>
  </p:cmAuthor>
  <p:cmAuthor id="3" name="omenriah" initials="om" lastIdx="23" clrIdx="2">
    <p:extLst>
      <p:ext uri="{19B8F6BF-5375-455C-9EA6-DF929625EA0E}">
        <p15:presenceInfo xmlns:p15="http://schemas.microsoft.com/office/powerpoint/2012/main" userId="S::omenriah_gmail.com#ext#@hachette.onmicrosoft.com::1c7e23f3-21b9-4451-98c0-15057ee07999" providerId="AD"/>
      </p:ext>
    </p:extLst>
  </p:cmAuthor>
  <p:cmAuthor id="4" name="pauline.negrellion" initials="pa" lastIdx="16" clrIdx="3">
    <p:extLst>
      <p:ext uri="{19B8F6BF-5375-455C-9EA6-DF929625EA0E}">
        <p15:presenceInfo xmlns:p15="http://schemas.microsoft.com/office/powerpoint/2012/main" userId="S::pauline.negrellion_gmail.com#ext#@hachette.onmicrosoft.com::9fb65b54-3bbd-4994-b3cf-42d8602c7eef" providerId="AD"/>
      </p:ext>
    </p:extLst>
  </p:cmAuthor>
  <p:cmAuthor id="5" name="HACHE Caroline" initials="HC" lastIdx="17" clrIdx="4">
    <p:extLst>
      <p:ext uri="{19B8F6BF-5375-455C-9EA6-DF929625EA0E}">
        <p15:presenceInfo xmlns:p15="http://schemas.microsoft.com/office/powerpoint/2012/main" userId="S::caroline.hache_univ-amu.fr#ext#@hachette.onmicrosoft.com::8f7bb2c5-af1f-4ec9-9672-c04e07afd9f4" providerId="AD"/>
      </p:ext>
    </p:extLst>
  </p:cmAuthor>
  <p:cmAuthor id="6" name="Christophe Dracos" initials="CD" lastIdx="11" clrIdx="5">
    <p:extLst>
      <p:ext uri="{19B8F6BF-5375-455C-9EA6-DF929625EA0E}">
        <p15:presenceInfo xmlns:p15="http://schemas.microsoft.com/office/powerpoint/2012/main" userId="S::cri.dracos_outlook.fr#ext#@hachette.onmicrosoft.com::9a339485-cc17-450e-b56d-f2edc49cae5a" providerId="AD"/>
      </p:ext>
    </p:extLst>
  </p:cmAuthor>
  <p:cmAuthor id="7" name="riviere.jennifer" initials="ri" lastIdx="18" clrIdx="6">
    <p:extLst>
      <p:ext uri="{19B8F6BF-5375-455C-9EA6-DF929625EA0E}">
        <p15:presenceInfo xmlns:p15="http://schemas.microsoft.com/office/powerpoint/2012/main" userId="S::riviere.jennifer_gmail.com#ext#@hachette.onmicrosoft.com::1d9d5009-092f-4c80-8dba-153923be29d4" providerId="AD"/>
      </p:ext>
    </p:extLst>
  </p:cmAuthor>
  <p:cmAuthor id="8" name="CHAUVELLIER ANNE" initials="CA [2]" lastIdx="94" clrIdx="7">
    <p:extLst>
      <p:ext uri="{19B8F6BF-5375-455C-9EA6-DF929625EA0E}">
        <p15:presenceInfo xmlns:p15="http://schemas.microsoft.com/office/powerpoint/2012/main" userId="S::ACHAUVELLIER@editions-hatier.fr::f6f57ace-c9cf-44ce-941b-3615434e65b1" providerId="AD"/>
      </p:ext>
    </p:extLst>
  </p:cmAuthor>
  <p:cmAuthor id="9" name="catherine.mallard2" initials="ca" lastIdx="10" clrIdx="8">
    <p:extLst>
      <p:ext uri="{19B8F6BF-5375-455C-9EA6-DF929625EA0E}">
        <p15:presenceInfo xmlns:p15="http://schemas.microsoft.com/office/powerpoint/2012/main" userId="S::catherine.mallard2_gmail.com#ext#@hachette.onmicrosoft.com::943e5806-a044-4790-a0a9-05d7075f8f80" providerId="AD"/>
      </p:ext>
    </p:extLst>
  </p:cmAuthor>
  <p:cmAuthor id="10" name="CHAUVELLIER ANNE" initials="" lastIdx="13" clrIdx="9"/>
  <p:cmAuthor id="11" name="Harmonie Rossi Tessier" initials="" lastIdx="4" clrIdx="10"/>
  <p:cmAuthor id="12" name="HACHE Caroline" initials="" lastIdx="4" clrIdx="11"/>
  <p:cmAuthor id="13" name="jennifer riviere" initials="" lastIdx="9" clrIdx="12"/>
  <p:cmAuthor id="14" name="Compte Microsoft" initials="" lastIdx="10" clrIdx="13"/>
  <p:cmAuthor id="15" name="Sylvie Advenier" initials="" lastIdx="8" clrIdx="14"/>
  <p:cmAuthor id="16" name="Sylvie Advenier" initials="SA" lastIdx="16" clrIdx="15">
    <p:extLst>
      <p:ext uri="{19B8F6BF-5375-455C-9EA6-DF929625EA0E}">
        <p15:presenceInfo xmlns:p15="http://schemas.microsoft.com/office/powerpoint/2012/main" userId="516bcc22ff4f1580" providerId="Windows Live"/>
      </p:ext>
    </p:extLst>
  </p:cmAuthor>
  <p:cmAuthor id="17" name="Compte Microsoft" initials="CM [2]" lastIdx="5" clrIdx="16">
    <p:extLst>
      <p:ext uri="{19B8F6BF-5375-455C-9EA6-DF929625EA0E}">
        <p15:presenceInfo xmlns:p15="http://schemas.microsoft.com/office/powerpoint/2012/main" userId="e7cd7928b01eb4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33CC"/>
    <a:srgbClr val="FF9900"/>
    <a:srgbClr val="0070C0"/>
    <a:srgbClr val="92D050"/>
    <a:srgbClr val="0093A7"/>
    <a:srgbClr val="93A700"/>
    <a:srgbClr val="A39491"/>
    <a:srgbClr val="8CDD3B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F098FC-2D76-4D89-8A73-2BFB2EEDD02C}" v="2" dt="2023-06-23T15:40:17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 autoAdjust="0"/>
    <p:restoredTop sz="79788" autoAdjust="0"/>
  </p:normalViewPr>
  <p:slideViewPr>
    <p:cSldViewPr snapToGrid="0">
      <p:cViewPr varScale="1">
        <p:scale>
          <a:sx n="91" d="100"/>
          <a:sy n="91" d="100"/>
        </p:scale>
        <p:origin x="20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font" Target="fonts/font4.fntdata"/><Relationship Id="rId89" Type="http://schemas.openxmlformats.org/officeDocument/2006/relationships/font" Target="fonts/font9.fntdata"/><Relationship Id="rId97" Type="http://schemas.microsoft.com/office/2018/10/relationships/authors" Target="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87" Type="http://schemas.openxmlformats.org/officeDocument/2006/relationships/font" Target="fonts/font7.fntdata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font" Target="fonts/font2.fntdata"/><Relationship Id="rId90" Type="http://schemas.openxmlformats.org/officeDocument/2006/relationships/font" Target="fonts/font10.fntdata"/><Relationship Id="rId95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handoutMaster" Target="handoutMasters/handoutMaster1.xml"/><Relationship Id="rId85" Type="http://schemas.openxmlformats.org/officeDocument/2006/relationships/font" Target="fonts/font5.fntdata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3.fntdata"/><Relationship Id="rId88" Type="http://schemas.openxmlformats.org/officeDocument/2006/relationships/font" Target="fonts/font8.fntdata"/><Relationship Id="rId91" Type="http://schemas.openxmlformats.org/officeDocument/2006/relationships/commentAuthors" Target="commentAuthors.xml"/><Relationship Id="rId9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F986CF-33F7-4784-B9F3-F5AFE83477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01D0F5-F074-4463-9D08-414928A475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E3F43-4799-4A26-A4C3-AC23CD53D92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A6AA4D-AD7B-4A29-89E7-FFD403F6BB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BFEDB3-E306-4A02-AD28-8D08E8117A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567E5-7BD0-4F31-8210-B099B846A2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375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AB8-E483-4FFD-B222-30C933BD9122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38E3-B7CF-455E-96F4-A4DE1B143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tous les problèmes de cette série, le schéma en barres est systématiquement présenté avec la barre du tout en dessous.</a:t>
            </a:r>
            <a:endParaRPr lang="fr-FR" b="0" dirty="0">
              <a:effectLst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L’objectif est de permettre aux élèves les moins à l’aise de se forger des repères.</a:t>
            </a:r>
            <a:endParaRPr lang="fr-FR" b="0" dirty="0">
              <a:effectLst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cela n’est pas une obligation et il faut être explicite avec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élèves et les rassurer : ils sont libres de choisir, selon leur intuition ou leur envie de placer la grande barre au-dessus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en dessous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Cela n’aura aucun impact sur la résolution du problème.</a:t>
            </a:r>
            <a:endParaRPr lang="fr-FR" b="0" dirty="0">
              <a:effectLst/>
            </a:endParaRPr>
          </a:p>
          <a:p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4557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cs typeface="Calibri" panose="020F0502020204030204" pitchFamily="34" charset="0"/>
              </a:rPr>
              <a:t>43 – 20 = 23.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Faire expliciter</a:t>
            </a: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par l’élève sa procédure : on peut enlever 2 dizaines aux 4 dizaines de 43, enlever 10 puis 10 ou encore procéder par complément avec une addition à trou.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Interroger un élève pour qu’il rappelle la question et fasse une phrase réponse.</a:t>
            </a:r>
            <a:endParaRPr b="0" i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73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>
                <a:sym typeface="Symbol" panose="05050102010706020507" pitchFamily="18" charset="2"/>
              </a:rPr>
              <a:t> </a:t>
            </a:r>
            <a:r>
              <a:rPr lang="fr-FR" b="0" i="1" dirty="0"/>
              <a:t>Il y a 23 dossards bleus.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>
                <a:latin typeface="+mn-lt"/>
                <a:ea typeface="Arial"/>
                <a:cs typeface="Arial"/>
                <a:sym typeface="Arial"/>
              </a:rPr>
              <a:t>Dans un problème où il y a</a:t>
            </a:r>
            <a:r>
              <a:rPr lang="fr-FR" b="0" i="1" baseline="0" dirty="0">
                <a:latin typeface="+mn-lt"/>
                <a:ea typeface="Arial"/>
                <a:cs typeface="Arial"/>
                <a:sym typeface="Arial"/>
              </a:rPr>
              <a:t> des parties et un tout, la grande barre représente le tout et les petites barres représentent les parties. </a:t>
            </a:r>
            <a:endParaRPr i="0" dirty="0">
              <a:latin typeface="+mn-lt"/>
            </a:endParaRPr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536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Voici un autre problème</a:t>
            </a:r>
            <a:r>
              <a:rPr lang="fr-FR" b="0" i="1" baseline="0" dirty="0"/>
              <a:t> </a:t>
            </a:r>
            <a:r>
              <a:rPr lang="fr-FR" b="0" i="1" dirty="0"/>
              <a:t>que vous allez résoudre sur votre ardoise.</a:t>
            </a:r>
            <a:r>
              <a:rPr lang="fr-FR" b="0" i="1" baseline="0" dirty="0"/>
              <a:t> Vous ferez d’abord un schéma en barres, puis vous écrirez </a:t>
            </a:r>
            <a:r>
              <a:rPr lang="fr-FR" b="0" i="1" strike="noStrike" baseline="0" dirty="0"/>
              <a:t>le </a:t>
            </a:r>
            <a:r>
              <a:rPr lang="fr-FR" b="0" i="1" baseline="0" dirty="0"/>
              <a:t>calcul </a:t>
            </a:r>
            <a:r>
              <a:rPr lang="fr-FR" b="0" i="1" strike="noStrike" baseline="0" dirty="0"/>
              <a:t>et </a:t>
            </a:r>
            <a:r>
              <a:rPr lang="fr-FR" b="0" i="1" baseline="0" dirty="0"/>
              <a:t>la phrase réponse.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Lire le problème et le faire reformuler par les élèves. </a:t>
            </a:r>
            <a:r>
              <a:rPr lang="fr-FR" b="0" strike="noStrike" dirty="0"/>
              <a:t>Laisser les élèves chercher.</a:t>
            </a:r>
            <a:r>
              <a:rPr lang="fr-FR" b="0" strike="noStrike" baseline="0" dirty="0"/>
              <a:t> Circuler dans les rangs pour les aider dans le tracé du schéma en barres</a:t>
            </a:r>
            <a:r>
              <a:rPr lang="fr-FR" b="0" strike="noStrike" dirty="0"/>
              <a:t>.</a:t>
            </a:r>
            <a:endParaRPr b="0" strike="noStrik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Faire une correction rapide avec schéma en barres, écriture mathématique et phrase réponse.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strike="noStrike" dirty="0"/>
              <a:t>Calcul :</a:t>
            </a:r>
            <a:r>
              <a:rPr lang="fr-FR" b="0" i="0" dirty="0"/>
              <a:t> 24 + 15 = 39.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Phrase réponse : Il y a 39 perles dans le bracelet de Sarah.</a:t>
            </a:r>
            <a:endParaRPr b="0"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93" name="Google Shape;29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27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Prenez vos ardoises : nous allons résoudre un premier problème.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13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4294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Lire l’énoncé. </a:t>
            </a:r>
            <a:r>
              <a:rPr lang="fr-FR" sz="1200" b="0" i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Vérifier que les élèves ont compris le problème en demandant à l’un d’eux de le « raconter ».</a:t>
            </a: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r>
              <a:rPr lang="fr-FR" sz="1200" b="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Q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ue cherche-t-on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On cherche combien</a:t>
            </a:r>
            <a:r>
              <a:rPr lang="fr-FR" sz="1200" i="1" baseline="0" dirty="0">
                <a:latin typeface="+mn-lt"/>
                <a:ea typeface="Calibri"/>
                <a:cs typeface="Calibri"/>
                <a:sym typeface="Calibri"/>
              </a:rPr>
              <a:t> Kim a de feuilles en tout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.</a:t>
            </a:r>
            <a:r>
              <a:rPr lang="fr-FR" sz="1200" i="1" baseline="0" dirty="0">
                <a:latin typeface="+mn-lt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Faites un schéma en barres</a:t>
            </a:r>
            <a:r>
              <a:rPr lang="fr-FR" sz="1200" b="0" i="1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pour représenter ce problème.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+mn-lt"/>
                <a:ea typeface="Calibri"/>
                <a:cs typeface="Calibri"/>
                <a:sym typeface="Calibri"/>
              </a:rPr>
              <a:t>Laisser un temps aux élèves. 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Circuler dans les rangs pour aider les élèves dans le tracé du schéma en barres.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dirty="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14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96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+mn-lt"/>
                <a:ea typeface="Calibri"/>
                <a:cs typeface="Calibri"/>
                <a:sym typeface="Calibri"/>
              </a:rPr>
              <a:t>Reprendre</a:t>
            </a:r>
            <a:r>
              <a:rPr lang="fr-FR" sz="1200" b="0" i="0" baseline="0" dirty="0">
                <a:solidFill>
                  <a:srgbClr val="8296B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fr-FR" b="0" i="0" dirty="0">
                <a:latin typeface="+mn-lt"/>
                <a:ea typeface="Calibri"/>
                <a:cs typeface="Calibri"/>
                <a:sym typeface="Calibri"/>
              </a:rPr>
              <a:t>en collectif : 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v</a:t>
            </a:r>
            <a:r>
              <a:rPr lang="fr-FR" b="0" i="1" dirty="0"/>
              <a:t>oici un schéma en barres. Que doit-on</a:t>
            </a:r>
            <a:r>
              <a:rPr lang="fr-FR" b="0" i="1" baseline="0" dirty="0"/>
              <a:t> placer dans la plus grande barre ? → Le nombre total de feuilles.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baseline="0" dirty="0"/>
              <a:t>Est-ce que l’on connait ce total ? → Non, c’est ce que l’on cherche, donc on met un point d’interrogation dans la grande barre.</a:t>
            </a:r>
            <a:endParaRPr lang="fr-FR" dirty="0"/>
          </a:p>
        </p:txBody>
      </p:sp>
      <p:sp>
        <p:nvSpPr>
          <p:cNvPr id="98" name="Google Shape;9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15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16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→ Voici ce que l’on cherche : le nombre total de feuilles. Que place-t-on ensuite ?</a:t>
            </a:r>
            <a:r>
              <a:rPr lang="fr-FR" b="0" i="1" baseline="0" dirty="0"/>
              <a:t>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</a:t>
            </a:r>
            <a:r>
              <a:rPr lang="fr-FR" b="0" i="1" dirty="0"/>
              <a:t> 21 dans une des petites barres, car il y a 21 feuilles rouges : ces</a:t>
            </a:r>
            <a:r>
              <a:rPr lang="fr-FR" b="0" i="1" baseline="0" dirty="0"/>
              <a:t> 21 feuilles rouges font partie du nombre total de feuilles.</a:t>
            </a:r>
            <a:endParaRPr lang="fr-FR" b="0" i="1" dirty="0"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16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63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→ Voici les 21 feuilles rouges. Que place-t-on dans l’autre petite barre ?</a:t>
            </a:r>
            <a:r>
              <a:rPr lang="fr-FR" b="0" i="1" baseline="0" dirty="0"/>
              <a:t>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</a:t>
            </a:r>
            <a:r>
              <a:rPr lang="fr-FR" b="0" i="1" dirty="0"/>
              <a:t> 25, car il y a 25 feuilles orange. </a:t>
            </a:r>
            <a:r>
              <a:rPr lang="fr-FR" b="0" i="1" strike="noStrike" baseline="0" dirty="0"/>
              <a:t>C’est une partie du nombre total des feuilles ramassées.</a:t>
            </a:r>
            <a:endParaRPr lang="fr-FR" sz="1200" b="0" i="1" strike="noStrik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17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94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Voici</a:t>
            </a:r>
            <a:r>
              <a:rPr lang="fr-FR" b="0" i="1" baseline="0" dirty="0"/>
              <a:t> un</a:t>
            </a:r>
            <a:r>
              <a:rPr lang="fr-FR" b="0" i="1" dirty="0"/>
              <a:t> schéma en barres qui représente</a:t>
            </a:r>
            <a:r>
              <a:rPr lang="fr-FR" b="0" i="1" baseline="0" dirty="0"/>
              <a:t> notre problème</a:t>
            </a:r>
            <a:r>
              <a:rPr lang="fr-FR" b="0" i="1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À présent,</a:t>
            </a:r>
            <a:r>
              <a:rPr lang="fr-FR" sz="1200" b="0" i="1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prenez vos ardoises et écrivez l’opération à faire pour trouver le nombre total de feuilles.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Laisser un court temps de recherche puis reprendre en collectif : </a:t>
            </a:r>
            <a:r>
              <a:rPr lang="fr-FR" sz="1200" b="0" i="1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quelle opération correspond à ce schéma en barres ? → Une addition.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1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Laquelle ? </a:t>
            </a: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18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08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→ 21 + 25.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19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9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Prenez vos ardoises : nous allons résoudre un premier problème.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2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5575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21 + 25 = ? Calculez le résultat.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Laisser un court temps de recherche puis interroger un élève.</a:t>
            </a:r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20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71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fr-FR" b="0" i="1" dirty="0">
                <a:latin typeface="Calibri" panose="020F0502020204030204" pitchFamily="34" charset="0"/>
                <a:cs typeface="Calibri" panose="020F0502020204030204" pitchFamily="34" charset="0"/>
              </a:rPr>
              <a:t>21 + 25 = 46.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Faire expliciter</a:t>
            </a: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par l’élève interrogé sa procédure : on peut additionner les unités entre elles puis les dizaines entre elles.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Interroger un élève pour qu’il rappelle la question et propose une phrase réponse.</a:t>
            </a:r>
            <a:endParaRPr b="0" i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21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23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fr-FR" b="0" i="1" dirty="0"/>
              <a:t>Kim a 46</a:t>
            </a:r>
            <a:r>
              <a:rPr lang="fr-FR" b="0" i="1" baseline="0" dirty="0"/>
              <a:t> feuilles en tout.</a:t>
            </a:r>
            <a:endParaRPr lang="fr-FR"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>
                <a:latin typeface="+mn-lt"/>
                <a:ea typeface="Arial"/>
                <a:cs typeface="Arial"/>
                <a:sym typeface="Arial"/>
              </a:rPr>
              <a:t>Rappeler que, dans un problème où il y a</a:t>
            </a:r>
            <a:r>
              <a:rPr lang="fr-FR" b="0" i="0" baseline="0" dirty="0">
                <a:latin typeface="+mn-lt"/>
                <a:ea typeface="Arial"/>
                <a:cs typeface="Arial"/>
                <a:sym typeface="Arial"/>
              </a:rPr>
              <a:t> des parties et un tout, la grande barre représente le tout et les petites barres représentent les parties. Faire remarquer que dans ce problème, il y avait deux parties.</a:t>
            </a:r>
            <a:endParaRPr b="0" i="0" dirty="0"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22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44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Voici un autre problème</a:t>
            </a:r>
            <a:r>
              <a:rPr lang="fr-FR" b="0" i="1" baseline="0" dirty="0"/>
              <a:t> </a:t>
            </a:r>
            <a:r>
              <a:rPr lang="fr-FR" b="0" i="1" dirty="0"/>
              <a:t>que vous allez résoudre sur votre ardoise.</a:t>
            </a:r>
            <a:r>
              <a:rPr lang="fr-FR" b="0" i="1" baseline="0" dirty="0"/>
              <a:t> Vous ferez d’abord un schéma en barres, puis vous écrirez l’opération, ferez le calcul et écrirez la phrase réponse.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Lire le problème et le faire reformuler par les élèves. Laisser les élèves chercher.</a:t>
            </a:r>
            <a:r>
              <a:rPr lang="fr-FR" b="0" baseline="0" dirty="0"/>
              <a:t> Circuler dans les rangs pour les aider dans le tracé du schéma en barres</a:t>
            </a:r>
            <a:r>
              <a:rPr lang="fr-FR" b="0" dirty="0"/>
              <a:t>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Faire une correction rapide avec schéma en barres puis écriture mathématique et phrase réponse.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Calcul : 32 – 13 = 19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Phrase réponse :  Axel a 19 cartes.</a:t>
            </a:r>
            <a:endParaRPr b="0"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93" name="Google Shape;29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23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31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Prenez vos ardoises : nous allons résoudre un premier problème.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24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2525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Lire l’énoncé. </a:t>
            </a:r>
            <a:r>
              <a:rPr lang="fr-FR" sz="1200" b="0" i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Vérifier que les élèves ont compris le problème en demandant à l’un d’eux de le « raconter ».</a:t>
            </a: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r>
              <a:rPr lang="fr-FR" sz="1200" b="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Q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ue cherche-t-on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On cherche combien</a:t>
            </a:r>
            <a:r>
              <a:rPr lang="fr-FR" sz="1200" i="1" baseline="0" dirty="0">
                <a:latin typeface="+mn-lt"/>
                <a:ea typeface="Calibri"/>
                <a:cs typeface="Calibri"/>
                <a:sym typeface="Calibri"/>
              </a:rPr>
              <a:t> Axel a de litres d’eau en tout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.</a:t>
            </a:r>
            <a:r>
              <a:rPr lang="fr-FR" sz="1200" i="1" baseline="0" dirty="0">
                <a:latin typeface="+mn-lt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allez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un schéma en barres</a:t>
            </a:r>
            <a:r>
              <a:rPr lang="fr-FR" sz="1200" b="0" i="1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pour représenter ce problème puis vous écrirez l’opération, calculerez le résultat et écrirez la phrase réponse.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+mn-lt"/>
                <a:ea typeface="Calibri"/>
                <a:cs typeface="Calibri"/>
                <a:sym typeface="Calibri"/>
              </a:rPr>
              <a:t>Laisser un temps aux élèves. 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Circuler dans les rangs pour aider les élèves dans le tracé du schéma en barres.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+mn-lt"/>
                <a:ea typeface="Calibri"/>
                <a:cs typeface="Calibri"/>
                <a:sym typeface="Calibri"/>
              </a:rPr>
              <a:t>Reprendre</a:t>
            </a:r>
            <a:r>
              <a:rPr lang="fr-FR" sz="1200" b="0" i="0" baseline="0" dirty="0">
                <a:solidFill>
                  <a:srgbClr val="8296B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fr-FR" b="0" i="0" dirty="0">
                <a:latin typeface="+mn-lt"/>
                <a:ea typeface="Calibri"/>
                <a:cs typeface="Calibri"/>
                <a:sym typeface="Calibri"/>
              </a:rPr>
              <a:t>en collectif : 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fr-FR" i="1" dirty="0"/>
              <a:t>omment</a:t>
            </a:r>
            <a:r>
              <a:rPr lang="fr-FR" i="1" baseline="0" dirty="0"/>
              <a:t> avez-vous tracé votre schéma ? </a:t>
            </a:r>
            <a:r>
              <a:rPr lang="fr-FR" i="0" baseline="0" dirty="0"/>
              <a:t>Faire émerger qu’il faut tracer 2 petites barres côte à côte pour représenter les 2 bacs et une grande barre pour représenter le tout.</a:t>
            </a: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dirty="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25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40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Voici le schéma en barres que l’on va compléter.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Que doit-on placer dans la plus grande barre ? → Le nombre total de litres d’eau qu’a Axel pour arroser son jardin.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Est-ce que l’on connait ce total ? → Non, c’est ce que l’on cherche donc on met un point dans la grande barre.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98" name="Google Shape;9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26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67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Quelle</a:t>
            </a:r>
            <a:r>
              <a:rPr lang="fr-FR" b="0" i="1" baseline="0" dirty="0"/>
              <a:t> information doit-on écrire ensuite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Axel a un bac d’eau de 18 litres.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Où</a:t>
            </a:r>
            <a:r>
              <a:rPr lang="fr-FR" b="0" i="1" baseline="0" dirty="0"/>
              <a:t> l’écrit-on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</a:t>
            </a:r>
            <a:r>
              <a:rPr lang="fr-FR" b="0" i="1" dirty="0"/>
              <a:t> Dans une des petites barres, car c’est une</a:t>
            </a:r>
            <a:r>
              <a:rPr lang="fr-FR" b="0" i="1" baseline="0" dirty="0"/>
              <a:t> partie des litres d’eau dont Axel dispose pour arroser son jardin. </a:t>
            </a: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27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185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i="1" dirty="0">
                <a:effectLst/>
                <a:latin typeface="+mn-lt"/>
              </a:rPr>
              <a:t>→ Voici le nombre de litres d'eau du premier bac.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Quelle</a:t>
            </a:r>
            <a:r>
              <a:rPr lang="fr-FR" b="0" i="1" baseline="0" dirty="0"/>
              <a:t> information avez-vous placée ensuite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Axel a un bac de 24 litres.</a:t>
            </a:r>
            <a:endParaRPr lang="fr-FR" b="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Où</a:t>
            </a:r>
            <a:r>
              <a:rPr lang="fr-FR" b="0" i="1" baseline="0" dirty="0"/>
              <a:t> l’avez-vous placée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</a:t>
            </a:r>
            <a:r>
              <a:rPr lang="fr-FR" b="0" i="1" dirty="0"/>
              <a:t> Dans l’autre petite barre, car c’est une</a:t>
            </a:r>
            <a:r>
              <a:rPr lang="fr-FR" b="0" i="1" baseline="0" dirty="0"/>
              <a:t> partie des litres d’eau dont dispose Axel pour arroser son jardin.</a:t>
            </a:r>
            <a:endParaRPr lang="fr-FR" b="0" i="1" dirty="0"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28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557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→ Voici le nombre de litres d'eau contenus dans le deuxième bac.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baseline="0" dirty="0"/>
              <a:t>Nous avons tracé le</a:t>
            </a:r>
            <a:r>
              <a:rPr lang="fr-FR" b="0" i="1" dirty="0"/>
              <a:t> schéma en barres qui représente</a:t>
            </a:r>
            <a:r>
              <a:rPr lang="fr-FR" b="0" i="1" baseline="0" dirty="0"/>
              <a:t> notre problème</a:t>
            </a:r>
            <a:r>
              <a:rPr lang="fr-FR" b="0" i="1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1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 opération avez-vous écrite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Interroger un élève. Faire verbaliser qu’on doit faire une addition.</a:t>
            </a: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29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6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Lire l’énoncé. </a:t>
            </a:r>
            <a:r>
              <a:rPr lang="fr-FR" sz="1200" b="0" i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Vérifier que les élèves ont compris le problème en demandant à l’un d’eux de le « raconter ».</a:t>
            </a: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r>
              <a:rPr lang="fr-FR" sz="1200" b="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Q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ue cherche-t-on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On cherche combien</a:t>
            </a:r>
            <a:r>
              <a:rPr lang="fr-FR" sz="1200" i="1" baseline="0" dirty="0">
                <a:latin typeface="+mn-lt"/>
                <a:ea typeface="Calibri"/>
                <a:cs typeface="Calibri"/>
                <a:sym typeface="Calibri"/>
              </a:rPr>
              <a:t> il y a de dossards bleus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.</a:t>
            </a:r>
            <a:r>
              <a:rPr lang="fr-FR" sz="1200" i="1" baseline="0" dirty="0">
                <a:latin typeface="+mn-lt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Est-ce qu’il y a plus ou moins de dossards bleus que le nombre total de dossards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Moins,</a:t>
            </a:r>
            <a:r>
              <a:rPr lang="fr-FR" sz="1200" i="1" baseline="0" dirty="0">
                <a:latin typeface="+mn-lt"/>
                <a:ea typeface="Calibri"/>
                <a:cs typeface="Calibri"/>
                <a:sym typeface="Calibri"/>
              </a:rPr>
              <a:t> car les dossards bleus sont une partie de l’ensemble des dossards.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Faites un schéma en barres</a:t>
            </a:r>
            <a:r>
              <a:rPr lang="fr-FR" sz="1200" b="0" i="1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pour représenter ce problème.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+mn-lt"/>
                <a:ea typeface="Calibri"/>
                <a:cs typeface="Calibri"/>
                <a:sym typeface="Calibri"/>
              </a:rPr>
              <a:t>Laisser un temps aux élèves. 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Circuler dans les rangs pour aider les élèves dans le tracé du schéma en barres.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dirty="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8621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→ 18 + 24.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30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94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18 + 24 = ? Quel</a:t>
            </a:r>
            <a:r>
              <a:rPr lang="fr-FR" b="0" i="1" baseline="0" dirty="0"/>
              <a:t> résultat avez-vous trouvé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31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27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cs typeface="Calibri" panose="020F0502020204030204" pitchFamily="34" charset="0"/>
              </a:rPr>
              <a:t>→ 18 + 24 = 42.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Faire expliciter</a:t>
            </a: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par l’élève interrogé sa procédure : on peut additionner les unités entre elles puis les dizaines entre elles. Il faut alors penser à reformer une dizaine supplémentaire. On peut aussi partir de 18, ajouter 4 unités puis 2 dizaines. Poser l’opération est une solution possible.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Interroger un élève pour qu’il rappelle la question et fasse une phrase réponse.</a:t>
            </a:r>
            <a:endParaRPr lang="fr-FR" b="0" i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32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785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>
                <a:sym typeface="Symbol" panose="05050102010706020507" pitchFamily="18" charset="2"/>
              </a:rPr>
              <a:t> </a:t>
            </a:r>
            <a:r>
              <a:rPr lang="fr-FR" b="0" i="1" dirty="0"/>
              <a:t>Axel</a:t>
            </a:r>
            <a:r>
              <a:rPr lang="fr-FR" b="0" i="1" baseline="0" dirty="0"/>
              <a:t> a 42 litres pour arroser son jardin.</a:t>
            </a:r>
            <a:endParaRPr lang="fr-FR"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33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15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Voici un autre problème</a:t>
            </a:r>
            <a:r>
              <a:rPr lang="fr-FR" b="0" i="1" baseline="0" dirty="0"/>
              <a:t> </a:t>
            </a:r>
            <a:r>
              <a:rPr lang="fr-FR" b="0" i="1" dirty="0"/>
              <a:t>que vous allez résoudre sur votre ardoise.</a:t>
            </a:r>
            <a:r>
              <a:rPr lang="fr-FR" b="0" i="1" baseline="0" dirty="0"/>
              <a:t> Vous pouvez faire un schéma si vous en avez besoin.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Lire le problème et le faire reformuler par les élèves. </a:t>
            </a:r>
            <a:endParaRPr strike="sngStrik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Faire une correction rapide avec schéma puis écriture mathématique et phrase réponse.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Calcul : 26 – 8 = 18.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Phrase réponse :  Il reste 18 pommes de terre dans le sachet.</a:t>
            </a:r>
            <a:endParaRPr b="0"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93" name="Google Shape;29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34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517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Prenez vos ardoises : nous allons résoudre un premier problème.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35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83355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Lire l’énoncé.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Q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ue cherche-t-on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On cherche combien</a:t>
            </a:r>
            <a:r>
              <a:rPr lang="fr-FR" sz="1200" i="1" baseline="0" dirty="0">
                <a:latin typeface="+mn-lt"/>
                <a:ea typeface="Calibri"/>
                <a:cs typeface="Calibri"/>
                <a:sym typeface="Calibri"/>
              </a:rPr>
              <a:t> il y a de bancs en pierre dans le parc.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Vous allez </a:t>
            </a:r>
            <a:r>
              <a:rPr lang="fr-FR" sz="1200" b="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faire un schéma en barres</a:t>
            </a:r>
            <a:r>
              <a:rPr lang="fr-FR" sz="1200" b="0" i="1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pour représenter ce problème puis vous écrirez l’opération, calculerez le résultat et écrirez la phrase réponse.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+mn-lt"/>
                <a:ea typeface="Calibri"/>
                <a:cs typeface="Calibri"/>
                <a:sym typeface="Calibri"/>
              </a:rPr>
              <a:t>Laisser un temps aux élèves. 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Circuler dans les rangs pour aider les élèves dans le tracé du schéma en barres.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+mn-lt"/>
                <a:ea typeface="Calibri"/>
                <a:cs typeface="Calibri"/>
                <a:sym typeface="Calibri"/>
              </a:rPr>
              <a:t>Reprendre</a:t>
            </a:r>
            <a:r>
              <a:rPr lang="fr-FR" sz="1200" b="0" i="0" baseline="0" dirty="0">
                <a:solidFill>
                  <a:srgbClr val="8296B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fr-FR" b="0" i="0" dirty="0">
                <a:latin typeface="+mn-lt"/>
                <a:ea typeface="Calibri"/>
                <a:cs typeface="Calibri"/>
                <a:sym typeface="Calibri"/>
              </a:rPr>
              <a:t>en collectif : 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fr-FR" i="1" dirty="0"/>
              <a:t>omment</a:t>
            </a:r>
            <a:r>
              <a:rPr lang="fr-FR" i="1" baseline="0" dirty="0"/>
              <a:t> avez-vous tracé votre schéma ? </a:t>
            </a:r>
            <a:r>
              <a:rPr lang="fr-FR" i="0" baseline="0" dirty="0"/>
              <a:t>Faire émerger qu’il faut tracer 2 petites barres côte à côte pour représenter les 2 groupes de bancs et une grande barre pour représenter le tout.</a:t>
            </a:r>
            <a:endParaRPr lang="fr-FR"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fr-FR" sz="1200" b="0" i="0" dirty="0">
              <a:solidFill>
                <a:srgbClr val="8296B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fr-FR" sz="1200" b="0" i="0" dirty="0">
              <a:solidFill>
                <a:srgbClr val="8296B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dirty="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9039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Voici le schéma en barres que l’on va</a:t>
            </a:r>
            <a:r>
              <a:rPr lang="fr-FR" b="0" i="1" baseline="0" dirty="0"/>
              <a:t> compléter</a:t>
            </a:r>
            <a:r>
              <a:rPr lang="fr-FR" b="0" i="1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Quelle</a:t>
            </a:r>
            <a:r>
              <a:rPr lang="fr-FR" b="0" i="1" baseline="0" dirty="0"/>
              <a:t> information place-t-on dans la grande barre, c’est-à-dire ce qu’on a en tout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35, car on sait que c’est le nombre de bancs qu’il y a en tout.</a:t>
            </a:r>
            <a:endParaRPr lang="fr-FR" b="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98" name="Google Shape;9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37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338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Voici le nombre de bancs qu’il y a en tout.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Quelle</a:t>
            </a:r>
            <a:r>
              <a:rPr lang="fr-FR" b="0" i="1" baseline="0" dirty="0"/>
              <a:t> information avez-vous placée ensuite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Il y a 14 bancs en bois.</a:t>
            </a:r>
            <a:endParaRPr lang="fr-FR" b="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Où</a:t>
            </a:r>
            <a:r>
              <a:rPr lang="fr-FR" b="0" i="1" baseline="0" dirty="0"/>
              <a:t> l’avez-vous placée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</a:t>
            </a:r>
            <a:r>
              <a:rPr lang="fr-FR" b="0" i="1" dirty="0"/>
              <a:t> Dans une des petites barres, car les</a:t>
            </a:r>
            <a:r>
              <a:rPr lang="fr-FR" b="0" i="1" baseline="0" dirty="0"/>
              <a:t> 14 bancs en bois font partie du nombre total de bancs</a:t>
            </a:r>
            <a:r>
              <a:rPr lang="fr-FR" b="0" i="1" dirty="0"/>
              <a:t>.</a:t>
            </a: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38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957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→ Voici les 14 bancs en bois. Que représente</a:t>
            </a:r>
            <a:r>
              <a:rPr lang="fr-FR" b="0" i="1" baseline="0" dirty="0"/>
              <a:t> la barre vide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b="0" i="1" dirty="0">
                <a:latin typeface="+mn-lt"/>
                <a:ea typeface="Calibri"/>
                <a:cs typeface="Calibri"/>
                <a:sym typeface="Calibri"/>
              </a:rPr>
              <a:t>L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es bancs en pierre.</a:t>
            </a:r>
            <a:endParaRPr lang="fr-FR" b="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Qu’avez-vous écrit dans cette barre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b="0" i="1" dirty="0">
                <a:latin typeface="+mn-lt"/>
                <a:ea typeface="Calibri"/>
                <a:cs typeface="Calibri"/>
                <a:sym typeface="Calibri"/>
              </a:rPr>
              <a:t>U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n point d’interrogation, car c’est ce que l’on cherche.</a:t>
            </a:r>
            <a:endParaRPr lang="fr-FR" b="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fr-FR" b="0" i="1" dirty="0"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39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5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 dirty="0">
                <a:solidFill>
                  <a:srgbClr val="8296B0"/>
                </a:solidFill>
                <a:latin typeface="+mn-lt"/>
                <a:ea typeface="Calibri"/>
                <a:cs typeface="Calibri"/>
                <a:sym typeface="Calibri"/>
              </a:rPr>
              <a:t>Reprendre</a:t>
            </a:r>
            <a:r>
              <a:rPr lang="fr-FR" sz="1200" b="0" i="0" baseline="0" dirty="0">
                <a:solidFill>
                  <a:srgbClr val="8296B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fr-FR" b="0" i="0" dirty="0">
                <a:latin typeface="+mn-lt"/>
                <a:ea typeface="Calibri"/>
                <a:cs typeface="Calibri"/>
                <a:sym typeface="Calibri"/>
              </a:rPr>
              <a:t>en collectif : 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v</a:t>
            </a:r>
            <a:r>
              <a:rPr lang="fr-FR" b="0" i="1" dirty="0"/>
              <a:t>oici un schéma en barres. Que doit-on</a:t>
            </a:r>
            <a:r>
              <a:rPr lang="fr-FR" b="0" i="1" baseline="0" dirty="0"/>
              <a:t> placer dans la plus grande barre ? → 43, car c’est le nombre de dossards qu’il y a en tout.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98" name="Google Shape;9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3915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Voici</a:t>
            </a:r>
            <a:r>
              <a:rPr lang="fr-FR" b="0" i="1" baseline="0" dirty="0"/>
              <a:t> un</a:t>
            </a:r>
            <a:r>
              <a:rPr lang="fr-FR" b="0" i="1" dirty="0"/>
              <a:t> schéma en barres qui représente</a:t>
            </a:r>
            <a:r>
              <a:rPr lang="fr-FR" b="0" i="1" baseline="0" dirty="0"/>
              <a:t> notre problème</a:t>
            </a:r>
            <a:r>
              <a:rPr lang="fr-FR" b="0" i="1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1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 opération avez-vous écrite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Interroger un élève. Faire verbaliser qu’on doit faire une soustraction.</a:t>
            </a: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40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831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→ 35 – 14.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i="0" dirty="0"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41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555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35 – 14 = ? Quel</a:t>
            </a:r>
            <a:r>
              <a:rPr lang="fr-FR" b="0" i="1" baseline="0" dirty="0"/>
              <a:t> résultat avez-vous trouvé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i="0" dirty="0"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42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074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cs typeface="Calibri" panose="020F0502020204030204" pitchFamily="34" charset="0"/>
              </a:rPr>
              <a:t>→ 35 – 14 =</a:t>
            </a:r>
            <a:r>
              <a:rPr lang="fr-FR" b="0" i="1" baseline="0" dirty="0">
                <a:latin typeface="Calibri" panose="020F0502020204030204" pitchFamily="34" charset="0"/>
                <a:cs typeface="Calibri" panose="020F0502020204030204" pitchFamily="34" charset="0"/>
              </a:rPr>
              <a:t> 21.</a:t>
            </a:r>
            <a:endParaRPr lang="fr-FR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Faire expliciter</a:t>
            </a: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par l’élève interrogé sa procédure : on peut soustraire les unités entre elles puis les dizaines entre elles. Les élèves peuvent aussi utiliser une addition à trou.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Interroger un élève pour qu’il rappelle la question et fasse une phrase réponse.</a:t>
            </a:r>
            <a:endParaRPr b="0" i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43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037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→ Il y a 21 bancs en pierre.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44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66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Voici un autre problème</a:t>
            </a:r>
            <a:r>
              <a:rPr lang="fr-FR" b="0" i="1" baseline="0" dirty="0"/>
              <a:t> que </a:t>
            </a:r>
            <a:r>
              <a:rPr lang="fr-FR" b="0" i="1" dirty="0"/>
              <a:t>vous allez résoudre sur votre ardoise </a:t>
            </a:r>
            <a:r>
              <a:rPr lang="fr-FR" b="0" i="1" baseline="0" dirty="0"/>
              <a:t>et avec vos réglettes si nécessaire.</a:t>
            </a:r>
            <a:r>
              <a:rPr lang="fr-FR" b="0" i="1" dirty="0"/>
              <a:t> 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Lire le problème et le faire reformuler par les élèves. 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Laisser les élèves chercher ; ils peuvent utiliser les réglettes en faisant une composition de 3 réglettes 5 ou encore faire un schéma en représentant</a:t>
            </a:r>
            <a:r>
              <a:rPr lang="fr-FR" b="0" baseline="0" dirty="0"/>
              <a:t> 3 groupes de 5 œufs.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dirty="0"/>
              <a:t>Faire une correction rapide.</a:t>
            </a:r>
            <a:r>
              <a:rPr lang="fr-FR" b="0" baseline="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Calcul (facultatif) : 5 + 5 + 5 = 15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Phrase réponse :  Kim aura 15</a:t>
            </a:r>
            <a:r>
              <a:rPr lang="fr-FR" b="0" i="0" baseline="0" dirty="0"/>
              <a:t> œufs au bout d’une semaine.</a:t>
            </a:r>
            <a:endParaRPr lang="fr-FR" b="0"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93" name="Google Shape;29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45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934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Prenez vos ardoises : nous allons résoudre un premier problème.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46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48339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Lire l’énoncé.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Q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ue cherche-t-on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On cherche combien</a:t>
            </a:r>
            <a:r>
              <a:rPr lang="fr-FR" sz="1200" i="1" baseline="0" dirty="0">
                <a:latin typeface="+mn-lt"/>
                <a:ea typeface="Calibri"/>
                <a:cs typeface="Calibri"/>
                <a:sym typeface="Calibri"/>
              </a:rPr>
              <a:t> il y a de briques dans la tour de Kim.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Vous allez </a:t>
            </a:r>
            <a:r>
              <a:rPr lang="fr-FR" sz="1200" b="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faire un schéma en barres</a:t>
            </a:r>
            <a:r>
              <a:rPr lang="fr-FR" sz="1200" b="0" i="1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pour représenter ce problème puis vous écrirez l’opération, calculerez le résultat et écrirez la phrase réponse.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+mn-lt"/>
                <a:ea typeface="Calibri"/>
                <a:cs typeface="Calibri"/>
                <a:sym typeface="Calibri"/>
              </a:rPr>
              <a:t>Laisser un temps aux élèves. 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Circuler dans les rangs pour aider les élèves dans le tracé du schéma en barres.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+mn-lt"/>
                <a:ea typeface="Calibri"/>
                <a:cs typeface="Calibri"/>
                <a:sym typeface="Calibri"/>
              </a:rPr>
              <a:t>Reprendre</a:t>
            </a:r>
            <a:r>
              <a:rPr lang="fr-FR" sz="1200" b="0" i="0" baseline="0" dirty="0">
                <a:solidFill>
                  <a:srgbClr val="8296B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fr-FR" b="0" i="0" dirty="0">
                <a:latin typeface="+mn-lt"/>
                <a:ea typeface="Calibri"/>
                <a:cs typeface="Calibri"/>
                <a:sym typeface="Calibri"/>
              </a:rPr>
              <a:t>en collectif : 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fr-FR" i="1" dirty="0"/>
              <a:t>omment</a:t>
            </a:r>
            <a:r>
              <a:rPr lang="fr-FR" i="1" baseline="0" dirty="0"/>
              <a:t> avez-vous tracé votre schéma ? </a:t>
            </a:r>
            <a:r>
              <a:rPr lang="fr-FR" i="0" baseline="0" dirty="0"/>
              <a:t>Faire émerger qu’il faut tracer 2 petites barres côte à côte pour représenter les briques de chaque tour et une grande barre pour représenter le tout.</a:t>
            </a:r>
            <a:endParaRPr lang="fr-FR"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fr-FR" sz="1200" b="0" i="0" dirty="0">
              <a:solidFill>
                <a:srgbClr val="8296B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dirty="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47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651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Voici le schéma en barres que l’on va compléter.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Quelle</a:t>
            </a:r>
            <a:r>
              <a:rPr lang="fr-FR" b="0" i="1" baseline="0" dirty="0"/>
              <a:t> information place-t-on dans la grande barre, c’est-à-dire ce qu’on a en tout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b="0" i="1" dirty="0">
                <a:latin typeface="+mn-lt"/>
                <a:ea typeface="Calibri"/>
                <a:cs typeface="Calibri"/>
                <a:sym typeface="Calibri"/>
              </a:rPr>
              <a:t>57,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 car on sait que c’est le nombre total de briques utilisées.</a:t>
            </a:r>
            <a:endParaRPr lang="fr-FR" b="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98" name="Google Shape;9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48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665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→ Voici le nombre total de briques.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Quelle</a:t>
            </a:r>
            <a:r>
              <a:rPr lang="fr-FR" b="0" i="1" baseline="0" dirty="0"/>
              <a:t> information avez-vous placée ensuite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Il y a 31 briques dans la tour de Sarah.</a:t>
            </a:r>
            <a:endParaRPr lang="fr-FR" b="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Où</a:t>
            </a:r>
            <a:r>
              <a:rPr lang="fr-FR" b="0" i="1" baseline="0" dirty="0"/>
              <a:t> l’avez-vous placée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</a:t>
            </a:r>
            <a:r>
              <a:rPr lang="fr-FR" b="0" i="1" dirty="0"/>
              <a:t> Dans une des petites barres, car les</a:t>
            </a:r>
            <a:r>
              <a:rPr lang="fr-FR" b="0" i="1" baseline="0" dirty="0"/>
              <a:t> 31 briques font partie du nombre total de briques.</a:t>
            </a:r>
            <a:endParaRPr lang="fr-FR" b="0" i="1" dirty="0"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49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61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Voici le nombre total de dossards. Que place-t-on ensuite ?</a:t>
            </a:r>
            <a:r>
              <a:rPr lang="fr-FR" b="0" i="1" baseline="0" dirty="0"/>
              <a:t>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</a:t>
            </a:r>
            <a:r>
              <a:rPr lang="fr-FR" b="0" i="1" dirty="0"/>
              <a:t> 20 dans une des petites barres, car les 20 dossards rouges font partie des 43 dossards qu’il y a</a:t>
            </a:r>
            <a:r>
              <a:rPr lang="fr-FR" b="0" i="1" baseline="0" dirty="0"/>
              <a:t> en tout</a:t>
            </a:r>
            <a:r>
              <a:rPr lang="fr-FR" b="0" i="1" dirty="0"/>
              <a:t>.</a:t>
            </a: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85829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→ Voici les briques de Sarah. Que représente</a:t>
            </a:r>
            <a:r>
              <a:rPr lang="fr-FR" b="0" i="1" baseline="0" dirty="0"/>
              <a:t> la barre vide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b="0" i="1" dirty="0">
                <a:latin typeface="+mn-lt"/>
                <a:ea typeface="Calibri"/>
                <a:cs typeface="Calibri"/>
                <a:sym typeface="Calibri"/>
              </a:rPr>
              <a:t>L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es briques de Kim.</a:t>
            </a:r>
            <a:endParaRPr lang="fr-FR" b="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Qu’avez-vous écrit dans cette barre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b="0" i="1" dirty="0">
                <a:latin typeface="+mn-lt"/>
                <a:ea typeface="Calibri"/>
                <a:cs typeface="Calibri"/>
                <a:sym typeface="Calibri"/>
              </a:rPr>
              <a:t>U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n point d’interrogation, car c’est ce que l’on cherche.</a:t>
            </a:r>
            <a:endParaRPr lang="fr-FR" b="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fr-FR" b="0" i="1" dirty="0"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50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271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Voici</a:t>
            </a:r>
            <a:r>
              <a:rPr lang="fr-FR" b="0" i="1" baseline="0" dirty="0"/>
              <a:t> un</a:t>
            </a:r>
            <a:r>
              <a:rPr lang="fr-FR" b="0" i="1" dirty="0"/>
              <a:t> schéma en barres qui représente</a:t>
            </a:r>
            <a:r>
              <a:rPr lang="fr-FR" b="0" i="1" baseline="0" dirty="0"/>
              <a:t> notre problème</a:t>
            </a:r>
            <a:r>
              <a:rPr lang="fr-FR" b="0" i="1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1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 opération avez-vous écrite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Interroger un élève. Faire verbaliser qu’on doit faire une soustraction.</a:t>
            </a: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51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772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→ 57 – 31.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52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200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→ 57 – 31 = ? Quel</a:t>
            </a:r>
            <a:r>
              <a:rPr lang="fr-FR" b="0" i="1" baseline="0" dirty="0"/>
              <a:t> résultat avez-vous trouvé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53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480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cs typeface="Calibri" panose="020F0502020204030204" pitchFamily="34" charset="0"/>
              </a:rPr>
              <a:t>→ 57 – 31 = 26.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Faire expliciter</a:t>
            </a: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par l’élève sa procédure : on peut soustraire les unités entre elles puis les dizaines entre elles. Les élèves peuvent aussi utiliser une addition à trou.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Interroger un élève pour qu’il rappelle la question et fasse une phrase réponse.</a:t>
            </a:r>
            <a:endParaRPr b="0" i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54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791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Il y a 26 briques dans la tour de Kim.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55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448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5" name="Google Shape;1085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Voici un autre problème</a:t>
            </a:r>
            <a:r>
              <a:rPr lang="fr-FR" b="0" i="1" baseline="0" dirty="0"/>
              <a:t> </a:t>
            </a:r>
            <a:r>
              <a:rPr lang="fr-FR" b="0" i="1" dirty="0"/>
              <a:t>que vous allez résoudre sur votre ardoise.</a:t>
            </a:r>
            <a:r>
              <a:rPr lang="fr-FR" b="0" i="1" baseline="0" dirty="0"/>
              <a:t> 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Lire le problème et le faire reformuler par les élèves. </a:t>
            </a:r>
            <a:endParaRPr lang="fr-FR" strike="sngStrik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Faire une correction rapide avec schéma puis écriture mathématique et phrase réponse.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Calcul : 34 + 45 = 79.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Phrase réponse :  Il y a 79 poissons en tout dans cet aquarium.</a:t>
            </a:r>
          </a:p>
        </p:txBody>
      </p:sp>
      <p:sp>
        <p:nvSpPr>
          <p:cNvPr id="1086" name="Google Shape;1086;p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29626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Nous allons résoudre un premier problème.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57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21846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Voici un nouveau type de problème que vous allez résoudre : c’est un problème de logique. Il</a:t>
            </a:r>
            <a:r>
              <a:rPr lang="fr-FR" b="0" i="1" baseline="0" dirty="0"/>
              <a:t> est différent de ceux que nous avons déjà rencontrés.</a:t>
            </a:r>
            <a:r>
              <a:rPr lang="fr-FR" b="0" i="1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Distribuer aux élèves les jetons du matériel détachable (1 jeton rouge, 2 verts et 2 bleus)</a:t>
            </a:r>
            <a:r>
              <a:rPr lang="fr-FR" b="0" baseline="0" dirty="0"/>
              <a:t>. </a:t>
            </a:r>
            <a:r>
              <a:rPr lang="fr-FR" b="0" dirty="0"/>
              <a:t>Lire le problème et le faire reformuler.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Vous avez les 5 jetons. Est-ce que la place des jetons est importante</a:t>
            </a:r>
            <a:r>
              <a:rPr lang="fr-FR" b="0" i="1" baseline="0" dirty="0"/>
              <a:t>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Oui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fr-FR" b="0" i="1" dirty="0"/>
              <a:t>l faut</a:t>
            </a:r>
            <a:r>
              <a:rPr lang="fr-FR" b="0" i="1" baseline="0" dirty="0"/>
              <a:t> mettre les jetons dans le bon ordre en respectant les consignes</a:t>
            </a:r>
            <a:r>
              <a:rPr lang="fr-FR" b="0" i="1" dirty="0"/>
              <a:t>.</a:t>
            </a:r>
            <a:r>
              <a:rPr lang="fr-FR" b="0" i="1" baseline="0" dirty="0"/>
              <a:t> </a:t>
            </a:r>
            <a:endParaRPr lang="fr-FR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dirty="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58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110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Vous allez faire des essais avec vos jetons pour respecter l’</a:t>
            </a:r>
            <a:r>
              <a:rPr lang="fr-FR" b="0" i="1" baseline="0" dirty="0"/>
              <a:t>ordre demandé.</a:t>
            </a:r>
            <a:endParaRPr lang="fr-FR"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Laisser un</a:t>
            </a:r>
            <a:r>
              <a:rPr lang="fr-FR" b="0" baseline="0" dirty="0"/>
              <a:t> moment aux</a:t>
            </a:r>
            <a:r>
              <a:rPr lang="fr-FR" b="0" dirty="0"/>
              <a:t> élèves pour chercher,</a:t>
            </a:r>
            <a:r>
              <a:rPr lang="fr-FR" b="0" baseline="0" dirty="0"/>
              <a:t> manipuler, faire des essais</a:t>
            </a:r>
            <a:r>
              <a:rPr lang="fr-FR" b="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Reprendre en collectif : </a:t>
            </a:r>
            <a:r>
              <a:rPr lang="fr-FR" b="0" i="1" dirty="0"/>
              <a:t>quelle information nous permet de placer directement un jeton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Le jeton le plus à droite est vert.</a:t>
            </a:r>
            <a:endParaRPr lang="fr-FR" b="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dirty="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59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5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→ Voici les dossards rouges. Que cherche-t-on</a:t>
            </a:r>
            <a:r>
              <a:rPr lang="fr-FR" b="0" i="1" baseline="0" dirty="0"/>
              <a:t> ? → On cherche combien il y a de dossards bleus.</a:t>
            </a:r>
            <a:endParaRPr lang="fr-FR" b="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Comment peut-on montrer que c’est ce que l’on cherche ?</a:t>
            </a:r>
            <a:r>
              <a:rPr lang="fr-FR" b="0" i="1" baseline="0" dirty="0"/>
              <a:t> → On met un point d’interrogation dans l’autre petite barre. </a:t>
            </a:r>
            <a:endParaRPr lang="fr-FR" sz="1200" b="0" i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942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→ Voici le jeton vert placé</a:t>
            </a:r>
            <a:r>
              <a:rPr lang="fr-FR" b="0" i="1" baseline="0" dirty="0"/>
              <a:t> à droite. Il nous reste 2 jetons bleus, 1 vert et 1 rouge.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baseline="0" dirty="0"/>
              <a:t>Quelle information utilise-t-on maintenant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Les deux jetons verts sont côte à côte.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>
                <a:latin typeface="+mn-lt"/>
                <a:cs typeface="Calibri"/>
                <a:sym typeface="Calibri"/>
              </a:rPr>
              <a:t>Où place-t-on le deuxième jeton vert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À</a:t>
            </a:r>
            <a:r>
              <a:rPr lang="fr-FR" sz="1200" i="1" baseline="0" dirty="0">
                <a:latin typeface="+mn-lt"/>
                <a:ea typeface="Calibri"/>
                <a:cs typeface="Calibri"/>
                <a:sym typeface="Calibri"/>
              </a:rPr>
              <a:t> côté de l’autre.</a:t>
            </a:r>
            <a:endParaRPr lang="fr-FR" b="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dirty="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60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451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baseline="0" dirty="0"/>
              <a:t>→ Voici le 2</a:t>
            </a:r>
            <a:r>
              <a:rPr lang="fr-FR" b="0" i="1" baseline="30000" dirty="0"/>
              <a:t>e</a:t>
            </a:r>
            <a:r>
              <a:rPr lang="fr-FR" b="0" i="1" baseline="0" dirty="0"/>
              <a:t> jeton vert. Il reste 2 jetons bleus et 1 jeton rouge à placer.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baseline="0" dirty="0"/>
              <a:t>Quelle information utilise-t-on maintenant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Le jeton rouge est entre 2 jetons bleus.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>
                <a:latin typeface="+mn-lt"/>
                <a:cs typeface="Calibri"/>
                <a:sym typeface="Calibri"/>
              </a:rPr>
              <a:t>Cela</a:t>
            </a:r>
            <a:r>
              <a:rPr lang="fr-FR" sz="1200" b="0" i="1" baseline="0" dirty="0">
                <a:latin typeface="+mn-lt"/>
                <a:cs typeface="Calibri"/>
                <a:sym typeface="Calibri"/>
              </a:rPr>
              <a:t> nous indique comment placer les 3 jetons restants. </a:t>
            </a:r>
            <a:endParaRPr lang="fr-FR"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dirty="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61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260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1" baseline="0" dirty="0">
                <a:latin typeface="+mn-lt"/>
                <a:cs typeface="Calibri"/>
                <a:sym typeface="Calibri"/>
              </a:rPr>
              <a:t>→ Voici les 3 derniers jetons : on a placé le jeton rouge entre les 2 jetons bleus.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baseline="0" dirty="0">
                <a:latin typeface="+mn-lt"/>
                <a:cs typeface="Calibri"/>
                <a:sym typeface="Calibri"/>
              </a:rPr>
              <a:t>Relire chaque contrainte pour vérifier qu’elles sont toutes respectées.</a:t>
            </a:r>
            <a:endParaRPr lang="fr-FR" b="0"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dirty="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62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922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0" name="Google Shape;1290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Vous allez</a:t>
            </a:r>
            <a:r>
              <a:rPr lang="fr-FR" b="0" i="1" baseline="0" dirty="0"/>
              <a:t> résoudre un</a:t>
            </a:r>
            <a:r>
              <a:rPr lang="fr-FR" b="0" i="1" dirty="0"/>
              <a:t> deuxième problème</a:t>
            </a:r>
            <a:r>
              <a:rPr lang="fr-FR" b="0" i="1" baseline="0" dirty="0"/>
              <a:t> du même type. </a:t>
            </a:r>
            <a:r>
              <a:rPr lang="fr-FR" b="0" i="1" dirty="0"/>
              <a:t>Il faut placer les jetons dans</a:t>
            </a:r>
            <a:r>
              <a:rPr lang="fr-FR" b="0" i="1" baseline="0" dirty="0"/>
              <a:t> le bon ordre.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Les élèves conservent</a:t>
            </a:r>
            <a:r>
              <a:rPr lang="fr-FR" b="0" baseline="0" dirty="0"/>
              <a:t> les mêmes jetons que dans le premier problème. </a:t>
            </a:r>
            <a:r>
              <a:rPr lang="fr-FR" b="0" dirty="0"/>
              <a:t>Lire le problème et le faire reformuler.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Laisser les élèves chercher,</a:t>
            </a:r>
            <a:r>
              <a:rPr lang="fr-FR" b="0" baseline="0" dirty="0"/>
              <a:t> manipuler, faire des essais.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baseline="0" dirty="0"/>
              <a:t>Pour la correction, utiliser un matériel aimanté afin de faciliter la manipulation des jetons.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Relire </a:t>
            </a:r>
            <a:r>
              <a:rPr lang="fr-FR" b="0" i="0" baseline="0" dirty="0"/>
              <a:t>chaque contrainte et demander aux élèves ce qu’elle signifie pour le placement. Attention à la double consigne et à la négation.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baseline="0" dirty="0"/>
              <a:t>Réponse attendue :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vert-vert-rouge-bleu-bleu.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1291" name="Google Shape;1291;p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639439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Prenez vos ardoises : nous allons résoudre un premier problème.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64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116058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Lire l’énoncé.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Q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ue cherche-t-on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i="1" dirty="0">
                <a:latin typeface="+mn-lt"/>
                <a:ea typeface="Calibri"/>
                <a:cs typeface="Calibri"/>
                <a:sym typeface="Calibri"/>
              </a:rPr>
              <a:t>On cherche combien</a:t>
            </a:r>
            <a:r>
              <a:rPr lang="fr-FR" sz="1200" i="1" baseline="0" dirty="0">
                <a:latin typeface="+mn-lt"/>
                <a:ea typeface="Calibri"/>
                <a:cs typeface="Calibri"/>
                <a:sym typeface="Calibri"/>
              </a:rPr>
              <a:t> de bouteilles de jus d’orange le club de sport a commandées.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Vous allez </a:t>
            </a:r>
            <a:r>
              <a:rPr lang="fr-FR" sz="1200" b="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faire un schéma en barres</a:t>
            </a:r>
            <a:r>
              <a:rPr lang="fr-FR" sz="1200" b="0" i="1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pour représenter ce problème puis vous écrirez l’opération et vous trouverez la réponse au problème.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+mn-lt"/>
                <a:ea typeface="Calibri"/>
                <a:cs typeface="Calibri"/>
                <a:sym typeface="Calibri"/>
              </a:rPr>
              <a:t>Laisser un temps aux élèves. 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Circuler dans les rangs pour aider les élèves dans le tracé du schéma en barres.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+mn-lt"/>
                <a:ea typeface="Calibri"/>
                <a:cs typeface="Calibri"/>
                <a:sym typeface="Calibri"/>
              </a:rPr>
              <a:t>Reprendre</a:t>
            </a:r>
            <a:r>
              <a:rPr lang="fr-FR" sz="1200" b="0" i="0" baseline="0" dirty="0">
                <a:solidFill>
                  <a:srgbClr val="8296B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fr-FR" b="0" i="0" dirty="0">
                <a:latin typeface="+mn-lt"/>
                <a:ea typeface="Calibri"/>
                <a:cs typeface="Calibri"/>
                <a:sym typeface="Calibri"/>
              </a:rPr>
              <a:t>en collectif : 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fr-FR" i="1" dirty="0"/>
              <a:t>omment</a:t>
            </a:r>
            <a:r>
              <a:rPr lang="fr-FR" i="1" baseline="0" dirty="0"/>
              <a:t> avez-vous tracé votre schéma ? </a:t>
            </a:r>
            <a:r>
              <a:rPr lang="fr-FR" i="0" baseline="0" dirty="0"/>
              <a:t>Faire émerger qu’il faut tracer 2 petites barres côte à côte pour représenter les 2 sortes de jus et une grande barre pour représenter le tout.</a:t>
            </a:r>
            <a:endParaRPr lang="fr-FR"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fr-FR" sz="1200" b="0" i="0" dirty="0">
              <a:solidFill>
                <a:srgbClr val="8296B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fr-FR" sz="1200" b="0" i="0" dirty="0">
              <a:solidFill>
                <a:srgbClr val="8296B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dirty="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65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730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Voici le schéma en barres que l’on va compléter.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Quelle</a:t>
            </a:r>
            <a:r>
              <a:rPr lang="fr-FR" b="0" i="1" baseline="0" dirty="0"/>
              <a:t> information place-t-on dans la grande barre, c’est-à-dire ce qu’on a en tout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50, car on sait que c’est le nombre de bouteilles de jus de fruits que le club de sport a commandées en tout.</a:t>
            </a:r>
            <a:endParaRPr lang="fr-FR" b="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98" name="Google Shape;9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66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138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Quelle</a:t>
            </a:r>
            <a:r>
              <a:rPr lang="fr-FR" b="0" i="1" baseline="0" dirty="0"/>
              <a:t> information avez-vous placée ensuite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b="0" i="1" dirty="0">
                <a:latin typeface="+mn-lt"/>
                <a:ea typeface="Calibri"/>
                <a:cs typeface="Calibri"/>
                <a:sym typeface="Calibri"/>
              </a:rPr>
              <a:t>Il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 a commandé des bouteilles de jus d’orange.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+mn-lt"/>
                <a:cs typeface="Calibri"/>
                <a:sym typeface="Calibri"/>
              </a:rPr>
              <a:t>Combien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C’est le nombre que l’on ne connait pas. Donc on va mettre un point d’interrogation. </a:t>
            </a:r>
            <a:endParaRPr lang="fr-FR" b="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Où</a:t>
            </a:r>
            <a:r>
              <a:rPr lang="fr-FR" b="0" i="1" baseline="0" dirty="0"/>
              <a:t> l’avez-vous placé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</a:t>
            </a:r>
            <a:r>
              <a:rPr lang="fr-FR" b="0" i="1" dirty="0"/>
              <a:t> Dans une des petites barres, car les</a:t>
            </a:r>
            <a:r>
              <a:rPr lang="fr-FR" b="0" i="1" baseline="0" dirty="0"/>
              <a:t> bouteilles de jus d’orange sont une partie des jus de fruits</a:t>
            </a:r>
            <a:r>
              <a:rPr lang="fr-FR" b="0" i="1" dirty="0"/>
              <a:t>.</a:t>
            </a: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67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0619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Que représente</a:t>
            </a:r>
            <a:r>
              <a:rPr lang="fr-FR" b="0" i="1" baseline="0" dirty="0"/>
              <a:t> la barre vide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b="0" i="1" dirty="0">
                <a:latin typeface="+mn-lt"/>
                <a:ea typeface="Calibri"/>
                <a:cs typeface="Calibri"/>
                <a:sym typeface="Calibri"/>
              </a:rPr>
              <a:t>L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es bouteilles de jus de pomme.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+mn-lt"/>
                <a:cs typeface="Calibri"/>
                <a:sym typeface="Calibri"/>
              </a:rPr>
              <a:t>Combien y en a-t-il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34.</a:t>
            </a:r>
            <a:endParaRPr lang="fr-FR" b="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Où met-on cette dernière information ? </a:t>
            </a:r>
            <a:r>
              <a:rPr lang="fr-FR" sz="1200" dirty="0">
                <a:latin typeface="+mn-lt"/>
                <a:ea typeface="Calibri"/>
                <a:cs typeface="Calibri"/>
                <a:sym typeface="Calibri"/>
              </a:rPr>
              <a:t>→ </a:t>
            </a:r>
            <a:r>
              <a:rPr lang="fr-FR" sz="1200" b="0" i="1" dirty="0">
                <a:latin typeface="+mn-lt"/>
                <a:ea typeface="Calibri"/>
                <a:cs typeface="Calibri"/>
                <a:sym typeface="Calibri"/>
              </a:rPr>
              <a:t>D</a:t>
            </a:r>
            <a:r>
              <a:rPr lang="fr-FR" b="0" i="1" dirty="0">
                <a:latin typeface="+mn-lt"/>
                <a:ea typeface="Calibri"/>
                <a:cs typeface="Calibri"/>
                <a:sym typeface="Calibri"/>
              </a:rPr>
              <a:t>ans l’autre petite barre,</a:t>
            </a:r>
            <a:r>
              <a:rPr lang="fr-FR" b="0" i="1" baseline="0" dirty="0">
                <a:latin typeface="+mn-lt"/>
                <a:ea typeface="Calibri"/>
                <a:cs typeface="Calibri"/>
                <a:sym typeface="Calibri"/>
              </a:rPr>
              <a:t> car les jus de pomme sont une partie des jus de fruits.</a:t>
            </a:r>
            <a:endParaRPr lang="fr-FR" b="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fr-FR" b="0" i="1" dirty="0"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68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9992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Voici</a:t>
            </a:r>
            <a:r>
              <a:rPr lang="fr-FR" b="0" i="1" baseline="0" dirty="0"/>
              <a:t> un</a:t>
            </a:r>
            <a:r>
              <a:rPr lang="fr-FR" b="0" i="1" dirty="0"/>
              <a:t> schéma en barres qui représente</a:t>
            </a:r>
            <a:r>
              <a:rPr lang="fr-FR" b="0" i="1" baseline="0" dirty="0"/>
              <a:t> notre problème</a:t>
            </a:r>
            <a:r>
              <a:rPr lang="fr-FR" b="0" i="1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1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Quelle opération avez-vous écrite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Interroger un élève. Faire verbaliser qu’on doit faire une soustraction.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fr-FR" b="0" i="1" dirty="0"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69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1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On vient de représenter le problème par un schéma en barres.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présent,</a:t>
            </a:r>
            <a:r>
              <a:rPr lang="fr-FR" sz="1200" b="0" i="1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prenez vos ardoises et écrivez l’opération à faire pour trouver le nombre de dossards bleus.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Laisser un instant, puis reprendre en collectif : </a:t>
            </a:r>
            <a:r>
              <a:rPr lang="fr-FR" sz="1200" b="0" i="1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 opération correspond à ce schéma en barres ? → Une soustraction.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1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Laquelle </a:t>
            </a:r>
            <a:r>
              <a:rPr lang="fr-FR" sz="1200" b="0" i="1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? </a:t>
            </a:r>
            <a:endParaRPr lang="fr-FR" sz="1200" b="0" i="1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728273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→ 50 – 34.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70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9907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→ 50 – 34 =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Quel</a:t>
            </a:r>
            <a:r>
              <a:rPr lang="fr-FR" b="0" i="1" baseline="0" dirty="0"/>
              <a:t> résultat avez-vous trouvé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baseline="0" dirty="0"/>
              <a:t>I</a:t>
            </a:r>
            <a:r>
              <a:rPr lang="fr-FR" b="0" i="0" dirty="0"/>
              <a:t>nterroger un élève.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71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326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cs typeface="Calibri" panose="020F0502020204030204" pitchFamily="34" charset="0"/>
              </a:rPr>
              <a:t>→ 50 – 34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Faire expliciter</a:t>
            </a: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par l’élève interrogé sa procédure : on peut, par exemple, procéder par complément (34 pour aller à 40 puis à 50) ou enlever 30 puis 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Interroger un élève pour qu’il rappelle la question et qu’il fasse une phrase réponse.</a:t>
            </a:r>
            <a:endParaRPr b="0" i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72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6607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>
                <a:sym typeface="Symbol" panose="05050102010706020507" pitchFamily="18" charset="2"/>
              </a:rPr>
              <a:t> </a:t>
            </a:r>
            <a:r>
              <a:rPr lang="fr-FR" b="0" i="1" dirty="0"/>
              <a:t>Il a commandé 16 bouteilles de jus d’orange.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73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7344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Voici un autre problème</a:t>
            </a:r>
            <a:r>
              <a:rPr lang="fr-FR" b="0" i="1" baseline="0" dirty="0"/>
              <a:t> </a:t>
            </a:r>
            <a:r>
              <a:rPr lang="fr-FR" b="0" i="1" dirty="0"/>
              <a:t>que vous allez résoudre sur votre ardoise.</a:t>
            </a:r>
            <a:r>
              <a:rPr lang="fr-FR" b="0" i="1" baseline="0" dirty="0"/>
              <a:t> Vous pouvez faire un schéma si vous en avez besoin.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Lire le problème et le faire reformuler par les élèves.</a:t>
            </a:r>
            <a:endParaRPr lang="fr-FR" b="0" strike="sngStrike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Faire une correction rapide avec schéma puis écriture mathématique et phrase réponse.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/>
              <a:t>Calcul : </a:t>
            </a:r>
            <a:r>
              <a:rPr lang="fr-FR" b="0" i="0" dirty="0"/>
              <a:t>20 – 9 = 11.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Phrase réponse :  Il reste 11</a:t>
            </a:r>
            <a:r>
              <a:rPr lang="fr-FR" b="0" i="0" baseline="0" dirty="0"/>
              <a:t> fruits dans le panier</a:t>
            </a:r>
            <a:r>
              <a:rPr lang="fr-FR" b="0" i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93" name="Google Shape;29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74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89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→ 43 – 20.</a:t>
            </a:r>
            <a:r>
              <a:rPr lang="fr-FR" b="0" i="0" baseline="0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7982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43 – 20 = ? Calculez le résultat.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Laisser un court temps de recherche puis interroger un élève.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967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59446BD-A3DD-7374-C7BF-9F1DC853E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30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4689" y="3197807"/>
            <a:ext cx="3817733" cy="30716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8E326-C34C-54E5-70F7-9CDD13971F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788" y="2326530"/>
            <a:ext cx="7763562" cy="645270"/>
          </a:xfrm>
          <a:ln w="28575">
            <a:noFill/>
          </a:ln>
        </p:spPr>
        <p:txBody>
          <a:bodyPr anchor="b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7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67C3C39-B845-48E2-BCF9-6BD5F384BA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788" y="3040905"/>
            <a:ext cx="7772400" cy="776190"/>
          </a:xfrm>
          <a:ln w="28575">
            <a:noFill/>
          </a:ln>
        </p:spPr>
        <p:txBody>
          <a:bodyPr anchor="b">
            <a:normAutofit/>
          </a:bodyPr>
          <a:lstStyle>
            <a:lvl1pPr algn="ctr"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4164825B-4A20-8B4E-800D-BBF8BEAE7FB1}"/>
              </a:ext>
            </a:extLst>
          </p:cNvPr>
          <p:cNvSpPr txBox="1">
            <a:spLocks/>
          </p:cNvSpPr>
          <p:nvPr userDrawn="1"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Réservé à la </a:t>
            </a:r>
            <a:r>
              <a:rPr lang="fr-FR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vidéoprojection</a:t>
            </a:r>
            <a:endParaRPr lang="fr-F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6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21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44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33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2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Titre et contenu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4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87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914A-B9D9-4B95-BBEA-32E85AA20954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9CDC-BADB-4C39-95ED-E0FCA83A67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31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85" r:id="rId3"/>
    <p:sldLayoutId id="2147483667" r:id="rId4"/>
    <p:sldLayoutId id="2147483670" r:id="rId5"/>
    <p:sldLayoutId id="2147483672" r:id="rId6"/>
    <p:sldLayoutId id="2147483711" r:id="rId7"/>
    <p:sldLayoutId id="214748371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slide" Target="slide2.xml"/><Relationship Id="rId7" Type="http://schemas.openxmlformats.org/officeDocument/2006/relationships/slide" Target="slide4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24.xml"/><Relationship Id="rId4" Type="http://schemas.openxmlformats.org/officeDocument/2006/relationships/slide" Target="slide13.xml"/><Relationship Id="rId9" Type="http://schemas.openxmlformats.org/officeDocument/2006/relationships/slide" Target="slide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151996C-ACCB-46F7-84CF-CD773B2A99A3}"/>
              </a:ext>
            </a:extLst>
          </p:cNvPr>
          <p:cNvSpPr txBox="1">
            <a:spLocks/>
          </p:cNvSpPr>
          <p:nvPr/>
        </p:nvSpPr>
        <p:spPr>
          <a:xfrm>
            <a:off x="1541417" y="3174276"/>
            <a:ext cx="7315200" cy="162632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fr-FR" dirty="0">
              <a:latin typeface="Verdana"/>
              <a:ea typeface="Verdana"/>
              <a:cs typeface="Arial"/>
              <a:sym typeface="Arial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77A28D0-63E0-43E3-BE14-C1C0048BF548}"/>
              </a:ext>
            </a:extLst>
          </p:cNvPr>
          <p:cNvSpPr txBox="1">
            <a:spLocks/>
          </p:cNvSpPr>
          <p:nvPr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Réservé à la </a:t>
            </a:r>
            <a:r>
              <a:rPr lang="fr-FR" sz="20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vidéoprojection</a:t>
            </a:r>
            <a:endParaRPr lang="fr-FR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6" name="Google Shape;78;p1"/>
          <p:cNvSpPr txBox="1"/>
          <p:nvPr/>
        </p:nvSpPr>
        <p:spPr>
          <a:xfrm>
            <a:off x="2268429" y="3174276"/>
            <a:ext cx="5034486" cy="329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fr-FR" sz="1400" b="1" u="sng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3" action="ppaction://hlinksldjump"/>
              </a:rPr>
              <a:t>Séance 21</a:t>
            </a:r>
            <a:r>
              <a:rPr lang="fr-FR" sz="1400" b="1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fr-FR" sz="14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Rechercher une partie</a:t>
            </a:r>
            <a:endParaRPr sz="14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defTabSz="914400">
              <a:buClr>
                <a:prstClr val="black"/>
              </a:buClr>
              <a:buSzPts val="1400"/>
              <a:buFont typeface="Calibri"/>
              <a:buNone/>
            </a:pPr>
            <a:r>
              <a:rPr lang="fr-FR" sz="1400" b="1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1" kern="0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fr-FR" sz="1400" b="1" u="sng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4" action="ppaction://hlinksldjump"/>
              </a:rPr>
              <a:t>Séance 22</a:t>
            </a:r>
            <a:r>
              <a:rPr lang="fr-FR" sz="1400" b="1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fr-FR" sz="14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Rechercher le tout</a:t>
            </a:r>
            <a:endParaRPr sz="14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defTabSz="914400">
              <a:buClr>
                <a:prstClr val="black"/>
              </a:buClr>
              <a:buSzPts val="1400"/>
              <a:buFont typeface="Calibri"/>
              <a:buNone/>
            </a:pPr>
            <a:endParaRPr sz="1400" kern="0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fr-FR" sz="1400" b="1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5" action="ppaction://hlinksldjump"/>
              </a:rPr>
              <a:t>Séance 23</a:t>
            </a:r>
            <a:r>
              <a:rPr lang="fr-FR" sz="1400" b="1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fr-FR" sz="14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Rechercher le tout</a:t>
            </a:r>
            <a:endParaRPr sz="14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defTabSz="914400">
              <a:buClr>
                <a:prstClr val="black"/>
              </a:buClr>
              <a:buSzPts val="1400"/>
              <a:buFont typeface="Calibri"/>
              <a:buNone/>
            </a:pPr>
            <a:endParaRPr sz="1400" b="1" kern="0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fr-FR" sz="1400" b="1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6" action="ppaction://hlinksldjump"/>
              </a:rPr>
              <a:t>Séance 24</a:t>
            </a:r>
            <a:r>
              <a:rPr lang="fr-FR" sz="1400" b="1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fr-FR" sz="14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Rechercher une partie</a:t>
            </a:r>
            <a:endParaRPr sz="14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fr-FR" sz="1400" b="1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7" action="ppaction://hlinksldjump"/>
              </a:rPr>
              <a:t>Séance 25</a:t>
            </a:r>
            <a:r>
              <a:rPr lang="fr-FR" sz="1400" b="1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fr-FR" sz="14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Rechercher une partie</a:t>
            </a:r>
            <a:endParaRPr sz="14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defTabSz="914400">
              <a:buClr>
                <a:prstClr val="black"/>
              </a:buClr>
              <a:buSzPts val="1400"/>
              <a:buFont typeface="Calibri"/>
              <a:buNone/>
            </a:pPr>
            <a:endParaRPr sz="1400" kern="0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fr-FR" sz="1400" b="1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8" action="ppaction://hlinksldjump"/>
              </a:rPr>
              <a:t>Séance 26</a:t>
            </a:r>
            <a:r>
              <a:rPr lang="fr-FR" sz="1400" b="1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fr-FR" sz="14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Problème atypique : logique</a:t>
            </a:r>
            <a:endParaRPr sz="14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fr-FR" sz="1400" b="1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9" action="ppaction://hlinksldjump"/>
              </a:rPr>
              <a:t>Séance 27</a:t>
            </a:r>
            <a:r>
              <a:rPr lang="fr-FR" sz="1400" b="1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fr-FR" sz="14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Rechercher une partie</a:t>
            </a:r>
            <a:endParaRPr sz="14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A39491"/>
              </a:solidFill>
              <a:ea typeface="Calibri"/>
              <a:cs typeface="Calibri"/>
              <a:sym typeface="Calibri"/>
            </a:endParaRPr>
          </a:p>
          <a:p>
            <a:pPr defTabSz="914400">
              <a:buClr>
                <a:prstClr val="black"/>
              </a:buClr>
              <a:buSzPts val="1400"/>
              <a:buFont typeface="Calibri"/>
              <a:buNone/>
            </a:pPr>
            <a:endParaRPr sz="1400" kern="0" dirty="0">
              <a:solidFill>
                <a:srgbClr val="A39491"/>
              </a:solidFill>
              <a:ea typeface="Calibri"/>
              <a:cs typeface="Calibri"/>
              <a:sym typeface="Calibri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kern="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kern="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kern="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kern="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kern="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kern="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51996C-ACCB-46F7-84CF-CD773B2A9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730" y="2335093"/>
            <a:ext cx="7763562" cy="645270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766390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2515A0F-A6EF-E27C-F2E6-D5A58B986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2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44F4ABB-F2F7-854A-9CEB-069717BC5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6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7106EF4-6D73-0675-8A03-32520E6D9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5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1996C-ACCB-46F7-84CF-CD773B2A99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7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Séance 22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151996C-ACCB-46F7-84CF-CD773B2A99A3}"/>
              </a:ext>
            </a:extLst>
          </p:cNvPr>
          <p:cNvSpPr txBox="1">
            <a:spLocks/>
          </p:cNvSpPr>
          <p:nvPr/>
        </p:nvSpPr>
        <p:spPr>
          <a:xfrm>
            <a:off x="1541417" y="3174276"/>
            <a:ext cx="7315200" cy="162632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fr-FR">
              <a:latin typeface="Verdana"/>
              <a:ea typeface="Verdana"/>
              <a:cs typeface="Arial"/>
              <a:sym typeface="Arial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77A28D0-63E0-43E3-BE14-C1C0048BF548}"/>
              </a:ext>
            </a:extLst>
          </p:cNvPr>
          <p:cNvSpPr txBox="1">
            <a:spLocks/>
          </p:cNvSpPr>
          <p:nvPr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Réservé à la </a:t>
            </a:r>
            <a:r>
              <a:rPr lang="fr-FR" sz="20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vidéoprojection</a:t>
            </a:r>
            <a:endParaRPr lang="fr-FR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69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D358B81A-75E9-47B3-F559-3FC085266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66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ctangle, ligne&#10;&#10;Description générée automatiquement">
            <a:extLst>
              <a:ext uri="{FF2B5EF4-FFF2-40B4-BE49-F238E27FC236}">
                <a16:creationId xmlns:a16="http://schemas.microsoft.com/office/drawing/2014/main" id="{E5C34008-CA1F-DC85-D6BF-A217A59D8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5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BA04CFC2-EB71-7B9F-801F-ABE728198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02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92F82E46-1992-4675-B027-E0F521AF1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56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06BD1BCF-7D2A-4DDA-AF7B-485EB58DF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61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E45506A-3A41-E211-7569-056D17A01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5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1996C-ACCB-46F7-84CF-CD773B2A99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700" dirty="0">
                <a:latin typeface="Verdana"/>
                <a:ea typeface="Verdana"/>
                <a:cs typeface="Arial"/>
              </a:rPr>
              <a:t>Séance 21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151996C-ACCB-46F7-84CF-CD773B2A99A3}"/>
              </a:ext>
            </a:extLst>
          </p:cNvPr>
          <p:cNvSpPr txBox="1">
            <a:spLocks/>
          </p:cNvSpPr>
          <p:nvPr/>
        </p:nvSpPr>
        <p:spPr>
          <a:xfrm>
            <a:off x="1541417" y="3174276"/>
            <a:ext cx="7315200" cy="162632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fr-FR">
              <a:latin typeface="Verdana"/>
              <a:ea typeface="Verdana"/>
              <a:cs typeface="Arial"/>
              <a:sym typeface="Arial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77A28D0-63E0-43E3-BE14-C1C0048BF548}"/>
              </a:ext>
            </a:extLst>
          </p:cNvPr>
          <p:cNvSpPr txBox="1">
            <a:spLocks/>
          </p:cNvSpPr>
          <p:nvPr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Réservé à la </a:t>
            </a:r>
            <a:r>
              <a:rPr lang="fr-FR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vidéoprojection</a:t>
            </a:r>
            <a:endParaRPr lang="fr-F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471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A697D7A-1526-ADEA-EA1C-F8193B4CE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75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02F87A9-A6BB-5D91-6022-3FD89D6A8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19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774CB3C-6B43-7E0F-4780-13320B725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3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781C7106-5A66-F833-CE16-A949BCB6D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1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1996C-ACCB-46F7-84CF-CD773B2A99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7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Séance 23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151996C-ACCB-46F7-84CF-CD773B2A99A3}"/>
              </a:ext>
            </a:extLst>
          </p:cNvPr>
          <p:cNvSpPr txBox="1">
            <a:spLocks/>
          </p:cNvSpPr>
          <p:nvPr/>
        </p:nvSpPr>
        <p:spPr>
          <a:xfrm>
            <a:off x="1541417" y="3174276"/>
            <a:ext cx="7315200" cy="162632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fr-FR">
              <a:latin typeface="Verdana"/>
              <a:ea typeface="Verdana"/>
              <a:cs typeface="Arial"/>
              <a:sym typeface="Arial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77A28D0-63E0-43E3-BE14-C1C0048BF548}"/>
              </a:ext>
            </a:extLst>
          </p:cNvPr>
          <p:cNvSpPr txBox="1">
            <a:spLocks/>
          </p:cNvSpPr>
          <p:nvPr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Réservé à la </a:t>
            </a:r>
            <a:r>
              <a:rPr lang="fr-FR" sz="20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vidéoprojection</a:t>
            </a:r>
            <a:endParaRPr lang="fr-FR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362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B2ED443-29F9-DC7A-6236-7DDD6012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26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ctangle, ligne&#10;&#10;Description générée automatiquement">
            <a:extLst>
              <a:ext uri="{FF2B5EF4-FFF2-40B4-BE49-F238E27FC236}">
                <a16:creationId xmlns:a16="http://schemas.microsoft.com/office/drawing/2014/main" id="{A3187FCC-F5B0-139E-421D-0C1A7AF7A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7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5AB0CEA0-49B7-5D11-A9EF-019629058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36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02110100-6502-D1EB-798E-F2C02C875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76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06C2AF65-FA46-40FA-3C18-00E8873A7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4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90EABB31-C739-F342-0BAA-BF04341FB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1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2E5963A-DD9C-4352-8FC1-44EDF9D62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67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67DFA2D-8780-BC38-A825-3F9C215CF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93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C1CF4F7-98D2-0DA4-6E7C-3D7987EA5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70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DB9C0C0-6130-B24E-6D67-371DEDBFF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30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C296E111-AC65-E944-3956-469285ED7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66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1996C-ACCB-46F7-84CF-CD773B2A99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7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Séance 24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151996C-ACCB-46F7-84CF-CD773B2A99A3}"/>
              </a:ext>
            </a:extLst>
          </p:cNvPr>
          <p:cNvSpPr txBox="1">
            <a:spLocks/>
          </p:cNvSpPr>
          <p:nvPr/>
        </p:nvSpPr>
        <p:spPr>
          <a:xfrm>
            <a:off x="1541417" y="3174276"/>
            <a:ext cx="7315200" cy="162632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fr-FR">
              <a:latin typeface="Verdana"/>
              <a:ea typeface="Verdana"/>
              <a:cs typeface="Arial"/>
              <a:sym typeface="Arial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77A28D0-63E0-43E3-BE14-C1C0048BF548}"/>
              </a:ext>
            </a:extLst>
          </p:cNvPr>
          <p:cNvSpPr txBox="1">
            <a:spLocks/>
          </p:cNvSpPr>
          <p:nvPr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Réservé à la </a:t>
            </a:r>
            <a:r>
              <a:rPr lang="fr-FR" sz="20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vidéoprojection</a:t>
            </a:r>
            <a:endParaRPr lang="fr-FR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7248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A0D78A2D-E55D-B782-483A-EA5395C38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12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D06C471B-91F9-B1F3-FE16-D24D64147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06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BFEFBC11-BA24-B577-7E59-B80F6344E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34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B0BCFAFB-B66E-6D79-2C36-8569D3D75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3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ctangle, ligne&#10;&#10;Description générée automatiquement">
            <a:extLst>
              <a:ext uri="{FF2B5EF4-FFF2-40B4-BE49-F238E27FC236}">
                <a16:creationId xmlns:a16="http://schemas.microsoft.com/office/drawing/2014/main" id="{A59A38BD-3DB9-E409-55C9-111D7DF4E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62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7BF05625-78DC-F0DD-C104-ADE3C692E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91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282BDE0F-30E3-166F-5DD7-A63CD3C43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61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23472702-67CE-0EB0-BEEF-3CFAE2AB4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68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B5765CD-8257-7DD0-0358-43085450B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79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AF0D2A17-212C-6048-E903-2DCDE8D2B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11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27678CDE-D1E7-43AC-0B6A-B0D141476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94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1996C-ACCB-46F7-84CF-CD773B2A99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7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Séance 25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151996C-ACCB-46F7-84CF-CD773B2A99A3}"/>
              </a:ext>
            </a:extLst>
          </p:cNvPr>
          <p:cNvSpPr txBox="1">
            <a:spLocks/>
          </p:cNvSpPr>
          <p:nvPr/>
        </p:nvSpPr>
        <p:spPr>
          <a:xfrm>
            <a:off x="1541417" y="3174276"/>
            <a:ext cx="7315200" cy="162632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fr-FR" dirty="0">
              <a:latin typeface="Verdana"/>
              <a:ea typeface="Verdana"/>
              <a:cs typeface="Arial"/>
              <a:sym typeface="Arial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77A28D0-63E0-43E3-BE14-C1C0048BF548}"/>
              </a:ext>
            </a:extLst>
          </p:cNvPr>
          <p:cNvSpPr txBox="1">
            <a:spLocks/>
          </p:cNvSpPr>
          <p:nvPr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Réservé à la </a:t>
            </a:r>
            <a:r>
              <a:rPr lang="fr-FR" sz="20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vidéoprojection</a:t>
            </a:r>
            <a:endParaRPr lang="fr-FR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00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A117768C-0723-32A9-E785-EF7140C7E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67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69D48267-7067-317C-17BE-3C6239EAF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71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AF617A34-8356-E258-0A77-1AA5C4311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35A1A476-54E0-A306-0347-B82942839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22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7B6CFFB8-39DC-6EAB-D6FC-043366036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78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1526D33E-4B39-8EF2-C89E-6C4F59116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3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E9787C87-7CC1-6197-0D26-1EA678835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148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F515A407-3162-7839-B12E-CFAAA6161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801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E441E94-178F-BF3C-7CC2-247328CD9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45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C5D309FC-28B1-B432-6A75-F43F359EB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255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B6FDC10C-9344-90AA-7AC4-F77FE05D4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639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1996C-ACCB-46F7-84CF-CD773B2A99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7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Séance 26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151996C-ACCB-46F7-84CF-CD773B2A99A3}"/>
              </a:ext>
            </a:extLst>
          </p:cNvPr>
          <p:cNvSpPr txBox="1">
            <a:spLocks/>
          </p:cNvSpPr>
          <p:nvPr/>
        </p:nvSpPr>
        <p:spPr>
          <a:xfrm>
            <a:off x="1541417" y="3174276"/>
            <a:ext cx="7315200" cy="162632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fr-FR">
              <a:latin typeface="Verdana"/>
              <a:ea typeface="Verdana"/>
              <a:cs typeface="Arial"/>
              <a:sym typeface="Arial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77A28D0-63E0-43E3-BE14-C1C0048BF548}"/>
              </a:ext>
            </a:extLst>
          </p:cNvPr>
          <p:cNvSpPr txBox="1">
            <a:spLocks/>
          </p:cNvSpPr>
          <p:nvPr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Réservé à la </a:t>
            </a:r>
            <a:r>
              <a:rPr lang="fr-FR" sz="20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vidéoprojection</a:t>
            </a:r>
            <a:endParaRPr lang="fr-FR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22191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4FE1779C-D83D-9D84-392D-EB691B4BE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560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0E723091-F05E-8038-FF3C-CF772915F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2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3978E15C-B1FC-D96C-902B-CBD508B04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347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48AEE7EB-8CA3-AF93-F38F-A2D1529A4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415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6A673F4C-8E4B-8FCE-D78B-BAEB3DE1A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322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0CABCE9C-EEB9-7B34-4782-F3D8DC45A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22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07268C4A-2F21-A63F-F242-B3CC90EF9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384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1996C-ACCB-46F7-84CF-CD773B2A99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7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Séance 27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151996C-ACCB-46F7-84CF-CD773B2A99A3}"/>
              </a:ext>
            </a:extLst>
          </p:cNvPr>
          <p:cNvSpPr txBox="1">
            <a:spLocks/>
          </p:cNvSpPr>
          <p:nvPr/>
        </p:nvSpPr>
        <p:spPr>
          <a:xfrm>
            <a:off x="1541417" y="3174276"/>
            <a:ext cx="7315200" cy="162632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fr-FR">
              <a:latin typeface="Verdana"/>
              <a:ea typeface="Verdana"/>
              <a:cs typeface="Arial"/>
              <a:sym typeface="Arial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77A28D0-63E0-43E3-BE14-C1C0048BF548}"/>
              </a:ext>
            </a:extLst>
          </p:cNvPr>
          <p:cNvSpPr txBox="1">
            <a:spLocks/>
          </p:cNvSpPr>
          <p:nvPr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Réservé à la </a:t>
            </a:r>
            <a:r>
              <a:rPr lang="fr-FR" sz="20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vidéoprojection</a:t>
            </a:r>
            <a:endParaRPr lang="fr-FR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98090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4B2E567A-CFBC-648D-4097-7243B0AF9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368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BDB02C77-069B-7C2B-34BA-CE1227C82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266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3BB40066-66B9-E7D4-C56B-B8622375F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78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DFBA9FA3-5191-C417-28D9-7D1C9F33B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234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451EB066-51BA-57FB-7613-0804BE542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5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AB0BEAE9-5B27-CD92-B03C-2DC1E2F5E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766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2CABEADC-3E5E-5874-0DCF-AE0BE8271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308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6C7C0D6A-42FF-8E9E-B18D-47F25D9EB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418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87D19BFD-4943-C1EF-4121-B62949671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691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A90C6C4E-4B51-DB6B-6B40-4D5194FF3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204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719A436-1A6D-00EE-E3F3-7AD3B087A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AE8FADC-B46C-B9A2-2011-1019B1643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7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1ADF0FF-0B4C-D5D7-659D-75FC864C9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795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D9EEC3-B28A-48A5-8B4B-FFE2522A8C29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7f64e36-29aa-44d5-a3e0-06242cad7d4d"/>
    <ds:schemaRef ds:uri="cd84cc96-e4f0-4e7f-873a-a508fb658c41"/>
    <ds:schemaRef ds:uri="http://www.w3.org/XML/1998/namespace"/>
    <ds:schemaRef ds:uri="http://purl.org/dc/dcmitype/"/>
    <ds:schemaRef ds:uri="be993d5a-5390-4a32-bd90-2a12d82b1d47"/>
  </ds:schemaRefs>
</ds:datastoreItem>
</file>

<file path=customXml/itemProps2.xml><?xml version="1.0" encoding="utf-8"?>
<ds:datastoreItem xmlns:ds="http://schemas.openxmlformats.org/officeDocument/2006/customXml" ds:itemID="{7DEB3CD1-0B4F-42DF-8583-4F8DCAAB03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6B6F5D-6A16-4BA3-9A29-F357C439843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2313</TotalTime>
  <Words>3360</Words>
  <Application>Microsoft Office PowerPoint</Application>
  <PresentationFormat>Affichage à l'écran (4:3)</PresentationFormat>
  <Paragraphs>316</Paragraphs>
  <Slides>74</Slides>
  <Notes>74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74</vt:i4>
      </vt:variant>
    </vt:vector>
  </HeadingPairs>
  <TitlesOfParts>
    <vt:vector size="79" baseType="lpstr">
      <vt:lpstr>Calibri</vt:lpstr>
      <vt:lpstr>Verdana</vt:lpstr>
      <vt:lpstr>Calibri Light</vt:lpstr>
      <vt:lpstr>Arial</vt:lpstr>
      <vt:lpstr>Thème Office</vt:lpstr>
      <vt:lpstr>SOMMAIRE</vt:lpstr>
      <vt:lpstr>Séance 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Séance 22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Séance 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Séance 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Séance 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Séance 26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Séance 27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EDITIONS HATIER</dc:creator>
  <cp:lastModifiedBy>CARATY CORINNE</cp:lastModifiedBy>
  <cp:revision>114</cp:revision>
  <dcterms:created xsi:type="dcterms:W3CDTF">2022-01-07T11:15:07Z</dcterms:created>
  <dcterms:modified xsi:type="dcterms:W3CDTF">2023-06-26T10:07:55Z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86100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