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256" r:id="rId5"/>
    <p:sldId id="27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38" r:id="rId24"/>
    <p:sldId id="339" r:id="rId25"/>
    <p:sldId id="340" r:id="rId26"/>
    <p:sldId id="341" r:id="rId27"/>
    <p:sldId id="342" r:id="rId28"/>
    <p:sldId id="343" r:id="rId29"/>
    <p:sldId id="310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47" r:id="rId43"/>
    <p:sldId id="348" r:id="rId44"/>
    <p:sldId id="33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7F7E7B9F-1A3E-4D99-E946-F9A38FEEBA9F}" name="HACHE Caroline" initials="HC" userId="S::caroline.hache_univ-amu.fr#ext#@hachette.onmicrosoft.com::8f7bb2c5-af1f-4ec9-9672-c04e07afd9f4" providerId="AD"/>
  <p188:author id="{D1DA31B1-B817-6551-D189-800565F96188}" name="sylvie.advenier" initials="sy" userId="S::sylvie.advenier_gmail.com#ext#@hachette.onmicrosoft.com::62265617-bba0-4816-b687-fd9955c55dd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catherine.mallard2" initials="ca" lastIdx="2" clrIdx="1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0070C0"/>
    <a:srgbClr val="FF9933"/>
    <a:srgbClr val="984807"/>
    <a:srgbClr val="984823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9196" autoAdjust="0"/>
  </p:normalViewPr>
  <p:slideViewPr>
    <p:cSldViewPr snapToGrid="0">
      <p:cViewPr varScale="1">
        <p:scale>
          <a:sx n="102" d="100"/>
          <a:sy n="102" d="100"/>
        </p:scale>
        <p:origin x="1764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Aujourd’hui, nous allons découvrir et utiliser un </a:t>
            </a:r>
            <a:r>
              <a:rPr lang="fr-FR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 matériel.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1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 la réglette blanche.</a:t>
            </a:r>
          </a:p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Montrez-moi à présent une réglette qui est un tout petit peu plus grande.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La </a:t>
            </a:r>
            <a:r>
              <a:rPr lang="fr-FR" i="1" dirty="0"/>
              <a:t>réglette rouge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 tout petit peu plus grande que la </a:t>
            </a:r>
            <a:r>
              <a:rPr lang="fr-FR" i="1" dirty="0"/>
              <a:t>réglette blanche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Montrez-moi une réglette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est encore un peu plus grande.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5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La </a:t>
            </a:r>
            <a:r>
              <a:rPr lang="fr-FR" i="1" dirty="0"/>
              <a:t>réglette vert clair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 peu plus grande que la </a:t>
            </a:r>
            <a:r>
              <a:rPr lang="fr-FR" i="1" dirty="0"/>
              <a:t>réglette rouge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Montrez-moi une réglette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est encore un peu plus grande.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1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 la rose.</a:t>
            </a:r>
          </a:p>
          <a:p>
            <a:pPr lv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remarquer qu’on a commencé à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construire un escalier.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Maintenant, complétez l’escalier sur votre table en utilisant une réglette de chaque couleur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un moment aux élèves pour qu’ils construisent l’escalier avec leurs réglettes.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2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Reprendre en collectif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jaune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vient après la rose.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9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vert foncé vient après la jaune. </a:t>
            </a:r>
          </a:p>
          <a:p>
            <a:pPr lv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Rappeler qu’il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deux verts différents : le vert clair et le vert foncé et qu’il ne faut pas les confondre. 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88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noire vient après la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vert foncé. 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marron vient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après la noire. 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61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bleue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vient après la marron. 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00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plus grande réglette est la réglette orange.</a:t>
            </a:r>
          </a:p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L’escalier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fini : on a rangé toutes les réglettes, de la plus petite à la plus grande. </a:t>
            </a:r>
          </a:p>
          <a:p>
            <a:pPr lvl="0"/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Énumérer en collectif les couleurs dans l’ordre croissant.</a:t>
            </a:r>
          </a:p>
          <a:p>
            <a:pPr lvl="0"/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S’assurer ensuite que les élèves n’aient plus l’escalier sous les yeux pour la phase suivante.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les réglettes aux élèves et leur laisser quelques minutes pour les observer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manipuler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Pouvez-vous décrire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 matériel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? Qu’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a-t-il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particulier ?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Poser des questions pour faire émerger l’idée que les « bâtons » n’ont pas tous la même couleur, ni la même longueur.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Introduire le terme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réglettes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</a:t>
            </a:r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450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je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vais vous montrer des morceaux de l’escalier ; une des réglettes est en pointillés et n’a pas de couleur. 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Prenez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réglette qui convient parmi les vôtres et levez-la pour la montrer.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Valider au fur et à mesure que les réglettes se lèvent.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91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 la réglette jaune. La réglette jaune est plus grande que la rose mais plus petite que la vert foncé.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4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recommence : montrez la réglette qu’il faut mettre à la place de celle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pointillés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77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 la réglette marron. Elle est plus grande que la noire mais plus petite que la bleue.</a:t>
            </a:r>
          </a:p>
          <a:p>
            <a:pPr lv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465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 la réglette qu’il faut mettre à la place de celle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pointillés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4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réglette v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 foncé.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234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Demander à un élève de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placer dos au tableau et d’énumérer toutes les couleurs des réglettes dans l’ordre croissant. </a:t>
            </a:r>
          </a:p>
          <a:p>
            <a:pPr lvl="0"/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Puis, demander à un autre élève d’énumérer toutes les couleurs des réglettes dans l’ordre décroissant.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97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on va constituer des trains de réglettes.</a:t>
            </a:r>
          </a:p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Prenez une réglette vert clair et une réglette rose.</a:t>
            </a:r>
          </a:p>
          <a:p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lacez-les l’une à côté de l’autre.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25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construit le train composé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réglette vert clair et de la réglette rose.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Trouvez une réglette qui fait la même longueur que ces deux réglettes ensemble.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quelques instants aux élèves pour trouver la bonne couleur. </a:t>
            </a:r>
          </a:p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Est-ce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réglette marron convient ?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21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Non, elle est trop grande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i="1" dirty="0"/>
              <a:t>Quelle est alors la réglette qui convient ? </a:t>
            </a:r>
            <a:endParaRPr lang="en-US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1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>
                <a:latin typeface="+mn-lt"/>
              </a:rPr>
              <a:t>Prenez deux réglettes jaunes</a:t>
            </a:r>
            <a:r>
              <a:rPr lang="fr-FR" b="0" i="1" baseline="0" dirty="0">
                <a:latin typeface="+mn-lt"/>
              </a:rPr>
              <a:t>. Que remarquez-vous ?</a:t>
            </a:r>
            <a:endParaRPr lang="fr-FR" b="0" i="1" dirty="0">
              <a:latin typeface="+mn-lt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70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C’est la réglette noire qui convient. </a:t>
            </a:r>
          </a:p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 veut dire que si j’ajoute la réglette vert clair et la réglette rose, je trouve un train qui a la même longueur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réglette noire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0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si je mets d’abord la réglette rose et ensuite la vert clair ? Est-ce le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même train 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03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Ce n’est pas le même train </a:t>
            </a:r>
            <a:r>
              <a:rPr lang="fr-FR" i="1" dirty="0"/>
              <a:t>que le précédent, mais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a la même longueur.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remarquer qu’on peut inverser l’ordre des réglettes dans une composition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j’ajoute la réglette vert clair et la réglette rose,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j’obtiens la même longueur que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j’ajoute la réglette rose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réglette vert clair.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0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prenez une réglette rouge et une réglette noire.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lacez-les l’une à côté de l’autre.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4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Trouvez une réglette qui fait la même longueur que ces deux réglettes ensemble.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quelques instants aux élèves pour trouver la bonne couleur. </a:t>
            </a:r>
          </a:p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Est-ce que la réglette marron convient 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Vérification : la réglette marron ne convient pas, elle est trop petite.</a:t>
            </a:r>
          </a:p>
          <a:p>
            <a:r>
              <a:rPr lang="fr-FR" i="1" dirty="0"/>
              <a:t>Quelle est alors la réglette qui convient ? 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12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réglette bleue convient.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 veut dire que si j’ajoute la réglette rouge et la réglette noire, je forme un train de réglettes de la même longueur que la réglette bleue.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005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si je mets d’abord la réglette </a:t>
            </a:r>
            <a:r>
              <a:rPr lang="fr-FR" i="1" dirty="0"/>
              <a:t>noire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ensuite la </a:t>
            </a:r>
            <a:r>
              <a:rPr lang="fr-FR" i="1" dirty="0"/>
              <a:t>réglette rouge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Est-ce le même train ?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162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Ce n’est pas le même train </a:t>
            </a:r>
            <a:r>
              <a:rPr lang="fr-FR" i="1" dirty="0"/>
              <a:t>que le précédent, mais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a la même longueur.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j’ajoute la réglette noire et la réglette rouge,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j’obtiens la même longueur que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j’ajoute la réglette rouge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réglette noire.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83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prenez deux réglettes rouges, une réglette blanche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une réglette jaune et p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lacez-les côte à côte, comme au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tableau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Trouvez une réglette qui fait la même longueur que toutes ces réglettes ensemble.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quelques instants aux élèves pour trouver la bonne couleur.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/>
              <a:t>→ Elles font la même taille : on dit qu’elles ont la même longueur. </a:t>
            </a:r>
            <a:endParaRPr lang="fr-FR" b="0" i="1" dirty="0"/>
          </a:p>
          <a:p>
            <a:endParaRPr lang="fr-FR" b="0" i="0" baseline="0" dirty="0">
              <a:latin typeface="+mn-lt"/>
              <a:cs typeface="Arial" panose="020B0604020202020204" pitchFamily="34" charset="0"/>
            </a:endParaRPr>
          </a:p>
          <a:p>
            <a:endParaRPr lang="fr-FR" b="0" i="0" dirty="0">
              <a:latin typeface="+mn-lt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39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La réglette orange convient.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 veut dire que si j’ajoute deux réglettes rouges, la réglette blanche et la réglette jaune, j’obtiens un train qui a la même longueur que la réglette orange.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7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V</a:t>
            </a:r>
            <a:r>
              <a:rPr lang="fr-FR" b="0" i="1" dirty="0"/>
              <a:t>ous devez</a:t>
            </a:r>
            <a:r>
              <a:rPr lang="fr-FR" b="0" i="1" baseline="0" dirty="0"/>
              <a:t> colorier les réglettes en pointillés en utilisant les bonnes couleurs. Vous pouvez vous aider de vos réglettes.</a:t>
            </a:r>
          </a:p>
          <a:p>
            <a:r>
              <a:rPr lang="fr-FR" b="0" i="1" baseline="0" dirty="0"/>
              <a:t>Attention, la plus petite réglette de l’escalier est déjà blanche, donc on ne la colorie pas.</a:t>
            </a:r>
            <a:endParaRPr lang="fr-FR" b="0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>
                <a:latin typeface="+mn-lt"/>
              </a:rPr>
              <a:t>Prenez une réglette rouge. Cherchez</a:t>
            </a:r>
            <a:r>
              <a:rPr lang="fr-FR" b="0" i="1" baseline="0" dirty="0">
                <a:latin typeface="+mn-lt"/>
              </a:rPr>
              <a:t> ensuite d’autres réglettes qui ont la même longueur que cette réglette rouge. Que </a:t>
            </a:r>
            <a:r>
              <a:rPr lang="fr-FR" b="0" i="1" baseline="0">
                <a:latin typeface="+mn-lt"/>
              </a:rPr>
              <a:t>remarquez-vous ?</a:t>
            </a:r>
            <a:endParaRPr lang="fr-FR" b="0" i="1" dirty="0">
              <a:latin typeface="+mn-lt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8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/>
              <a:t>→ </a:t>
            </a:r>
            <a:r>
              <a:rPr lang="fr-FR" b="0" i="1" baseline="0" dirty="0"/>
              <a:t>Ce sont toutes des réglettes rouges. Toutes les réglettes rouges ont la même longueur. </a:t>
            </a:r>
          </a:p>
          <a:p>
            <a:r>
              <a:rPr lang="fr-FR" b="0" baseline="0" dirty="0"/>
              <a:t>Répéter si besoin avec une autre réglette : faire vérifier que toutes les réglettes de même couleur ont bien la même longueur.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7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Prenez une réglette noire et une réglette verte.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remarquer aux élèves qu’il y a des réglettes de deux verts différents 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vert clair et vert foncé et qu’il sera donc nécessaire de préciser à chaque fois « foncé » ou « clair 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Ici, les élèves doivent prendre la réglette vert foncé.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est la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longue ? 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C’est la réglette noire.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Demander aux élèves comment ils ont procédé pour répondre à cette question.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les place côte à côte pour pouvoir comparer leur taille. Il faut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aligner les réglettes sur une même ligne de départ.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i="1" dirty="0"/>
              <a:t>La réglette noire est plus longue que la réglette vert foncé. </a:t>
            </a:r>
            <a:endParaRPr lang="en-US" dirty="0"/>
          </a:p>
          <a:p>
            <a:r>
              <a:rPr lang="fr-FR" dirty="0"/>
              <a:t>Donner d’autres consignes du type : </a:t>
            </a:r>
            <a:r>
              <a:rPr lang="fr-FR" i="1" dirty="0"/>
              <a:t>montrez</a:t>
            </a:r>
            <a:r>
              <a:rPr lang="fr-FR" i="1" baseline="0" dirty="0"/>
              <a:t> </a:t>
            </a:r>
            <a:r>
              <a:rPr lang="fr-FR" i="1" dirty="0"/>
              <a:t>une réglette plus petite que la jaune. Une plus grande que la bleue, etc. </a:t>
            </a:r>
          </a:p>
          <a:p>
            <a:r>
              <a:rPr lang="fr-FR" dirty="0"/>
              <a:t>Les élèves lèvent une</a:t>
            </a:r>
            <a:r>
              <a:rPr lang="fr-FR" baseline="0" dirty="0"/>
              <a:t> réglette qui convient</a:t>
            </a:r>
            <a:r>
              <a:rPr lang="fr-FR" dirty="0"/>
              <a:t>.</a:t>
            </a:r>
            <a:endParaRPr lang="en-US" dirty="0"/>
          </a:p>
          <a:p>
            <a:endParaRPr lang="fr-FR" i="1" dirty="0">
              <a:cs typeface="Calibri"/>
            </a:endParaRPr>
          </a:p>
          <a:p>
            <a:endParaRPr lang="fr-FR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1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est la réglette la plus petite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5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5403410-2664-4ED1-BA33-463B920DA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83468295-3979-CA6D-D9F2-FC3AFEED5EC7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1996C-ACCB-46F7-84CF-CD773B2A9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769" y="3040905"/>
            <a:ext cx="6530461" cy="776190"/>
          </a:xfrm>
        </p:spPr>
        <p:txBody>
          <a:bodyPr>
            <a:noAutofit/>
          </a:bodyPr>
          <a:lstStyle/>
          <a:p>
            <a:r>
              <a:rPr lang="fr-FR" sz="2700" dirty="0"/>
              <a:t>1. Les réglettes : </a:t>
            </a:r>
            <a:br>
              <a:rPr lang="fr-FR" sz="2700" dirty="0"/>
            </a:br>
            <a:r>
              <a:rPr lang="fr-FR" sz="2700" dirty="0"/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83865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diagramme&#10;&#10;Description générée automatiquement">
            <a:extLst>
              <a:ext uri="{FF2B5EF4-FFF2-40B4-BE49-F238E27FC236}">
                <a16:creationId xmlns:a16="http://schemas.microsoft.com/office/drawing/2014/main" id="{D617B24A-4DCE-BB3C-4B8D-094217B8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1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CF86474B-A718-47B7-04C8-9990851F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9D2156F9-E3AD-0BD7-9FAC-F635F3C4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D3BF3438-41FC-3267-777C-0F94BFAB3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2F3AB313-ABBA-E82D-F65E-7545A8EDA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5ADB4A9F-A7A3-D352-9145-16ABF9D55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A61A7787-0D52-5ECD-5A12-894EBE8F8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D6AA75DC-F4F7-2E9B-EEE3-1E6A106C1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A1E4DDEF-5FFF-FAEB-75B9-7228BAFDA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420C2E48-64C2-E165-C2BF-9B2DD186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3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outil d’écriture&#10;&#10;Description générée automatiquement">
            <a:extLst>
              <a:ext uri="{FF2B5EF4-FFF2-40B4-BE49-F238E27FC236}">
                <a16:creationId xmlns:a16="http://schemas.microsoft.com/office/drawing/2014/main" id="{57362B8D-FB7D-D376-35E1-99EF36023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A34569FC-9A94-0002-77C4-041BC0E48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E4728ACD-49DC-C42E-C4BB-BA7ADCEBF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26C76E09-A9E9-2E16-5E60-CC4511385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855FB155-6526-1526-4BBF-23653CDB3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9A5D8266-9169-E53B-6D74-BC58A79CE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4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DEBFC408-25C6-787C-E994-F65D6D398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6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2CEFB081-C9BF-A26A-B2F1-01B197AF5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3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C0BAD065-5682-4E35-C687-0B1F5E00D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8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45B26555-A89C-833F-4390-E2AC2AD31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5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460DED84-BFDD-1EDC-FBF9-870EA27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2087F2CB-E76F-D611-46CF-E44487EBC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DEAC6862-5F29-F40B-F548-68EBEA425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DED4FA86-6B7D-4663-D84E-B0799D249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EE47C751-0D0B-4BE3-93C1-0A9AECB6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16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A83F8501-1661-FBE7-1267-4F2A53956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05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F90D6AF1-C32F-A60B-61E9-D94EA435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94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9875D4B0-6CAB-A57D-04EB-4E0DE082E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1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8B49FCC1-9F20-3B1A-E2C4-67046AB34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39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B9884641-5FA7-5803-45C1-ECC368CB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0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E80BC161-8071-F95F-A242-DA3844E13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08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2451EAAB-D9A8-C98E-2DA4-50F5B095B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E9A3A096-CE8C-69AC-A392-09F300626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57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1BABD645-7931-E4AD-527B-A7F4F235F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7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48B7D35C-DF4C-D680-4557-A4A316967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99261221-1CA2-93D1-0E67-EA8176CA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BA73AB09-4326-CC89-D491-4663EB709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FBF04227-3A10-3239-3BF5-29652C628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9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17A7CE8E-C57D-29D7-255C-D57A9DDDB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BCB70E3F-2034-665D-482D-065E3165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29B1E-CD13-48AB-BBEF-DF001D118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294D5-9479-4072-A39C-3F5AF912A241}">
  <ds:schemaRefs>
    <ds:schemaRef ds:uri="http://www.w3.org/XML/1998/namespace"/>
    <ds:schemaRef ds:uri="27f64e36-29aa-44d5-a3e0-06242cad7d4d"/>
    <ds:schemaRef ds:uri="http://schemas.microsoft.com/office/2006/metadata/properties"/>
    <ds:schemaRef ds:uri="cd84cc96-e4f0-4e7f-873a-a508fb658c41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be993d5a-5390-4a32-bd90-2a12d82b1d47"/>
  </ds:schemaRefs>
</ds:datastoreItem>
</file>

<file path=customXml/itemProps3.xml><?xml version="1.0" encoding="utf-8"?>
<ds:datastoreItem xmlns:ds="http://schemas.openxmlformats.org/officeDocument/2006/customXml" ds:itemID="{5FEAE3E2-8FF9-4DE5-88E0-2B83FF0BEAF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4810</TotalTime>
  <Words>1263</Words>
  <Application>Microsoft Office PowerPoint</Application>
  <PresentationFormat>Affichage à l'écran (4:3)</PresentationFormat>
  <Paragraphs>125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Verdana</vt:lpstr>
      <vt:lpstr>Thème Office</vt:lpstr>
      <vt:lpstr>1. Les réglettes :  composition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53</cp:revision>
  <dcterms:created xsi:type="dcterms:W3CDTF">2022-01-07T11:15:07Z</dcterms:created>
  <dcterms:modified xsi:type="dcterms:W3CDTF">2023-06-24T11:27:27Z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70200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