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gLGHBuD8fgqwFHyc4yb1XZp4n9u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35A710-E786-5AD4-6E6B-F2C4540F2679}" name="CHAUVELLIER ANNE" initials="CA" userId="S::ACHAUVELLIER@editions-hatier.fr::f6f57ace-c9cf-44ce-941b-3615434e65b1" providerId="AD"/>
  <p188:author id="{BCEC0C35-085C-D9B9-E378-2995294E600F}" name="Sylvie Advenier" initials="SA" userId="516bcc22ff4f1580" providerId="Windows Live"/>
  <p188:author id="{6EC3644E-CAF9-BE47-EB1A-C427F723DB1E}" name="catherine.mallard2" initials="ca" userId="S::catherine.mallard2_gmail.com#ext#@hachette.onmicrosoft.com::943e5806-a044-4790-a0a9-05d7075f8f80" providerId="AD"/>
  <p188:author id="{6E47C18F-DDAE-EA39-9B3A-D5582A6DAE9D}" name="pauline.negrellion" initials="pa" userId="S::pauline.negrellion_gmail.com#ext#@hachette.onmicrosoft.com::9fb65b54-3bbd-4994-b3cf-42d8602c7eef" providerId="AD"/>
  <p188:author id="{CB410498-00AA-A716-1E6C-E42B11846246}" name="jennifer riviere" initials="jr" userId="77148290420568c5" providerId="Windows Live"/>
  <p188:author id="{2EACF4B5-B5D6-1F77-434B-4ACC816D40DA}" name="Caroline HACHE" initials="CH" userId="Caroline HACHE" providerId="None"/>
  <p188:author id="{E89BFAD0-ACBE-9964-AB8B-A2E5DAC1FBA3}" name="omenriah" initials="om" userId="S::omenriah_gmail.com#ext#@hachette.onmicrosoft.com::1c7e23f3-21b9-4451-98c0-15057ee07999" providerId="AD"/>
  <p188:author id="{4CF84EDD-95CE-3E5E-4B94-06DB52278683}" name="Christophe Dracos" initials="CD" userId="S::cri.dracos_outlook.fr#ext#@hachette.onmicrosoft.com::9a339485-cc17-450e-b56d-f2edc49cae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5CC93-4060-456C-8133-BE4C9A4DC310}" v="5" dt="2023-05-15T14:59:34.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56" autoAdjust="0"/>
  </p:normalViewPr>
  <p:slideViewPr>
    <p:cSldViewPr snapToGrid="0">
      <p:cViewPr varScale="1">
        <p:scale>
          <a:sx n="95" d="100"/>
          <a:sy n="95" d="100"/>
        </p:scale>
        <p:origin x="206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51"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46897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sz="1200" b="0" i="1" dirty="0">
                <a:solidFill>
                  <a:schemeClr val="dk1"/>
                </a:solidFill>
                <a:latin typeface="Calibri"/>
                <a:ea typeface="Calibri"/>
                <a:cs typeface="Calibri"/>
                <a:sym typeface="Calibri"/>
              </a:rPr>
              <a:t>Aujourd’hui, nous allons continuer à travailler avec les réglettes.</a:t>
            </a:r>
            <a:endParaRPr dirty="0"/>
          </a:p>
        </p:txBody>
      </p:sp>
      <p:sp>
        <p:nvSpPr>
          <p:cNvPr id="112" name="Google Shape;11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443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b="0" i="1">
                <a:solidFill>
                  <a:schemeClr val="dk1"/>
                </a:solidFill>
                <a:latin typeface="Calibri"/>
                <a:ea typeface="Calibri"/>
                <a:cs typeface="Calibri"/>
                <a:sym typeface="Calibri"/>
              </a:rPr>
              <a:t>La réglette marron. Il reste deux réglettes à trouver. Quelles sont-elles ?</a:t>
            </a:r>
            <a:endParaRPr sz="1200" b="0" i="1">
              <a:solidFill>
                <a:schemeClr val="dk1"/>
              </a:solidFill>
              <a:latin typeface="Calibri"/>
              <a:ea typeface="Calibri"/>
              <a:cs typeface="Calibri"/>
              <a:sym typeface="Calibri"/>
            </a:endParaRPr>
          </a:p>
        </p:txBody>
      </p:sp>
      <p:sp>
        <p:nvSpPr>
          <p:cNvPr id="209" name="Google Shape;20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extLst>
      <p:ext uri="{BB962C8B-B14F-4D97-AF65-F5344CB8AC3E}">
        <p14:creationId xmlns:p14="http://schemas.microsoft.com/office/powerpoint/2010/main" val="1048776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b="0" i="1">
                <a:solidFill>
                  <a:schemeClr val="dk1"/>
                </a:solidFill>
                <a:latin typeface="Calibri"/>
                <a:ea typeface="Calibri"/>
                <a:cs typeface="Calibri"/>
                <a:sym typeface="Calibri"/>
              </a:rPr>
              <a:t>La réglette bleue.</a:t>
            </a:r>
            <a:endParaRPr/>
          </a:p>
        </p:txBody>
      </p:sp>
      <p:sp>
        <p:nvSpPr>
          <p:cNvPr id="223" name="Google Shape;22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extLst>
      <p:ext uri="{BB962C8B-B14F-4D97-AF65-F5344CB8AC3E}">
        <p14:creationId xmlns:p14="http://schemas.microsoft.com/office/powerpoint/2010/main" val="2087085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a:solidFill>
                  <a:schemeClr val="dk1"/>
                </a:solidFill>
                <a:latin typeface="Calibri"/>
                <a:ea typeface="Calibri"/>
                <a:cs typeface="Calibri"/>
                <a:sym typeface="Calibri"/>
              </a:rPr>
              <a:t>Et enfin, la plus grande réglette est orange. </a:t>
            </a:r>
            <a:endParaRPr sz="1200" b="0" i="1">
              <a:solidFill>
                <a:schemeClr val="dk1"/>
              </a:solidFill>
              <a:latin typeface="Calibri"/>
              <a:ea typeface="Calibri"/>
              <a:cs typeface="Calibri"/>
              <a:sym typeface="Calibri"/>
            </a:endParaRPr>
          </a:p>
        </p:txBody>
      </p:sp>
      <p:sp>
        <p:nvSpPr>
          <p:cNvPr id="238" name="Google Shape;23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extLst>
      <p:ext uri="{BB962C8B-B14F-4D97-AF65-F5344CB8AC3E}">
        <p14:creationId xmlns:p14="http://schemas.microsoft.com/office/powerpoint/2010/main" val="384145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dirty="0">
                <a:solidFill>
                  <a:schemeClr val="dk1"/>
                </a:solidFill>
                <a:latin typeface="Calibri"/>
                <a:ea typeface="Calibri"/>
                <a:cs typeface="Calibri"/>
                <a:sym typeface="Calibri"/>
              </a:rPr>
              <a:t>Maintenant, prenez les réglettes bleue et rose.</a:t>
            </a:r>
            <a:endParaRPr dirty="0"/>
          </a:p>
          <a:p>
            <a:pPr marL="0" lvl="0" indent="0" algn="l" rtl="0">
              <a:spcBef>
                <a:spcPts val="0"/>
              </a:spcBef>
              <a:spcAft>
                <a:spcPts val="0"/>
              </a:spcAft>
              <a:buNone/>
            </a:pPr>
            <a:r>
              <a:rPr lang="fr-FR" sz="1200" b="0" i="1" dirty="0">
                <a:solidFill>
                  <a:schemeClr val="dk1"/>
                </a:solidFill>
                <a:latin typeface="Calibri"/>
                <a:ea typeface="Calibri"/>
                <a:cs typeface="Calibri"/>
                <a:sym typeface="Calibri"/>
              </a:rPr>
              <a:t>Placez la réglette rose sous la réglette bleue, comme si vous vouliez les comparer. Alignez bien les bords gauches des deux réglettes.</a:t>
            </a:r>
            <a:endParaRPr sz="1200" b="0" i="1" dirty="0">
              <a:solidFill>
                <a:schemeClr val="dk1"/>
              </a:solidFill>
              <a:latin typeface="Calibri"/>
              <a:ea typeface="Calibri"/>
              <a:cs typeface="Calibri"/>
              <a:sym typeface="Calibri"/>
            </a:endParaRPr>
          </a:p>
        </p:txBody>
      </p:sp>
      <p:sp>
        <p:nvSpPr>
          <p:cNvPr id="256" name="Google Shape;25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extLst>
      <p:ext uri="{BB962C8B-B14F-4D97-AF65-F5344CB8AC3E}">
        <p14:creationId xmlns:p14="http://schemas.microsoft.com/office/powerpoint/2010/main" val="1677454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dirty="0">
                <a:solidFill>
                  <a:schemeClr val="dk1"/>
                </a:solidFill>
                <a:latin typeface="Calibri"/>
                <a:ea typeface="Calibri"/>
                <a:cs typeface="Calibri"/>
                <a:sym typeface="Calibri"/>
              </a:rPr>
              <a:t>On veut placer une réglette à côté de la rose pour qu’à elles deux, elles fassent la même longueur que la réglette bleue. Trouvez cette réglette. </a:t>
            </a:r>
            <a:endParaRPr dirty="0"/>
          </a:p>
          <a:p>
            <a:pPr marL="0" lvl="0" indent="0" algn="l" rtl="0">
              <a:spcBef>
                <a:spcPts val="0"/>
              </a:spcBef>
              <a:spcAft>
                <a:spcPts val="0"/>
              </a:spcAft>
              <a:buNone/>
            </a:pPr>
            <a:r>
              <a:rPr lang="fr-FR" sz="1200" dirty="0">
                <a:solidFill>
                  <a:schemeClr val="dk1"/>
                </a:solidFill>
                <a:latin typeface="Calibri"/>
                <a:ea typeface="Calibri"/>
                <a:cs typeface="Calibri"/>
                <a:sym typeface="Calibri"/>
              </a:rPr>
              <a:t>Laisser quelques instants aux élèves</a:t>
            </a:r>
            <a:r>
              <a:rPr lang="fr-FR" sz="1200" u="none" strike="noStrike" dirty="0">
                <a:solidFill>
                  <a:schemeClr val="dk1"/>
                </a:solidFill>
                <a:latin typeface="Calibri"/>
                <a:ea typeface="Calibri"/>
                <a:cs typeface="Calibri"/>
                <a:sym typeface="Calibri"/>
              </a:rPr>
              <a:t>, puis interroger un élève : </a:t>
            </a:r>
            <a:r>
              <a:rPr lang="fr-FR" sz="1200" b="0" i="1" u="none" strike="noStrike" dirty="0">
                <a:solidFill>
                  <a:schemeClr val="dk1"/>
                </a:solidFill>
                <a:latin typeface="Calibri"/>
                <a:ea typeface="Calibri"/>
                <a:cs typeface="Calibri"/>
                <a:sym typeface="Calibri"/>
              </a:rPr>
              <a:t>e</a:t>
            </a:r>
            <a:r>
              <a:rPr lang="fr-FR" sz="1200" b="0" i="1" dirty="0">
                <a:solidFill>
                  <a:schemeClr val="dk1"/>
                </a:solidFill>
                <a:latin typeface="Calibri"/>
                <a:ea typeface="Calibri"/>
                <a:cs typeface="Calibri"/>
                <a:sym typeface="Calibri"/>
              </a:rPr>
              <a:t>st-ce que la réglette vert clair convient ? </a:t>
            </a:r>
            <a:endParaRPr dirty="0"/>
          </a:p>
        </p:txBody>
      </p:sp>
      <p:sp>
        <p:nvSpPr>
          <p:cNvPr id="263" name="Google Shape;26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14</a:t>
            </a:fld>
            <a:endParaRPr/>
          </a:p>
        </p:txBody>
      </p:sp>
    </p:spTree>
    <p:extLst>
      <p:ext uri="{BB962C8B-B14F-4D97-AF65-F5344CB8AC3E}">
        <p14:creationId xmlns:p14="http://schemas.microsoft.com/office/powerpoint/2010/main" val="1576468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strike="noStrike" dirty="0">
                <a:solidFill>
                  <a:schemeClr val="dk1"/>
                </a:solidFill>
                <a:latin typeface="Calibri" panose="020F0502020204030204" pitchFamily="34" charset="0"/>
                <a:ea typeface="Calibri"/>
                <a:cs typeface="Calibri" panose="020F0502020204030204" pitchFamily="34" charset="0"/>
                <a:sym typeface="Symbol" panose="05050102010706020507" pitchFamily="18" charset="2"/>
              </a:rPr>
              <a:t> </a:t>
            </a:r>
            <a:r>
              <a:rPr lang="fr-FR" sz="1200" i="1" strike="noStrike" dirty="0">
                <a:solidFill>
                  <a:schemeClr val="dk1"/>
                </a:solidFill>
                <a:latin typeface="Calibri" panose="020F0502020204030204" pitchFamily="34" charset="0"/>
                <a:ea typeface="Calibri"/>
                <a:cs typeface="Calibri" panose="020F0502020204030204" pitchFamily="34" charset="0"/>
                <a:sym typeface="Symbol" panose="05050102010706020507" pitchFamily="18" charset="2"/>
              </a:rPr>
              <a:t>Non,</a:t>
            </a:r>
            <a:r>
              <a:rPr lang="fr-FR" sz="1200" strike="noStrike" dirty="0">
                <a:solidFill>
                  <a:schemeClr val="dk1"/>
                </a:solidFill>
                <a:latin typeface="Calibri" panose="020F0502020204030204" pitchFamily="34" charset="0"/>
                <a:ea typeface="Calibri"/>
                <a:cs typeface="Calibri" panose="020F0502020204030204" pitchFamily="34" charset="0"/>
                <a:sym typeface="Symbol" panose="05050102010706020507" pitchFamily="18" charset="2"/>
              </a:rPr>
              <a:t> </a:t>
            </a:r>
            <a:r>
              <a:rPr lang="fr-FR" sz="1200" i="1" dirty="0">
                <a:solidFill>
                  <a:schemeClr val="dk1"/>
                </a:solidFill>
                <a:latin typeface="Calibri"/>
                <a:ea typeface="Calibri"/>
                <a:cs typeface="Calibri"/>
                <a:sym typeface="Calibri"/>
              </a:rPr>
              <a:t>car elle est trop petite</a:t>
            </a:r>
            <a:r>
              <a:rPr lang="fr-FR" sz="1200" dirty="0">
                <a:solidFill>
                  <a:schemeClr val="dk1"/>
                </a:solidFill>
                <a:latin typeface="Calibri"/>
                <a:ea typeface="Calibri"/>
                <a:cs typeface="Calibri"/>
                <a:sym typeface="Calibri"/>
              </a:rPr>
              <a:t>.</a:t>
            </a:r>
            <a:endParaRPr lang="fr-F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fr-FR" i="1" dirty="0"/>
              <a:t>Quelle est alors la réglette qui convient ?</a:t>
            </a:r>
            <a:endParaRPr dirty="0"/>
          </a:p>
        </p:txBody>
      </p:sp>
      <p:sp>
        <p:nvSpPr>
          <p:cNvPr id="273" name="Google Shape;27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extLst>
      <p:ext uri="{BB962C8B-B14F-4D97-AF65-F5344CB8AC3E}">
        <p14:creationId xmlns:p14="http://schemas.microsoft.com/office/powerpoint/2010/main" val="786634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dirty="0">
                <a:solidFill>
                  <a:schemeClr val="dk1"/>
                </a:solidFill>
                <a:latin typeface="Calibri"/>
                <a:ea typeface="Calibri"/>
                <a:cs typeface="Calibri"/>
                <a:sym typeface="Symbol" panose="05050102010706020507" pitchFamily="18" charset="2"/>
              </a:rPr>
              <a:t> </a:t>
            </a:r>
            <a:r>
              <a:rPr lang="fr-FR" sz="1200" b="0" i="1" dirty="0">
                <a:solidFill>
                  <a:schemeClr val="dk1"/>
                </a:solidFill>
                <a:latin typeface="Calibri"/>
                <a:ea typeface="Calibri"/>
                <a:cs typeface="Calibri"/>
                <a:sym typeface="Calibri"/>
              </a:rPr>
              <a:t>La réglette que l’on cherche est la réglette jaune. </a:t>
            </a:r>
            <a:endParaRPr dirty="0"/>
          </a:p>
          <a:p>
            <a:pPr marL="0" marR="0" lvl="0" indent="0" algn="l" rtl="0">
              <a:lnSpc>
                <a:spcPct val="100000"/>
              </a:lnSpc>
              <a:spcBef>
                <a:spcPts val="0"/>
              </a:spcBef>
              <a:spcAft>
                <a:spcPts val="0"/>
              </a:spcAft>
              <a:buClr>
                <a:schemeClr val="dk1"/>
              </a:buClr>
              <a:buSzPts val="1200"/>
              <a:buFont typeface="Calibri"/>
              <a:buNone/>
            </a:pPr>
            <a:r>
              <a:rPr lang="fr-FR" sz="1200" b="0" i="1" dirty="0">
                <a:solidFill>
                  <a:schemeClr val="dk1"/>
                </a:solidFill>
                <a:latin typeface="Calibri"/>
                <a:ea typeface="Calibri"/>
                <a:cs typeface="Calibri"/>
                <a:sym typeface="Calibri"/>
              </a:rPr>
              <a:t>Si j’ai la réglette rose et que je dois obtenir la même longueur que la réglette bleue, il faut que j’ajoute la réglette jaune. </a:t>
            </a:r>
            <a:endParaRPr dirty="0"/>
          </a:p>
        </p:txBody>
      </p:sp>
      <p:sp>
        <p:nvSpPr>
          <p:cNvPr id="282" name="Google Shape;28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16</a:t>
            </a:fld>
            <a:endParaRPr/>
          </a:p>
        </p:txBody>
      </p:sp>
    </p:spTree>
    <p:extLst>
      <p:ext uri="{BB962C8B-B14F-4D97-AF65-F5344CB8AC3E}">
        <p14:creationId xmlns:p14="http://schemas.microsoft.com/office/powerpoint/2010/main" val="241348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dirty="0">
                <a:solidFill>
                  <a:schemeClr val="dk1"/>
                </a:solidFill>
                <a:latin typeface="Calibri"/>
                <a:ea typeface="Calibri"/>
                <a:cs typeface="Calibri"/>
                <a:sym typeface="Calibri"/>
              </a:rPr>
              <a:t>Faisons un deuxième exemple. Prenez une réglette orange et une réglette noire.</a:t>
            </a:r>
            <a:endParaRPr dirty="0"/>
          </a:p>
          <a:p>
            <a:pPr marL="0" lvl="0" indent="0" algn="l" rtl="0">
              <a:spcBef>
                <a:spcPts val="0"/>
              </a:spcBef>
              <a:spcAft>
                <a:spcPts val="0"/>
              </a:spcAft>
              <a:buNone/>
            </a:pPr>
            <a:r>
              <a:rPr lang="fr-FR" sz="1200" b="0" i="1" dirty="0">
                <a:solidFill>
                  <a:schemeClr val="dk1"/>
                </a:solidFill>
                <a:latin typeface="Calibri"/>
                <a:ea typeface="Calibri"/>
                <a:cs typeface="Calibri"/>
                <a:sym typeface="Calibri"/>
              </a:rPr>
              <a:t>Placez la réglette noire sous la réglette orange en alignant bien les bords gauches. </a:t>
            </a:r>
            <a:endParaRPr dirty="0"/>
          </a:p>
        </p:txBody>
      </p:sp>
      <p:sp>
        <p:nvSpPr>
          <p:cNvPr id="291" name="Google Shape;29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extLst>
      <p:ext uri="{BB962C8B-B14F-4D97-AF65-F5344CB8AC3E}">
        <p14:creationId xmlns:p14="http://schemas.microsoft.com/office/powerpoint/2010/main" val="4029201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dirty="0">
                <a:solidFill>
                  <a:schemeClr val="dk1"/>
                </a:solidFill>
                <a:latin typeface="Calibri"/>
                <a:ea typeface="Calibri"/>
                <a:cs typeface="Calibri"/>
                <a:sym typeface="Calibri"/>
              </a:rPr>
              <a:t>On veut placer une réglette à côté de la noire pour qu’à elles deux, elles fassent la même longueur que la réglette orange. </a:t>
            </a:r>
            <a:endParaRPr dirty="0"/>
          </a:p>
          <a:p>
            <a:pPr marL="0" lvl="0" indent="0" algn="l" rtl="0">
              <a:spcBef>
                <a:spcPts val="0"/>
              </a:spcBef>
              <a:spcAft>
                <a:spcPts val="0"/>
              </a:spcAft>
              <a:buNone/>
            </a:pPr>
            <a:r>
              <a:rPr lang="fr-FR" sz="1200" b="0" i="1" dirty="0">
                <a:solidFill>
                  <a:schemeClr val="dk1"/>
                </a:solidFill>
                <a:latin typeface="Calibri"/>
                <a:ea typeface="Calibri"/>
                <a:cs typeface="Calibri"/>
                <a:sym typeface="Calibri"/>
              </a:rPr>
              <a:t>Est-ce que la réglette rose convient ? </a:t>
            </a:r>
            <a:r>
              <a:rPr lang="fr-FR" sz="1200" b="0" i="0" dirty="0">
                <a:solidFill>
                  <a:schemeClr val="dk1"/>
                </a:solidFill>
                <a:latin typeface="Calibri"/>
                <a:ea typeface="Calibri"/>
                <a:cs typeface="Calibri"/>
                <a:sym typeface="Calibri"/>
              </a:rPr>
              <a:t>Interroger un élève. </a:t>
            </a:r>
            <a:endParaRPr i="0" dirty="0"/>
          </a:p>
        </p:txBody>
      </p:sp>
      <p:sp>
        <p:nvSpPr>
          <p:cNvPr id="298" name="Google Shape;29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18</a:t>
            </a:fld>
            <a:endParaRPr/>
          </a:p>
        </p:txBody>
      </p:sp>
    </p:spTree>
    <p:extLst>
      <p:ext uri="{BB962C8B-B14F-4D97-AF65-F5344CB8AC3E}">
        <p14:creationId xmlns:p14="http://schemas.microsoft.com/office/powerpoint/2010/main" val="835809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Symbol" panose="05050102010706020507" pitchFamily="18" charset="2"/>
              <a:buChar char="®"/>
            </a:pPr>
            <a:r>
              <a:rPr lang="fr-FR" sz="1200" i="1" dirty="0">
                <a:solidFill>
                  <a:schemeClr val="dk1"/>
                </a:solidFill>
                <a:latin typeface="Calibri"/>
                <a:ea typeface="Calibri"/>
                <a:cs typeface="Calibri"/>
                <a:sym typeface="Calibri"/>
              </a:rPr>
              <a:t>Elle ne convient pas car elle est trop grande</a:t>
            </a:r>
            <a:r>
              <a:rPr lang="fr-FR" sz="1200" dirty="0">
                <a:solidFill>
                  <a:schemeClr val="dk1"/>
                </a:solidFill>
                <a:latin typeface="Calibri"/>
                <a:ea typeface="Calibri"/>
                <a:cs typeface="Calibri"/>
                <a:sym typeface="Calibri"/>
              </a:rPr>
              <a:t>. </a:t>
            </a:r>
          </a:p>
          <a:p>
            <a:pPr marL="0" lvl="0" indent="0" algn="l" rtl="0">
              <a:spcBef>
                <a:spcPts val="0"/>
              </a:spcBef>
              <a:spcAft>
                <a:spcPts val="0"/>
              </a:spcAft>
              <a:buFont typeface="Symbol" panose="05050102010706020507" pitchFamily="18" charset="2"/>
              <a:buNone/>
            </a:pPr>
            <a:r>
              <a:rPr lang="fr-FR" i="1" dirty="0"/>
              <a:t>Quelle est la réglette qui convient ?</a:t>
            </a:r>
            <a:endParaRPr dirty="0"/>
          </a:p>
          <a:p>
            <a:pPr marL="0" indent="0"/>
            <a:r>
              <a:rPr lang="fr-FR" sz="1200" dirty="0">
                <a:solidFill>
                  <a:schemeClr val="dk1"/>
                </a:solidFill>
                <a:latin typeface="Calibri"/>
                <a:ea typeface="Calibri"/>
                <a:cs typeface="Calibri"/>
                <a:sym typeface="Calibri"/>
              </a:rPr>
              <a:t>Laisser un instant, puis interroger un élève</a:t>
            </a:r>
            <a:r>
              <a:rPr lang="fr-FR" dirty="0"/>
              <a:t>.</a:t>
            </a:r>
            <a:endParaRPr lang="fr-FR" strike="sngStrike" dirty="0"/>
          </a:p>
        </p:txBody>
      </p:sp>
      <p:sp>
        <p:nvSpPr>
          <p:cNvPr id="308" name="Google Shape;30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19</a:t>
            </a:fld>
            <a:endParaRPr/>
          </a:p>
        </p:txBody>
      </p:sp>
    </p:spTree>
    <p:extLst>
      <p:ext uri="{BB962C8B-B14F-4D97-AF65-F5344CB8AC3E}">
        <p14:creationId xmlns:p14="http://schemas.microsoft.com/office/powerpoint/2010/main" val="221322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dirty="0">
                <a:solidFill>
                  <a:schemeClr val="dk1"/>
                </a:solidFill>
                <a:latin typeface="Calibri"/>
                <a:ea typeface="Calibri"/>
                <a:cs typeface="Calibri"/>
                <a:sym typeface="Calibri"/>
              </a:rPr>
              <a:t>Lors de la dernière séance, nous avons fait un escalier avec les réglettes.</a:t>
            </a:r>
            <a:r>
              <a:rPr lang="fr-FR" i="1" dirty="0"/>
              <a:t> Prenez vos réglettes et construisez le même escalier sur votre table.</a:t>
            </a:r>
            <a:endParaRPr dirty="0"/>
          </a:p>
          <a:p>
            <a:pPr marL="0" lvl="0" indent="0" algn="l" rtl="0">
              <a:spcBef>
                <a:spcPts val="0"/>
              </a:spcBef>
              <a:spcAft>
                <a:spcPts val="0"/>
              </a:spcAft>
              <a:buNone/>
            </a:pPr>
            <a:r>
              <a:rPr lang="fr-FR" dirty="0"/>
              <a:t>Laisser quelques instants aux élèves pour construire leur escalier.</a:t>
            </a:r>
            <a:endParaRPr dirty="0"/>
          </a:p>
          <a:p>
            <a:pPr marL="0" lvl="0" indent="0" algn="l" rtl="0">
              <a:spcBef>
                <a:spcPts val="0"/>
              </a:spcBef>
              <a:spcAft>
                <a:spcPts val="0"/>
              </a:spcAft>
              <a:buNone/>
            </a:pPr>
            <a:r>
              <a:rPr lang="fr-FR" i="1" dirty="0"/>
              <a:t>On va</a:t>
            </a:r>
            <a:r>
              <a:rPr lang="fr-FR" sz="1200" b="0" i="1" dirty="0">
                <a:solidFill>
                  <a:schemeClr val="dk1"/>
                </a:solidFill>
                <a:latin typeface="Calibri"/>
                <a:ea typeface="Calibri"/>
                <a:cs typeface="Calibri"/>
                <a:sym typeface="Calibri"/>
              </a:rPr>
              <a:t> </a:t>
            </a:r>
            <a:r>
              <a:rPr lang="fr-FR" i="1" dirty="0"/>
              <a:t>rappeler</a:t>
            </a:r>
            <a:r>
              <a:rPr lang="fr-FR" sz="1200" b="0" i="1" dirty="0">
                <a:solidFill>
                  <a:schemeClr val="dk1"/>
                </a:solidFill>
                <a:latin typeface="Calibri"/>
                <a:ea typeface="Calibri"/>
                <a:cs typeface="Calibri"/>
                <a:sym typeface="Calibri"/>
              </a:rPr>
              <a:t> </a:t>
            </a:r>
            <a:r>
              <a:rPr lang="fr-FR" i="1" dirty="0"/>
              <a:t>les</a:t>
            </a:r>
            <a:r>
              <a:rPr lang="fr-FR" sz="1200" b="0" i="1" dirty="0">
                <a:solidFill>
                  <a:schemeClr val="dk1"/>
                </a:solidFill>
                <a:latin typeface="Calibri"/>
                <a:ea typeface="Calibri"/>
                <a:cs typeface="Calibri"/>
                <a:sym typeface="Calibri"/>
              </a:rPr>
              <a:t> couleurs des réglettes, de la plus petite à la plus grande, sans en oublier</a:t>
            </a:r>
            <a:r>
              <a:rPr lang="fr-FR" i="1" dirty="0"/>
              <a:t>. </a:t>
            </a:r>
            <a:endParaRPr dirty="0"/>
          </a:p>
        </p:txBody>
      </p:sp>
      <p:sp>
        <p:nvSpPr>
          <p:cNvPr id="118" name="Google Shape;11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Tree>
    <p:extLst>
      <p:ext uri="{BB962C8B-B14F-4D97-AF65-F5344CB8AC3E}">
        <p14:creationId xmlns:p14="http://schemas.microsoft.com/office/powerpoint/2010/main" val="2395551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dirty="0">
                <a:solidFill>
                  <a:schemeClr val="dk1"/>
                </a:solidFill>
                <a:latin typeface="Calibri"/>
                <a:ea typeface="Calibri"/>
                <a:cs typeface="Calibri"/>
                <a:sym typeface="Symbol" panose="05050102010706020507" pitchFamily="18" charset="2"/>
              </a:rPr>
              <a:t> </a:t>
            </a:r>
            <a:r>
              <a:rPr lang="fr-FR" sz="1200" b="0" i="1" dirty="0">
                <a:solidFill>
                  <a:schemeClr val="dk1"/>
                </a:solidFill>
                <a:latin typeface="Calibri"/>
                <a:ea typeface="Calibri"/>
                <a:cs typeface="Calibri"/>
                <a:sym typeface="Calibri"/>
              </a:rPr>
              <a:t>La réglette vert clair est celle qui convient. </a:t>
            </a:r>
            <a:endParaRPr dirty="0"/>
          </a:p>
          <a:p>
            <a:pPr marL="0" marR="0" lvl="0" indent="0" algn="l" rtl="0">
              <a:lnSpc>
                <a:spcPct val="100000"/>
              </a:lnSpc>
              <a:spcBef>
                <a:spcPts val="0"/>
              </a:spcBef>
              <a:spcAft>
                <a:spcPts val="0"/>
              </a:spcAft>
              <a:buClr>
                <a:schemeClr val="dk1"/>
              </a:buClr>
              <a:buSzPts val="1200"/>
              <a:buFont typeface="Calibri"/>
              <a:buNone/>
            </a:pPr>
            <a:r>
              <a:rPr lang="fr-FR" sz="1200" b="0" i="1" dirty="0">
                <a:solidFill>
                  <a:schemeClr val="dk1"/>
                </a:solidFill>
                <a:latin typeface="Calibri"/>
                <a:ea typeface="Calibri"/>
                <a:cs typeface="Calibri"/>
                <a:sym typeface="Calibri"/>
              </a:rPr>
              <a:t>Si j’ai la réglette noire et que je veux obtenir la même longueur que la réglette orange, il faut que j’ajoute la réglette vert clair. </a:t>
            </a:r>
            <a:endParaRPr dirty="0"/>
          </a:p>
        </p:txBody>
      </p:sp>
      <p:sp>
        <p:nvSpPr>
          <p:cNvPr id="317" name="Google Shape;3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extLst>
      <p:ext uri="{BB962C8B-B14F-4D97-AF65-F5344CB8AC3E}">
        <p14:creationId xmlns:p14="http://schemas.microsoft.com/office/powerpoint/2010/main" val="760062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dirty="0">
                <a:solidFill>
                  <a:schemeClr val="dk1"/>
                </a:solidFill>
                <a:latin typeface="Calibri"/>
                <a:ea typeface="Calibri"/>
                <a:cs typeface="Calibri"/>
                <a:sym typeface="Calibri"/>
              </a:rPr>
              <a:t>À présent, prenez la réglette marron.</a:t>
            </a:r>
            <a:endParaRPr dirty="0"/>
          </a:p>
        </p:txBody>
      </p:sp>
      <p:sp>
        <p:nvSpPr>
          <p:cNvPr id="326" name="Google Shape;32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21</a:t>
            </a:fld>
            <a:endParaRPr/>
          </a:p>
        </p:txBody>
      </p:sp>
    </p:spTree>
    <p:extLst>
      <p:ext uri="{BB962C8B-B14F-4D97-AF65-F5344CB8AC3E}">
        <p14:creationId xmlns:p14="http://schemas.microsoft.com/office/powerpoint/2010/main" val="2355128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b="0" i="1" dirty="0">
                <a:solidFill>
                  <a:schemeClr val="dk1"/>
                </a:solidFill>
                <a:latin typeface="Calibri"/>
                <a:ea typeface="Calibri"/>
                <a:cs typeface="Calibri"/>
                <a:sym typeface="Calibri"/>
              </a:rPr>
              <a:t>Vous devez trouver deux réglettes de la même couleur pour qu’à elles deux, elles fassent la même longueur que la réglette marron. </a:t>
            </a:r>
            <a:endParaRPr dirty="0"/>
          </a:p>
          <a:p>
            <a:pPr marL="0" lvl="0" indent="0" algn="l" rtl="0">
              <a:spcBef>
                <a:spcPts val="0"/>
              </a:spcBef>
              <a:spcAft>
                <a:spcPts val="0"/>
              </a:spcAft>
              <a:buNone/>
            </a:pPr>
            <a:r>
              <a:rPr lang="fr-FR" sz="1200" dirty="0">
                <a:solidFill>
                  <a:schemeClr val="dk1"/>
                </a:solidFill>
                <a:latin typeface="Calibri"/>
                <a:ea typeface="Calibri"/>
                <a:cs typeface="Calibri"/>
                <a:sym typeface="Calibri"/>
              </a:rPr>
              <a:t>Laisser un instant, puis interroger un élève.</a:t>
            </a:r>
            <a:endParaRPr dirty="0"/>
          </a:p>
        </p:txBody>
      </p:sp>
      <p:sp>
        <p:nvSpPr>
          <p:cNvPr id="333" name="Google Shape;33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22</a:t>
            </a:fld>
            <a:endParaRPr/>
          </a:p>
        </p:txBody>
      </p:sp>
    </p:spTree>
    <p:extLst>
      <p:ext uri="{BB962C8B-B14F-4D97-AF65-F5344CB8AC3E}">
        <p14:creationId xmlns:p14="http://schemas.microsoft.com/office/powerpoint/2010/main" val="29096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b="0" i="1" dirty="0">
                <a:solidFill>
                  <a:schemeClr val="dk1"/>
                </a:solidFill>
                <a:latin typeface="Calibri"/>
                <a:ea typeface="Calibri"/>
                <a:cs typeface="Calibri"/>
                <a:sym typeface="Symbol" panose="05050102010706020507" pitchFamily="18" charset="2"/>
              </a:rPr>
              <a:t> </a:t>
            </a:r>
            <a:r>
              <a:rPr lang="fr-FR" sz="1200" b="0" i="1" dirty="0">
                <a:solidFill>
                  <a:schemeClr val="dk1"/>
                </a:solidFill>
                <a:latin typeface="Calibri"/>
                <a:ea typeface="Calibri"/>
                <a:cs typeface="Calibri"/>
                <a:sym typeface="Calibri"/>
              </a:rPr>
              <a:t>Si je veux obtenir la même longueur que la réglette marron, il faut que j’ajoute deux réglettes roses.</a:t>
            </a:r>
            <a:endParaRPr dirty="0"/>
          </a:p>
        </p:txBody>
      </p:sp>
      <p:sp>
        <p:nvSpPr>
          <p:cNvPr id="344" name="Google Shape;34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23</a:t>
            </a:fld>
            <a:endParaRPr/>
          </a:p>
        </p:txBody>
      </p:sp>
    </p:spTree>
    <p:extLst>
      <p:ext uri="{BB962C8B-B14F-4D97-AF65-F5344CB8AC3E}">
        <p14:creationId xmlns:p14="http://schemas.microsoft.com/office/powerpoint/2010/main" val="1262207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dirty="0">
                <a:solidFill>
                  <a:schemeClr val="dk1"/>
                </a:solidFill>
                <a:latin typeface="Calibri"/>
                <a:ea typeface="Calibri"/>
                <a:cs typeface="Calibri"/>
                <a:sym typeface="Calibri"/>
              </a:rPr>
              <a:t>À présent, prenez la réglette jaune. </a:t>
            </a:r>
            <a:endParaRPr dirty="0"/>
          </a:p>
        </p:txBody>
      </p:sp>
      <p:sp>
        <p:nvSpPr>
          <p:cNvPr id="353" name="Google Shape;35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24</a:t>
            </a:fld>
            <a:endParaRPr/>
          </a:p>
        </p:txBody>
      </p:sp>
    </p:spTree>
    <p:extLst>
      <p:ext uri="{BB962C8B-B14F-4D97-AF65-F5344CB8AC3E}">
        <p14:creationId xmlns:p14="http://schemas.microsoft.com/office/powerpoint/2010/main" val="3531452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dirty="0">
                <a:solidFill>
                  <a:schemeClr val="dk1"/>
                </a:solidFill>
                <a:latin typeface="Calibri"/>
                <a:ea typeface="Calibri"/>
                <a:cs typeface="Calibri"/>
                <a:sym typeface="Calibri"/>
              </a:rPr>
              <a:t>Cherchez deux réglettes qui, placées côte à côte font la même longueur que la jaune.</a:t>
            </a:r>
            <a:endParaRPr dirty="0"/>
          </a:p>
          <a:p>
            <a:pPr marL="0" lvl="0" indent="0" algn="l" rtl="0">
              <a:spcBef>
                <a:spcPts val="0"/>
              </a:spcBef>
              <a:spcAft>
                <a:spcPts val="0"/>
              </a:spcAft>
              <a:buNone/>
            </a:pPr>
            <a:r>
              <a:rPr lang="fr-FR" sz="1200" b="0" i="0" dirty="0">
                <a:solidFill>
                  <a:schemeClr val="dk1"/>
                </a:solidFill>
                <a:latin typeface="Calibri"/>
                <a:ea typeface="Calibri"/>
                <a:cs typeface="Calibri"/>
                <a:sym typeface="Calibri"/>
              </a:rPr>
              <a:t>Laisser les élèves faire des essais avec leurs réglettes. Si certains ont déjà trouvé une solution, leur demander de chercher toutes les combinaisons possibles en plaçant les trains de réglettes les uns sous les autres.</a:t>
            </a:r>
            <a:endParaRPr dirty="0"/>
          </a:p>
          <a:p>
            <a:pPr marL="0" lvl="0" indent="0" algn="l" rtl="0">
              <a:spcBef>
                <a:spcPts val="0"/>
              </a:spcBef>
              <a:spcAft>
                <a:spcPts val="0"/>
              </a:spcAft>
              <a:buNone/>
            </a:pPr>
            <a:r>
              <a:rPr lang="fr-FR" sz="1200" b="0" i="0" dirty="0">
                <a:solidFill>
                  <a:schemeClr val="dk1"/>
                </a:solidFill>
                <a:latin typeface="Calibri"/>
                <a:ea typeface="Calibri"/>
                <a:cs typeface="Calibri"/>
                <a:sym typeface="Calibri"/>
              </a:rPr>
              <a:t>Insister sur le fait qu’on ne peut utiliser que deux réglettes.</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fr-FR" dirty="0"/>
              <a:t>Circuler dans la classe pour observer les propositions des élèves et les aider.</a:t>
            </a:r>
            <a:endParaRPr dirty="0"/>
          </a:p>
        </p:txBody>
      </p:sp>
      <p:sp>
        <p:nvSpPr>
          <p:cNvPr id="360" name="Google Shape;36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25</a:t>
            </a:fld>
            <a:endParaRPr/>
          </a:p>
        </p:txBody>
      </p:sp>
    </p:spTree>
    <p:extLst>
      <p:ext uri="{BB962C8B-B14F-4D97-AF65-F5344CB8AC3E}">
        <p14:creationId xmlns:p14="http://schemas.microsoft.com/office/powerpoint/2010/main" val="1965583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dirty="0">
                <a:solidFill>
                  <a:schemeClr val="dk1"/>
                </a:solidFill>
                <a:latin typeface="Calibri"/>
                <a:ea typeface="Calibri"/>
                <a:cs typeface="Calibri"/>
                <a:sym typeface="Calibri"/>
              </a:rPr>
              <a:t>Reprendre en collectif : </a:t>
            </a:r>
            <a:r>
              <a:rPr lang="fr-FR" sz="1200" b="0" i="1" dirty="0">
                <a:solidFill>
                  <a:schemeClr val="dk1"/>
                </a:solidFill>
                <a:latin typeface="Calibri"/>
                <a:ea typeface="Calibri"/>
                <a:cs typeface="Calibri"/>
                <a:sym typeface="Calibri"/>
              </a:rPr>
              <a:t>si on met la réglette blanche en premier, quelle réglette faut-il ajouter ? </a:t>
            </a:r>
            <a:endParaRPr dirty="0"/>
          </a:p>
        </p:txBody>
      </p:sp>
      <p:sp>
        <p:nvSpPr>
          <p:cNvPr id="371" name="Google Shape;37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26</a:t>
            </a:fld>
            <a:endParaRPr/>
          </a:p>
        </p:txBody>
      </p:sp>
    </p:spTree>
    <p:extLst>
      <p:ext uri="{BB962C8B-B14F-4D97-AF65-F5344CB8AC3E}">
        <p14:creationId xmlns:p14="http://schemas.microsoft.com/office/powerpoint/2010/main" val="2678432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b="0" i="1" dirty="0">
                <a:solidFill>
                  <a:schemeClr val="dk1"/>
                </a:solidFill>
                <a:latin typeface="Calibri"/>
                <a:ea typeface="Calibri"/>
                <a:cs typeface="Calibri"/>
                <a:sym typeface="Symbol" panose="05050102010706020507" pitchFamily="18" charset="2"/>
              </a:rPr>
              <a:t> </a:t>
            </a:r>
            <a:r>
              <a:rPr lang="fr-FR" sz="1200" b="0" i="1" dirty="0">
                <a:solidFill>
                  <a:schemeClr val="dk1"/>
                </a:solidFill>
                <a:latin typeface="Calibri"/>
                <a:ea typeface="Calibri"/>
                <a:cs typeface="Calibri"/>
                <a:sym typeface="Calibri"/>
              </a:rPr>
              <a:t>Il faut ajouter la réglette</a:t>
            </a:r>
            <a:r>
              <a:rPr lang="fr-FR" sz="1200" b="1" i="1" dirty="0">
                <a:solidFill>
                  <a:schemeClr val="dk1"/>
                </a:solidFill>
                <a:latin typeface="Calibri"/>
                <a:ea typeface="Calibri"/>
                <a:cs typeface="Calibri"/>
                <a:sym typeface="Calibri"/>
              </a:rPr>
              <a:t> rose </a:t>
            </a:r>
            <a:r>
              <a:rPr lang="fr-FR" sz="1200" b="0" i="1" dirty="0">
                <a:solidFill>
                  <a:schemeClr val="dk1"/>
                </a:solidFill>
                <a:latin typeface="Calibri"/>
                <a:ea typeface="Calibri"/>
                <a:cs typeface="Calibri"/>
                <a:sym typeface="Calibri"/>
              </a:rPr>
              <a:t>à la réglette blanche pour avoir la même longueur que la réglette jaune. </a:t>
            </a:r>
            <a:endParaRPr dirty="0"/>
          </a:p>
          <a:p>
            <a:pPr marL="0" lvl="0" indent="0" algn="l" rtl="0">
              <a:spcBef>
                <a:spcPts val="0"/>
              </a:spcBef>
              <a:spcAft>
                <a:spcPts val="0"/>
              </a:spcAft>
              <a:buNone/>
            </a:pPr>
            <a:endParaRPr sz="1200" b="0" i="1" dirty="0">
              <a:solidFill>
                <a:schemeClr val="dk1"/>
              </a:solidFill>
              <a:latin typeface="Calibri"/>
              <a:ea typeface="Calibri"/>
              <a:cs typeface="Calibri"/>
              <a:sym typeface="Calibri"/>
            </a:endParaRPr>
          </a:p>
        </p:txBody>
      </p:sp>
      <p:sp>
        <p:nvSpPr>
          <p:cNvPr id="381" name="Google Shape;38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27</a:t>
            </a:fld>
            <a:endParaRPr/>
          </a:p>
        </p:txBody>
      </p:sp>
    </p:spTree>
    <p:extLst>
      <p:ext uri="{BB962C8B-B14F-4D97-AF65-F5344CB8AC3E}">
        <p14:creationId xmlns:p14="http://schemas.microsoft.com/office/powerpoint/2010/main" val="2979788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a:solidFill>
                  <a:schemeClr val="dk1"/>
                </a:solidFill>
                <a:latin typeface="Calibri"/>
                <a:ea typeface="Calibri"/>
                <a:cs typeface="Calibri"/>
                <a:sym typeface="Calibri"/>
              </a:rPr>
              <a:t>On peut trouver d’autres solutions.</a:t>
            </a:r>
            <a:endParaRPr/>
          </a:p>
          <a:p>
            <a:pPr marL="0" lvl="0" indent="0" algn="l" rtl="0">
              <a:spcBef>
                <a:spcPts val="0"/>
              </a:spcBef>
              <a:spcAft>
                <a:spcPts val="0"/>
              </a:spcAft>
              <a:buNone/>
            </a:pPr>
            <a:r>
              <a:rPr lang="fr-FR" sz="1200" b="0" i="1">
                <a:solidFill>
                  <a:schemeClr val="dk1"/>
                </a:solidFill>
                <a:latin typeface="Calibri"/>
                <a:ea typeface="Calibri"/>
                <a:cs typeface="Calibri"/>
                <a:sym typeface="Calibri"/>
              </a:rPr>
              <a:t>Si on met la réglette rouge en premier, quelle réglette faut-il ajouter ? </a:t>
            </a:r>
            <a:endParaRPr/>
          </a:p>
          <a:p>
            <a:pPr marL="0" lvl="0" indent="0" algn="l" rtl="0">
              <a:spcBef>
                <a:spcPts val="0"/>
              </a:spcBef>
              <a:spcAft>
                <a:spcPts val="0"/>
              </a:spcAft>
              <a:buNone/>
            </a:pPr>
            <a:endParaRPr sz="1200" b="0" i="1">
              <a:solidFill>
                <a:schemeClr val="dk1"/>
              </a:solidFill>
              <a:latin typeface="Calibri"/>
              <a:ea typeface="Calibri"/>
              <a:cs typeface="Calibri"/>
              <a:sym typeface="Calibri"/>
            </a:endParaRPr>
          </a:p>
        </p:txBody>
      </p:sp>
      <p:sp>
        <p:nvSpPr>
          <p:cNvPr id="390" name="Google Shape;39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28</a:t>
            </a:fld>
            <a:endParaRPr/>
          </a:p>
        </p:txBody>
      </p:sp>
    </p:spTree>
    <p:extLst>
      <p:ext uri="{BB962C8B-B14F-4D97-AF65-F5344CB8AC3E}">
        <p14:creationId xmlns:p14="http://schemas.microsoft.com/office/powerpoint/2010/main" val="3770509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dirty="0">
                <a:solidFill>
                  <a:schemeClr val="dk1"/>
                </a:solidFill>
                <a:latin typeface="Calibri"/>
                <a:ea typeface="Calibri"/>
                <a:cs typeface="Calibri"/>
                <a:sym typeface="Symbol" panose="05050102010706020507" pitchFamily="18" charset="2"/>
              </a:rPr>
              <a:t> </a:t>
            </a:r>
            <a:r>
              <a:rPr lang="fr-FR" sz="1200" b="0" i="1" dirty="0">
                <a:solidFill>
                  <a:schemeClr val="dk1"/>
                </a:solidFill>
                <a:latin typeface="Calibri"/>
                <a:ea typeface="Calibri"/>
                <a:cs typeface="Calibri"/>
                <a:sym typeface="Calibri"/>
              </a:rPr>
              <a:t>Il faut ajouter la réglette</a:t>
            </a:r>
            <a:r>
              <a:rPr lang="fr-FR" sz="1200" b="1" i="1" dirty="0">
                <a:solidFill>
                  <a:schemeClr val="dk1"/>
                </a:solidFill>
                <a:latin typeface="Calibri"/>
                <a:ea typeface="Calibri"/>
                <a:cs typeface="Calibri"/>
                <a:sym typeface="Calibri"/>
              </a:rPr>
              <a:t> vert clair </a:t>
            </a:r>
            <a:r>
              <a:rPr lang="fr-FR" sz="1200" b="0" i="1" dirty="0">
                <a:solidFill>
                  <a:schemeClr val="dk1"/>
                </a:solidFill>
                <a:latin typeface="Calibri"/>
                <a:ea typeface="Calibri"/>
                <a:cs typeface="Calibri"/>
                <a:sym typeface="Calibri"/>
              </a:rPr>
              <a:t>à la réglette rouge pour avoir la même longueur que la réglette jaune. </a:t>
            </a:r>
            <a:endParaRPr dirty="0"/>
          </a:p>
          <a:p>
            <a:pPr marL="0" lvl="0" indent="0" algn="l" rtl="0">
              <a:spcBef>
                <a:spcPts val="0"/>
              </a:spcBef>
              <a:spcAft>
                <a:spcPts val="0"/>
              </a:spcAft>
              <a:buNone/>
            </a:pPr>
            <a:endParaRPr sz="1200" b="0" i="1" dirty="0">
              <a:solidFill>
                <a:schemeClr val="dk1"/>
              </a:solidFill>
              <a:latin typeface="Calibri"/>
              <a:ea typeface="Calibri"/>
              <a:cs typeface="Calibri"/>
              <a:sym typeface="Calibri"/>
            </a:endParaRPr>
          </a:p>
        </p:txBody>
      </p:sp>
      <p:sp>
        <p:nvSpPr>
          <p:cNvPr id="402" name="Google Shape;40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29</a:t>
            </a:fld>
            <a:endParaRPr/>
          </a:p>
        </p:txBody>
      </p:sp>
    </p:spTree>
    <p:extLst>
      <p:ext uri="{BB962C8B-B14F-4D97-AF65-F5344CB8AC3E}">
        <p14:creationId xmlns:p14="http://schemas.microsoft.com/office/powerpoint/2010/main" val="30228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a:solidFill>
                  <a:schemeClr val="dk1"/>
                </a:solidFill>
                <a:latin typeface="Calibri"/>
                <a:ea typeface="Calibri"/>
                <a:cs typeface="Calibri"/>
                <a:sym typeface="Calibri"/>
              </a:rPr>
              <a:t>La plus petite réglette est la blanche. Quelle est celle d’après ?</a:t>
            </a:r>
            <a:endParaRPr sz="1200" b="0" i="1">
              <a:solidFill>
                <a:schemeClr val="dk1"/>
              </a:solidFill>
              <a:latin typeface="Calibri"/>
              <a:ea typeface="Calibri"/>
              <a:cs typeface="Calibri"/>
              <a:sym typeface="Calibri"/>
            </a:endParaRPr>
          </a:p>
        </p:txBody>
      </p:sp>
      <p:sp>
        <p:nvSpPr>
          <p:cNvPr id="139" name="Google Shape;1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extLst>
      <p:ext uri="{BB962C8B-B14F-4D97-AF65-F5344CB8AC3E}">
        <p14:creationId xmlns:p14="http://schemas.microsoft.com/office/powerpoint/2010/main" val="2768085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a:solidFill>
                  <a:schemeClr val="dk1"/>
                </a:solidFill>
                <a:latin typeface="Calibri"/>
                <a:ea typeface="Calibri"/>
                <a:cs typeface="Calibri"/>
                <a:sym typeface="Calibri"/>
              </a:rPr>
              <a:t>Et si on met la réglette vert clair en premier, quelle réglette faut-il ajouter ? </a:t>
            </a:r>
            <a:endParaRPr/>
          </a:p>
          <a:p>
            <a:pPr marL="0" lvl="0" indent="0" algn="l" rtl="0">
              <a:spcBef>
                <a:spcPts val="0"/>
              </a:spcBef>
              <a:spcAft>
                <a:spcPts val="0"/>
              </a:spcAft>
              <a:buNone/>
            </a:pPr>
            <a:endParaRPr sz="1200" b="0" i="1">
              <a:solidFill>
                <a:schemeClr val="dk1"/>
              </a:solidFill>
              <a:latin typeface="Calibri"/>
              <a:ea typeface="Calibri"/>
              <a:cs typeface="Calibri"/>
              <a:sym typeface="Calibri"/>
            </a:endParaRPr>
          </a:p>
        </p:txBody>
      </p:sp>
      <p:sp>
        <p:nvSpPr>
          <p:cNvPr id="413" name="Google Shape;41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30</a:t>
            </a:fld>
            <a:endParaRPr/>
          </a:p>
        </p:txBody>
      </p:sp>
    </p:spTree>
    <p:extLst>
      <p:ext uri="{BB962C8B-B14F-4D97-AF65-F5344CB8AC3E}">
        <p14:creationId xmlns:p14="http://schemas.microsoft.com/office/powerpoint/2010/main" val="1681910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dirty="0">
                <a:solidFill>
                  <a:schemeClr val="dk1"/>
                </a:solidFill>
                <a:latin typeface="Calibri"/>
                <a:ea typeface="Calibri"/>
                <a:cs typeface="Calibri"/>
                <a:sym typeface="Symbol" panose="05050102010706020507" pitchFamily="18" charset="2"/>
              </a:rPr>
              <a:t> </a:t>
            </a:r>
            <a:r>
              <a:rPr lang="fr-FR" sz="1200" b="0" i="1" dirty="0">
                <a:solidFill>
                  <a:schemeClr val="dk1"/>
                </a:solidFill>
                <a:latin typeface="Calibri"/>
                <a:ea typeface="Calibri"/>
                <a:cs typeface="Calibri"/>
                <a:sym typeface="Calibri"/>
              </a:rPr>
              <a:t>Le train vert clair-rouge a la même longueur que le train rouge-vert clair.</a:t>
            </a:r>
            <a:endParaRPr sz="1200" b="0" i="1" dirty="0">
              <a:solidFill>
                <a:schemeClr val="dk1"/>
              </a:solidFill>
              <a:latin typeface="Calibri"/>
              <a:ea typeface="Calibri"/>
              <a:cs typeface="Calibri"/>
              <a:sym typeface="Calibri"/>
            </a:endParaRPr>
          </a:p>
          <a:p>
            <a:pPr marL="0" lvl="0" indent="0" algn="l" rtl="0">
              <a:spcBef>
                <a:spcPts val="0"/>
              </a:spcBef>
              <a:spcAft>
                <a:spcPts val="0"/>
              </a:spcAft>
              <a:buNone/>
            </a:pPr>
            <a:r>
              <a:rPr lang="fr-FR" sz="1200" b="0" i="1" dirty="0">
                <a:solidFill>
                  <a:schemeClr val="dk1"/>
                </a:solidFill>
                <a:latin typeface="Calibri"/>
                <a:ea typeface="Calibri"/>
                <a:cs typeface="Calibri"/>
                <a:sym typeface="Calibri"/>
              </a:rPr>
              <a:t>Donc il faut ajouter la réglette </a:t>
            </a:r>
            <a:r>
              <a:rPr lang="fr-FR" i="1" dirty="0"/>
              <a:t>rouge</a:t>
            </a:r>
            <a:r>
              <a:rPr lang="fr-FR" sz="1200" i="1"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fr-FR" sz="1200" b="0" i="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à la réglette </a:t>
            </a:r>
            <a:r>
              <a:rPr lang="fr-FR" i="1" dirty="0"/>
              <a:t>vert clair</a:t>
            </a:r>
            <a:r>
              <a:rPr lang="fr-FR" sz="1200" b="0" i="1" dirty="0">
                <a:solidFill>
                  <a:schemeClr val="dk1"/>
                </a:solidFill>
                <a:latin typeface="Calibri"/>
                <a:ea typeface="Calibri"/>
                <a:cs typeface="Calibri"/>
                <a:sym typeface="Calibri"/>
              </a:rPr>
              <a:t> pour avoir la même longueur que la jaune. </a:t>
            </a:r>
            <a:endParaRPr dirty="0"/>
          </a:p>
          <a:p>
            <a:pPr marL="0" lvl="0" indent="0" algn="l" rtl="0">
              <a:spcBef>
                <a:spcPts val="0"/>
              </a:spcBef>
              <a:spcAft>
                <a:spcPts val="0"/>
              </a:spcAft>
              <a:buNone/>
            </a:pPr>
            <a:r>
              <a:rPr lang="fr-FR" sz="1200" b="0" i="0" dirty="0">
                <a:solidFill>
                  <a:schemeClr val="dk1"/>
                </a:solidFill>
                <a:latin typeface="Calibri"/>
                <a:ea typeface="Calibri"/>
                <a:cs typeface="Calibri"/>
                <a:sym typeface="Calibri"/>
              </a:rPr>
              <a:t>Demander aux élèves si on peut trouver d’autres possibilités.</a:t>
            </a:r>
            <a:endParaRPr dirty="0"/>
          </a:p>
          <a:p>
            <a:pPr marL="0" lvl="0" indent="0" algn="l" rtl="0">
              <a:spcBef>
                <a:spcPts val="0"/>
              </a:spcBef>
              <a:spcAft>
                <a:spcPts val="0"/>
              </a:spcAft>
              <a:buNone/>
            </a:pPr>
            <a:endParaRPr sz="1200" b="0" i="1" dirty="0">
              <a:solidFill>
                <a:schemeClr val="dk1"/>
              </a:solidFill>
              <a:latin typeface="Calibri"/>
              <a:ea typeface="Calibri"/>
              <a:cs typeface="Calibri"/>
              <a:sym typeface="Calibri"/>
            </a:endParaRPr>
          </a:p>
        </p:txBody>
      </p:sp>
      <p:sp>
        <p:nvSpPr>
          <p:cNvPr id="427" name="Google Shape;42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31</a:t>
            </a:fld>
            <a:endParaRPr/>
          </a:p>
        </p:txBody>
      </p:sp>
    </p:spTree>
    <p:extLst>
      <p:ext uri="{BB962C8B-B14F-4D97-AF65-F5344CB8AC3E}">
        <p14:creationId xmlns:p14="http://schemas.microsoft.com/office/powerpoint/2010/main" val="174612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a:solidFill>
                  <a:schemeClr val="dk1"/>
                </a:solidFill>
                <a:latin typeface="Calibri"/>
                <a:ea typeface="Calibri"/>
                <a:cs typeface="Calibri"/>
                <a:sym typeface="Calibri"/>
              </a:rPr>
              <a:t>Si on met la réglette rose en premier, quelle réglette faut-il ajouter ? </a:t>
            </a:r>
            <a:endParaRPr/>
          </a:p>
          <a:p>
            <a:pPr marL="0" lvl="0" indent="0" algn="l" rtl="0">
              <a:spcBef>
                <a:spcPts val="0"/>
              </a:spcBef>
              <a:spcAft>
                <a:spcPts val="0"/>
              </a:spcAft>
              <a:buNone/>
            </a:pPr>
            <a:endParaRPr sz="1200" b="0" i="1">
              <a:solidFill>
                <a:schemeClr val="dk1"/>
              </a:solidFill>
              <a:latin typeface="Calibri"/>
              <a:ea typeface="Calibri"/>
              <a:cs typeface="Calibri"/>
              <a:sym typeface="Calibri"/>
            </a:endParaRPr>
          </a:p>
        </p:txBody>
      </p:sp>
      <p:sp>
        <p:nvSpPr>
          <p:cNvPr id="440" name="Google Shape;44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32</a:t>
            </a:fld>
            <a:endParaRPr/>
          </a:p>
        </p:txBody>
      </p:sp>
    </p:spTree>
    <p:extLst>
      <p:ext uri="{BB962C8B-B14F-4D97-AF65-F5344CB8AC3E}">
        <p14:creationId xmlns:p14="http://schemas.microsoft.com/office/powerpoint/2010/main" val="1593716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dirty="0">
                <a:solidFill>
                  <a:schemeClr val="dk1"/>
                </a:solidFill>
                <a:latin typeface="Calibri"/>
                <a:ea typeface="Calibri"/>
                <a:cs typeface="Calibri"/>
                <a:sym typeface="Symbol" panose="05050102010706020507" pitchFamily="18" charset="2"/>
              </a:rPr>
              <a:t> </a:t>
            </a:r>
            <a:r>
              <a:rPr lang="fr-FR" sz="1200" b="0" i="1" dirty="0">
                <a:solidFill>
                  <a:schemeClr val="dk1"/>
                </a:solidFill>
                <a:latin typeface="Calibri"/>
                <a:ea typeface="Calibri"/>
                <a:cs typeface="Calibri"/>
                <a:sym typeface="Calibri"/>
              </a:rPr>
              <a:t>Le train rose-blanc a la même longueur que le train blanc-rose.</a:t>
            </a:r>
            <a:endParaRPr sz="1200" b="0" i="1" dirty="0">
              <a:solidFill>
                <a:schemeClr val="dk1"/>
              </a:solidFill>
              <a:latin typeface="Calibri"/>
              <a:ea typeface="Calibri"/>
              <a:cs typeface="Calibri"/>
              <a:sym typeface="Calibri"/>
            </a:endParaRPr>
          </a:p>
          <a:p>
            <a:pPr marL="0" lvl="0" indent="0" algn="l" rtl="0">
              <a:spcBef>
                <a:spcPts val="0"/>
              </a:spcBef>
              <a:spcAft>
                <a:spcPts val="0"/>
              </a:spcAft>
              <a:buNone/>
            </a:pPr>
            <a:r>
              <a:rPr lang="fr-FR" sz="1200" b="0" i="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Il faut donc ajouter la réglette blanche à la réglette </a:t>
            </a:r>
            <a:r>
              <a:rPr lang="fr-FR"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rose </a:t>
            </a:r>
            <a:r>
              <a:rPr lang="fr-FR" sz="1200" b="0" i="1" dirty="0">
                <a:solidFill>
                  <a:schemeClr val="dk1"/>
                </a:solidFill>
                <a:latin typeface="Calibri"/>
                <a:ea typeface="Calibri"/>
                <a:cs typeface="Calibri"/>
                <a:sym typeface="Calibri"/>
              </a:rPr>
              <a:t>pour avoir la même longueur que la jaune.</a:t>
            </a:r>
            <a:endParaRPr dirty="0"/>
          </a:p>
          <a:p>
            <a:pPr marL="0" lvl="0" indent="0" algn="l" rtl="0">
              <a:spcBef>
                <a:spcPts val="0"/>
              </a:spcBef>
              <a:spcAft>
                <a:spcPts val="0"/>
              </a:spcAft>
              <a:buNone/>
            </a:pPr>
            <a:r>
              <a:rPr lang="fr-FR" sz="1200" b="0" i="0" dirty="0">
                <a:solidFill>
                  <a:schemeClr val="dk1"/>
                </a:solidFill>
                <a:latin typeface="Calibri"/>
                <a:ea typeface="Calibri"/>
                <a:cs typeface="Calibri"/>
                <a:sym typeface="Calibri"/>
              </a:rPr>
              <a:t>Demander aux élèves comment on peut être sûr d’avoir listé toutes les possibilités. </a:t>
            </a:r>
            <a:endParaRPr dirty="0"/>
          </a:p>
          <a:p>
            <a:pPr marL="0" lvl="0" indent="0" algn="l" rtl="0">
              <a:spcBef>
                <a:spcPts val="0"/>
              </a:spcBef>
              <a:spcAft>
                <a:spcPts val="0"/>
              </a:spcAft>
              <a:buNone/>
            </a:pPr>
            <a:r>
              <a:rPr lang="fr-FR" sz="1200" b="0" i="0" dirty="0">
                <a:solidFill>
                  <a:schemeClr val="dk1"/>
                </a:solidFill>
                <a:latin typeface="Calibri"/>
                <a:ea typeface="Calibri"/>
                <a:cs typeface="Calibri"/>
                <a:sym typeface="Calibri"/>
              </a:rPr>
              <a:t>Faire émerger l’impossibilité d’avoir une réglette plus grande que la réglette jaune dans la décomposition.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fr-FR" sz="1200" b="0" i="1" dirty="0">
                <a:solidFill>
                  <a:schemeClr val="dk1"/>
                </a:solidFill>
                <a:latin typeface="Calibri"/>
                <a:ea typeface="Calibri"/>
                <a:cs typeface="Calibri"/>
                <a:sym typeface="Calibri"/>
              </a:rPr>
              <a:t>On vient de construire le tapis de la réglette jaune. </a:t>
            </a:r>
            <a:endParaRPr dirty="0"/>
          </a:p>
          <a:p>
            <a:pPr marL="0" lvl="0" indent="0" algn="l" rtl="0">
              <a:spcBef>
                <a:spcPts val="0"/>
              </a:spcBef>
              <a:spcAft>
                <a:spcPts val="0"/>
              </a:spcAft>
              <a:buNone/>
            </a:pPr>
            <a:endParaRPr sz="1200" b="0" i="1" dirty="0">
              <a:solidFill>
                <a:schemeClr val="dk1"/>
              </a:solidFill>
              <a:latin typeface="Calibri"/>
              <a:ea typeface="Calibri"/>
              <a:cs typeface="Calibri"/>
              <a:sym typeface="Calibri"/>
            </a:endParaRPr>
          </a:p>
        </p:txBody>
      </p:sp>
      <p:sp>
        <p:nvSpPr>
          <p:cNvPr id="456" name="Google Shape;45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33</a:t>
            </a:fld>
            <a:endParaRPr/>
          </a:p>
        </p:txBody>
      </p:sp>
    </p:spTree>
    <p:extLst>
      <p:ext uri="{BB962C8B-B14F-4D97-AF65-F5344CB8AC3E}">
        <p14:creationId xmlns:p14="http://schemas.microsoft.com/office/powerpoint/2010/main" val="2274414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dirty="0">
                <a:solidFill>
                  <a:schemeClr val="dk1"/>
                </a:solidFill>
                <a:latin typeface="Calibri"/>
                <a:ea typeface="Calibri"/>
                <a:cs typeface="Calibri"/>
                <a:sym typeface="Calibri"/>
              </a:rPr>
              <a:t>Montrer qu’on peut construire le tapis dans un ordre précis : en prenant la réglette jaune comme première réglette, des réglettes de plus en plus grandes jusqu’à arriver à la réglette jaune. L’impossibilité d’avoir une réglette plus grande que la réglette jaune dans la décomposition apparait clairement ici.  </a:t>
            </a:r>
            <a:endParaRPr dirty="0"/>
          </a:p>
          <a:p>
            <a:pPr marL="0" lvl="0" indent="0" algn="l" rtl="0">
              <a:spcBef>
                <a:spcPts val="0"/>
              </a:spcBef>
              <a:spcAft>
                <a:spcPts val="0"/>
              </a:spcAft>
              <a:buNone/>
            </a:pPr>
            <a:r>
              <a:rPr lang="fr-FR" sz="1200" b="0" i="0" dirty="0">
                <a:solidFill>
                  <a:schemeClr val="dk1"/>
                </a:solidFill>
                <a:latin typeface="Calibri"/>
                <a:ea typeface="Calibri"/>
                <a:cs typeface="Calibri"/>
                <a:sym typeface="Calibri"/>
              </a:rPr>
              <a:t>Valider les autres organisations correctes.</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b="0" i="1" dirty="0">
              <a:solidFill>
                <a:schemeClr val="dk1"/>
              </a:solidFill>
              <a:latin typeface="Calibri"/>
              <a:ea typeface="Calibri"/>
              <a:cs typeface="Calibri"/>
              <a:sym typeface="Calibri"/>
            </a:endParaRPr>
          </a:p>
        </p:txBody>
      </p:sp>
      <p:sp>
        <p:nvSpPr>
          <p:cNvPr id="472" name="Google Shape;47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34</a:t>
            </a:fld>
            <a:endParaRPr/>
          </a:p>
        </p:txBody>
      </p:sp>
    </p:spTree>
    <p:extLst>
      <p:ext uri="{BB962C8B-B14F-4D97-AF65-F5344CB8AC3E}">
        <p14:creationId xmlns:p14="http://schemas.microsoft.com/office/powerpoint/2010/main" val="2570892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dirty="0">
                <a:solidFill>
                  <a:schemeClr val="dk1"/>
                </a:solidFill>
                <a:latin typeface="Calibri"/>
                <a:ea typeface="Calibri"/>
                <a:cs typeface="Calibri"/>
                <a:sym typeface="Calibri"/>
              </a:rPr>
              <a:t>Demander aux élèves de construire un tapis de la réglette vert foncé.</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fr-FR" dirty="0"/>
              <a:t>Laisser 2 ou 3 minutes. </a:t>
            </a:r>
            <a:r>
              <a:rPr lang="fr-FR" sz="1200" b="0" i="0" dirty="0">
                <a:solidFill>
                  <a:schemeClr val="dk1"/>
                </a:solidFill>
                <a:latin typeface="Calibri"/>
                <a:ea typeface="Calibri"/>
                <a:cs typeface="Calibri"/>
                <a:sym typeface="Calibri"/>
              </a:rPr>
              <a:t>Les plus rapides peuvent construire un autre tapis avec la réglette de leur choix.</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b="0" i="1" dirty="0">
              <a:solidFill>
                <a:schemeClr val="dk1"/>
              </a:solidFill>
              <a:latin typeface="Calibri"/>
              <a:ea typeface="Calibri"/>
              <a:cs typeface="Calibri"/>
              <a:sym typeface="Calibri"/>
            </a:endParaRPr>
          </a:p>
        </p:txBody>
      </p:sp>
      <p:sp>
        <p:nvSpPr>
          <p:cNvPr id="484" name="Google Shape;48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35</a:t>
            </a:fld>
            <a:endParaRPr/>
          </a:p>
        </p:txBody>
      </p:sp>
    </p:spTree>
    <p:extLst>
      <p:ext uri="{BB962C8B-B14F-4D97-AF65-F5344CB8AC3E}">
        <p14:creationId xmlns:p14="http://schemas.microsoft.com/office/powerpoint/2010/main" val="2210238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2" name="Google Shape;49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36</a:t>
            </a:fld>
            <a:endParaRPr/>
          </a:p>
        </p:txBody>
      </p:sp>
    </p:spTree>
    <p:extLst>
      <p:ext uri="{BB962C8B-B14F-4D97-AF65-F5344CB8AC3E}">
        <p14:creationId xmlns:p14="http://schemas.microsoft.com/office/powerpoint/2010/main" val="164274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a:solidFill>
                  <a:schemeClr val="dk1"/>
                </a:solidFill>
                <a:latin typeface="Calibri"/>
                <a:ea typeface="Calibri"/>
                <a:cs typeface="Calibri"/>
                <a:sym typeface="Calibri"/>
              </a:rPr>
              <a:t>C’est la réglette rouge. Et celle d’après ?</a:t>
            </a:r>
            <a:endParaRPr sz="1200" b="0" i="1">
              <a:solidFill>
                <a:schemeClr val="dk1"/>
              </a:solidFill>
              <a:latin typeface="Calibri"/>
              <a:ea typeface="Calibri"/>
              <a:cs typeface="Calibri"/>
              <a:sym typeface="Calibri"/>
            </a:endParaRPr>
          </a:p>
        </p:txBody>
      </p:sp>
      <p:sp>
        <p:nvSpPr>
          <p:cNvPr id="146" name="Google Shape;1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extLst>
      <p:ext uri="{BB962C8B-B14F-4D97-AF65-F5344CB8AC3E}">
        <p14:creationId xmlns:p14="http://schemas.microsoft.com/office/powerpoint/2010/main" val="320328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a:solidFill>
                  <a:schemeClr val="dk1"/>
                </a:solidFill>
                <a:latin typeface="Calibri"/>
                <a:ea typeface="Calibri"/>
                <a:cs typeface="Calibri"/>
                <a:sym typeface="Calibri"/>
              </a:rPr>
              <a:t>C’est la réglette vert clair. </a:t>
            </a:r>
            <a:endParaRPr/>
          </a:p>
          <a:p>
            <a:pPr marL="0" lvl="0" indent="0" algn="l" rtl="0">
              <a:spcBef>
                <a:spcPts val="0"/>
              </a:spcBef>
              <a:spcAft>
                <a:spcPts val="0"/>
              </a:spcAft>
              <a:buNone/>
            </a:pPr>
            <a:r>
              <a:rPr lang="fr-FR" sz="1200" b="0" i="0">
                <a:solidFill>
                  <a:schemeClr val="dk1"/>
                </a:solidFill>
                <a:latin typeface="Calibri"/>
                <a:ea typeface="Calibri"/>
                <a:cs typeface="Calibri"/>
                <a:sym typeface="Calibri"/>
              </a:rPr>
              <a:t>Rappeler qu’il y a des réglettes de deux verts différents : vert clair et vert foncé.</a:t>
            </a:r>
            <a:endParaRPr/>
          </a:p>
          <a:p>
            <a:pPr marL="0" lvl="0" indent="0" algn="l" rtl="0">
              <a:spcBef>
                <a:spcPts val="0"/>
              </a:spcBef>
              <a:spcAft>
                <a:spcPts val="0"/>
              </a:spcAft>
              <a:buNone/>
            </a:pPr>
            <a:r>
              <a:rPr lang="fr-FR" sz="1200" b="0" i="1">
                <a:solidFill>
                  <a:schemeClr val="dk1"/>
                </a:solidFill>
                <a:latin typeface="Calibri"/>
                <a:ea typeface="Calibri"/>
                <a:cs typeface="Calibri"/>
                <a:sym typeface="Calibri"/>
              </a:rPr>
              <a:t>Et ensuite ?</a:t>
            </a:r>
            <a:endParaRPr sz="1200" b="0" i="1">
              <a:solidFill>
                <a:schemeClr val="dk1"/>
              </a:solidFill>
              <a:latin typeface="Calibri"/>
              <a:ea typeface="Calibri"/>
              <a:cs typeface="Calibri"/>
              <a:sym typeface="Calibri"/>
            </a:endParaRPr>
          </a:p>
        </p:txBody>
      </p:sp>
      <p:sp>
        <p:nvSpPr>
          <p:cNvPr id="154" name="Google Shape;15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extLst>
      <p:ext uri="{BB962C8B-B14F-4D97-AF65-F5344CB8AC3E}">
        <p14:creationId xmlns:p14="http://schemas.microsoft.com/office/powerpoint/2010/main" val="357807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b="0" i="1">
                <a:solidFill>
                  <a:schemeClr val="dk1"/>
                </a:solidFill>
                <a:latin typeface="Calibri"/>
                <a:ea typeface="Calibri"/>
                <a:cs typeface="Calibri"/>
                <a:sym typeface="Calibri"/>
              </a:rPr>
              <a:t>C’est la réglette rose. Quelle est la réglette qui vient juste après ?</a:t>
            </a:r>
            <a:endParaRPr sz="1200" b="0" i="1">
              <a:solidFill>
                <a:schemeClr val="dk1"/>
              </a:solidFill>
              <a:latin typeface="Calibri"/>
              <a:ea typeface="Calibri"/>
              <a:cs typeface="Calibri"/>
              <a:sym typeface="Calibri"/>
            </a:endParaRPr>
          </a:p>
        </p:txBody>
      </p:sp>
      <p:sp>
        <p:nvSpPr>
          <p:cNvPr id="163" name="Google Shape;16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extLst>
      <p:ext uri="{BB962C8B-B14F-4D97-AF65-F5344CB8AC3E}">
        <p14:creationId xmlns:p14="http://schemas.microsoft.com/office/powerpoint/2010/main" val="295441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b="0" i="1">
                <a:solidFill>
                  <a:schemeClr val="dk1"/>
                </a:solidFill>
                <a:latin typeface="Calibri"/>
                <a:ea typeface="Calibri"/>
                <a:cs typeface="Calibri"/>
                <a:sym typeface="Calibri"/>
              </a:rPr>
              <a:t>C’est la réglette jaune. Et après ?</a:t>
            </a:r>
            <a:endParaRPr sz="1200" b="0" i="1">
              <a:solidFill>
                <a:schemeClr val="dk1"/>
              </a:solidFill>
              <a:latin typeface="Calibri"/>
              <a:ea typeface="Calibri"/>
              <a:cs typeface="Calibri"/>
              <a:sym typeface="Calibri"/>
            </a:endParaRPr>
          </a:p>
        </p:txBody>
      </p:sp>
      <p:sp>
        <p:nvSpPr>
          <p:cNvPr id="173" name="Google Shape;17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extLst>
      <p:ext uri="{BB962C8B-B14F-4D97-AF65-F5344CB8AC3E}">
        <p14:creationId xmlns:p14="http://schemas.microsoft.com/office/powerpoint/2010/main" val="1547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b="0" i="1">
                <a:solidFill>
                  <a:schemeClr val="dk1"/>
                </a:solidFill>
                <a:latin typeface="Calibri"/>
                <a:ea typeface="Calibri"/>
                <a:cs typeface="Calibri"/>
                <a:sym typeface="Calibri"/>
              </a:rPr>
              <a:t>La réglette vert foncé. Ensuite ?</a:t>
            </a:r>
            <a:endParaRPr/>
          </a:p>
        </p:txBody>
      </p:sp>
      <p:sp>
        <p:nvSpPr>
          <p:cNvPr id="184" name="Google Shape;18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extLst>
      <p:ext uri="{BB962C8B-B14F-4D97-AF65-F5344CB8AC3E}">
        <p14:creationId xmlns:p14="http://schemas.microsoft.com/office/powerpoint/2010/main" val="893894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b="0" i="1">
                <a:solidFill>
                  <a:schemeClr val="dk1"/>
                </a:solidFill>
                <a:latin typeface="Calibri"/>
                <a:ea typeface="Calibri"/>
                <a:cs typeface="Calibri"/>
                <a:sym typeface="Calibri"/>
              </a:rPr>
              <a:t>La réglette noire. Quelle est la réglette qui vient juste après la noire ?</a:t>
            </a:r>
            <a:endParaRPr sz="1200" b="0" i="1">
              <a:solidFill>
                <a:schemeClr val="dk1"/>
              </a:solidFill>
              <a:latin typeface="Calibri"/>
              <a:ea typeface="Calibri"/>
              <a:cs typeface="Calibri"/>
              <a:sym typeface="Calibri"/>
            </a:endParaRPr>
          </a:p>
        </p:txBody>
      </p:sp>
      <p:sp>
        <p:nvSpPr>
          <p:cNvPr id="196" name="Google Shape;19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extLst>
      <p:ext uri="{BB962C8B-B14F-4D97-AF65-F5344CB8AC3E}">
        <p14:creationId xmlns:p14="http://schemas.microsoft.com/office/powerpoint/2010/main" val="8487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15"/>
        <p:cNvGrpSpPr/>
        <p:nvPr/>
      </p:nvGrpSpPr>
      <p:grpSpPr>
        <a:xfrm>
          <a:off x="0" y="0"/>
          <a:ext cx="0" cy="0"/>
          <a:chOff x="0" y="0"/>
          <a:chExt cx="0" cy="0"/>
        </a:xfrm>
      </p:grpSpPr>
      <p:pic>
        <p:nvPicPr>
          <p:cNvPr id="16" name="Google Shape;16;p3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0"/>
            <a:ext cx="9144000" cy="6858000"/>
          </a:xfrm>
          <a:prstGeom prst="rect">
            <a:avLst/>
          </a:prstGeom>
          <a:noFill/>
          <a:ln>
            <a:noFill/>
          </a:ln>
        </p:spPr>
      </p:pic>
      <p:sp>
        <p:nvSpPr>
          <p:cNvPr id="17" name="Google Shape;17;p38"/>
          <p:cNvSpPr txBox="1">
            <a:spLocks noGrp="1"/>
          </p:cNvSpPr>
          <p:nvPr>
            <p:ph type="ctrTitle"/>
          </p:nvPr>
        </p:nvSpPr>
        <p:spPr>
          <a:xfrm>
            <a:off x="751788" y="3040905"/>
            <a:ext cx="7772400" cy="77619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Verdana"/>
              <a:buNone/>
              <a:defRPr sz="320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8"/>
          <p:cNvSpPr txBox="1"/>
          <p:nvPr/>
        </p:nvSpPr>
        <p:spPr>
          <a:xfrm>
            <a:off x="4342511" y="6163768"/>
            <a:ext cx="4421378" cy="499464"/>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fr-FR" sz="2000" b="0" i="0" u="none" strike="noStrike" cap="none">
                <a:solidFill>
                  <a:schemeClr val="lt1"/>
                </a:solidFill>
                <a:latin typeface="Verdana"/>
                <a:ea typeface="Verdana"/>
                <a:cs typeface="Verdana"/>
                <a:sym typeface="Verdana"/>
              </a:rPr>
              <a:t>Réservé à la vidéoprojection</a:t>
            </a:r>
            <a:endParaRPr sz="20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userDrawn="1">
  <p:cSld name="OBJECT">
    <p:spTree>
      <p:nvGrpSpPr>
        <p:cNvPr id="1" name="Shape 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userDrawn="1">
  <p:cSld name="TWO_OBJECTS">
    <p:spTree>
      <p:nvGrpSpPr>
        <p:cNvPr id="1" name="Shape 2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 userDrawn="1">
  <p:cSld name="Vide">
    <p:spTree>
      <p:nvGrpSpPr>
        <p:cNvPr id="1" name="Shape 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a:spLocks noGrp="1"/>
          </p:cNvSpPr>
          <p:nvPr>
            <p:ph type="ctrTitle"/>
          </p:nvPr>
        </p:nvSpPr>
        <p:spPr>
          <a:xfrm>
            <a:off x="1004451" y="3341694"/>
            <a:ext cx="7772400" cy="77619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Verdana"/>
              <a:buNone/>
            </a:pPr>
            <a:r>
              <a:rPr lang="fr-FR" sz="3200" dirty="0"/>
              <a:t>2. Les réglettes : </a:t>
            </a:r>
            <a:br>
              <a:rPr lang="fr-FR" sz="3200" dirty="0"/>
            </a:br>
            <a:r>
              <a:rPr lang="fr-FR" sz="3200" dirty="0"/>
              <a:t>décomposition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3" name="Image 2" descr="Une image contenant capture d’écran, texte, Caractère coloré, diagramme&#10;&#10;Description générée automatiquement">
            <a:extLst>
              <a:ext uri="{FF2B5EF4-FFF2-40B4-BE49-F238E27FC236}">
                <a16:creationId xmlns:a16="http://schemas.microsoft.com/office/drawing/2014/main" id="{B15D2962-61A0-C1A2-87F0-E078A2411E07}"/>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3" name="Image 2" descr="Une image contenant texte, capture d’écran, Caractère coloré, diagramme&#10;&#10;Description générée automatiquement">
            <a:extLst>
              <a:ext uri="{FF2B5EF4-FFF2-40B4-BE49-F238E27FC236}">
                <a16:creationId xmlns:a16="http://schemas.microsoft.com/office/drawing/2014/main" id="{BF45B672-9059-3E24-C811-8A003EF86B1A}"/>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3" name="Image 2" descr="Une image contenant texte, capture d’écran, Caractère coloré, diagramme&#10;&#10;Description générée automatiquement">
            <a:extLst>
              <a:ext uri="{FF2B5EF4-FFF2-40B4-BE49-F238E27FC236}">
                <a16:creationId xmlns:a16="http://schemas.microsoft.com/office/drawing/2014/main" id="{B6B7E185-D716-A1A0-578D-4FCD00A0DFB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3" name="Image 2" descr="Une image contenant texte, capture d’écran, logiciel, Page web&#10;&#10;Description générée automatiquement">
            <a:extLst>
              <a:ext uri="{FF2B5EF4-FFF2-40B4-BE49-F238E27FC236}">
                <a16:creationId xmlns:a16="http://schemas.microsoft.com/office/drawing/2014/main" id="{B1CCC1C2-1A16-A7B0-0A51-F64ECF85564F}"/>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5" name="Image 4" descr="Une image contenant texte, capture d’écran, ligne, conception&#10;&#10;Description générée automatiquement">
            <a:extLst>
              <a:ext uri="{FF2B5EF4-FFF2-40B4-BE49-F238E27FC236}">
                <a16:creationId xmlns:a16="http://schemas.microsoft.com/office/drawing/2014/main" id="{7D4C72A5-6400-2976-96C0-A9CDCFCE5B80}"/>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3" name="Image 2" descr="Une image contenant texte, capture d’écran, Rectangle, Caractère coloré&#10;&#10;Description générée automatiquement">
            <a:extLst>
              <a:ext uri="{FF2B5EF4-FFF2-40B4-BE49-F238E27FC236}">
                <a16:creationId xmlns:a16="http://schemas.microsoft.com/office/drawing/2014/main" id="{E03798DF-D243-5F69-1B19-A8FC1A899D65}"/>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3" name="Image 2" descr="Une image contenant texte, capture d’écran, Rectangle, Caractère coloré&#10;&#10;Description générée automatiquement">
            <a:extLst>
              <a:ext uri="{FF2B5EF4-FFF2-40B4-BE49-F238E27FC236}">
                <a16:creationId xmlns:a16="http://schemas.microsoft.com/office/drawing/2014/main" id="{7B17947B-4FDF-24FC-4351-8BC3F7191CD7}"/>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3" name="Image 2" descr="Une image contenant texte, capture d’écran, logiciel, Page web&#10;&#10;Description générée automatiquement">
            <a:extLst>
              <a:ext uri="{FF2B5EF4-FFF2-40B4-BE49-F238E27FC236}">
                <a16:creationId xmlns:a16="http://schemas.microsoft.com/office/drawing/2014/main" id="{EC036959-850B-B044-941F-542495A1E80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 name="Image 2" descr="Une image contenant texte, capture d’écran, ligne, Rectangle&#10;&#10;Description générée automatiquement">
            <a:extLst>
              <a:ext uri="{FF2B5EF4-FFF2-40B4-BE49-F238E27FC236}">
                <a16:creationId xmlns:a16="http://schemas.microsoft.com/office/drawing/2014/main" id="{648D20B3-C1ED-36EA-CA61-8476805653E8}"/>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 name="Image 2" descr="Une image contenant texte, capture d’écran, Caractère coloré, Rectangle&#10;&#10;Description générée automatiquement">
            <a:extLst>
              <a:ext uri="{FF2B5EF4-FFF2-40B4-BE49-F238E27FC236}">
                <a16:creationId xmlns:a16="http://schemas.microsoft.com/office/drawing/2014/main" id="{30D6D69F-0E64-F9C0-6237-F6470828952E}"/>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3" name="Image 2" descr="Une image contenant texte, capture d’écran, diagramme, ligne&#10;&#10;Description générée automatiquement">
            <a:extLst>
              <a:ext uri="{FF2B5EF4-FFF2-40B4-BE49-F238E27FC236}">
                <a16:creationId xmlns:a16="http://schemas.microsoft.com/office/drawing/2014/main" id="{0945A583-0A06-E00B-DFCB-DBD6B660D2A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 name="Image 2" descr="Une image contenant texte, capture d’écran, Rectangle, conception&#10;&#10;Description générée automatiquement">
            <a:extLst>
              <a:ext uri="{FF2B5EF4-FFF2-40B4-BE49-F238E27FC236}">
                <a16:creationId xmlns:a16="http://schemas.microsoft.com/office/drawing/2014/main" id="{1943A6D5-A965-D991-5383-849F23340453}"/>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 name="Image 2" descr="Une image contenant texte, capture d’écran, logiciel, Page web&#10;&#10;Description générée automatiquement">
            <a:extLst>
              <a:ext uri="{FF2B5EF4-FFF2-40B4-BE49-F238E27FC236}">
                <a16:creationId xmlns:a16="http://schemas.microsoft.com/office/drawing/2014/main" id="{16E97FCE-92D2-7CAC-BC1C-59672BC7F05E}"/>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 name="Image 2" descr="Une image contenant texte, capture d’écran, ligne, Rectangle&#10;&#10;Description générée automatiquement">
            <a:extLst>
              <a:ext uri="{FF2B5EF4-FFF2-40B4-BE49-F238E27FC236}">
                <a16:creationId xmlns:a16="http://schemas.microsoft.com/office/drawing/2014/main" id="{EBE3E121-CE6F-5076-ED12-ED7172EC1A49}"/>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 name="Image 2" descr="Une image contenant texte, capture d’écran, Rectangle, Caractère coloré&#10;&#10;Description générée automatiquement">
            <a:extLst>
              <a:ext uri="{FF2B5EF4-FFF2-40B4-BE49-F238E27FC236}">
                <a16:creationId xmlns:a16="http://schemas.microsoft.com/office/drawing/2014/main" id="{502C8B63-063A-2FDD-6ED1-0BCD75B4B8BB}"/>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 name="Image 2" descr="Une image contenant texte, capture d’écran, logiciel, Police&#10;&#10;Description générée automatiquement">
            <a:extLst>
              <a:ext uri="{FF2B5EF4-FFF2-40B4-BE49-F238E27FC236}">
                <a16:creationId xmlns:a16="http://schemas.microsoft.com/office/drawing/2014/main" id="{296D9948-7295-E7D5-A3FB-F5B09ADDD709}"/>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 name="Image 2" descr="Une image contenant texte, capture d’écran, ligne, diagramme&#10;&#10;Description générée automatiquement">
            <a:extLst>
              <a:ext uri="{FF2B5EF4-FFF2-40B4-BE49-F238E27FC236}">
                <a16:creationId xmlns:a16="http://schemas.microsoft.com/office/drawing/2014/main" id="{06FEBB6C-AAF6-081B-EAC8-D3C1B8D0A5B0}"/>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4" name="Image 3" descr="Une image contenant texte, capture d’écran, ligne, Rectangle&#10;&#10;Description générée automatiquement">
            <a:extLst>
              <a:ext uri="{FF2B5EF4-FFF2-40B4-BE49-F238E27FC236}">
                <a16:creationId xmlns:a16="http://schemas.microsoft.com/office/drawing/2014/main" id="{2793BEC0-5B8E-592F-0528-7DDD6A834260}"/>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 name="Image 2" descr="Une image contenant texte, capture d’écran, Rectangle, Caractère coloré&#10;&#10;Description générée automatiquement">
            <a:extLst>
              <a:ext uri="{FF2B5EF4-FFF2-40B4-BE49-F238E27FC236}">
                <a16:creationId xmlns:a16="http://schemas.microsoft.com/office/drawing/2014/main" id="{70F5E167-A539-028B-79E9-66E9FE5B879A}"/>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 name="Image 2" descr="Une image contenant texte, capture d’écran, diagramme, ligne&#10;&#10;Description générée automatiquement">
            <a:extLst>
              <a:ext uri="{FF2B5EF4-FFF2-40B4-BE49-F238E27FC236}">
                <a16:creationId xmlns:a16="http://schemas.microsoft.com/office/drawing/2014/main" id="{71EE4E67-B8FF-8F3A-473A-7D8F5BEDA28E}"/>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3" name="Image 2" descr="Une image contenant texte, capture d’écran, Caractère coloré, Rectangle&#10;&#10;Description générée automatiquement">
            <a:extLst>
              <a:ext uri="{FF2B5EF4-FFF2-40B4-BE49-F238E27FC236}">
                <a16:creationId xmlns:a16="http://schemas.microsoft.com/office/drawing/2014/main" id="{33884985-28D0-A4A7-874C-CC5371B18AEB}"/>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Image 2" descr="Une image contenant texte, capture d’écran, logiciel, Système d’exploitation&#10;&#10;Description générée automatiquement">
            <a:extLst>
              <a:ext uri="{FF2B5EF4-FFF2-40B4-BE49-F238E27FC236}">
                <a16:creationId xmlns:a16="http://schemas.microsoft.com/office/drawing/2014/main" id="{05A64ED3-BB4F-CC4C-0F49-1579DF00C897}"/>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3" name="Image 2" descr="Une image contenant texte, capture d’écran, Caractère coloré, diagramme&#10;&#10;Description générée automatiquement">
            <a:extLst>
              <a:ext uri="{FF2B5EF4-FFF2-40B4-BE49-F238E27FC236}">
                <a16:creationId xmlns:a16="http://schemas.microsoft.com/office/drawing/2014/main" id="{CAD6EDDF-EC10-17CA-6C77-211A3E1E5736}"/>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3" name="Image 2" descr="Une image contenant texte, capture d’écran, Caractère coloré, Rectangle&#10;&#10;Description générée automatiquement">
            <a:extLst>
              <a:ext uri="{FF2B5EF4-FFF2-40B4-BE49-F238E27FC236}">
                <a16:creationId xmlns:a16="http://schemas.microsoft.com/office/drawing/2014/main" id="{AE05E5FC-6D3B-A9AD-F7EE-AF313D4D4E2C}"/>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3" name="Image 2" descr="Une image contenant texte, capture d’écran, Caractère coloré, diagramme&#10;&#10;Description générée automatiquement">
            <a:extLst>
              <a:ext uri="{FF2B5EF4-FFF2-40B4-BE49-F238E27FC236}">
                <a16:creationId xmlns:a16="http://schemas.microsoft.com/office/drawing/2014/main" id="{EFE1C6C9-8001-E7B7-5CF2-99910CA3BF39}"/>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3" name="Image 2" descr="Une image contenant texte, capture d’écran, Caractère coloré, Rectangle&#10;&#10;Description générée automatiquement">
            <a:extLst>
              <a:ext uri="{FF2B5EF4-FFF2-40B4-BE49-F238E27FC236}">
                <a16:creationId xmlns:a16="http://schemas.microsoft.com/office/drawing/2014/main" id="{982EFF81-4090-6261-EC56-A2507C0A958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3" name="Image 2" descr="Une image contenant texte, capture d’écran, Caractère coloré, diagramme&#10;&#10;Description générée automatiquement">
            <a:extLst>
              <a:ext uri="{FF2B5EF4-FFF2-40B4-BE49-F238E27FC236}">
                <a16:creationId xmlns:a16="http://schemas.microsoft.com/office/drawing/2014/main" id="{C7398452-C6A7-B05C-6667-93B654E8CA12}"/>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3" name="Image 2" descr="Une image contenant texte, capture d’écran, Police, logiciel&#10;&#10;Description générée automatiquement">
            <a:extLst>
              <a:ext uri="{FF2B5EF4-FFF2-40B4-BE49-F238E27FC236}">
                <a16:creationId xmlns:a16="http://schemas.microsoft.com/office/drawing/2014/main" id="{D85243DF-0062-F379-7C6B-D7346FF17E11}"/>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 name="Image 3" descr="Une image contenant texte, capture d’écran, logiciel, Caractère coloré&#10;&#10;Description générée automatiquement">
            <a:extLst>
              <a:ext uri="{FF2B5EF4-FFF2-40B4-BE49-F238E27FC236}">
                <a16:creationId xmlns:a16="http://schemas.microsoft.com/office/drawing/2014/main" id="{91527332-9A2B-3C0A-6AF7-F8932533961F}"/>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3" name="Image 2" descr="Une image contenant texte, capture d’écran, logiciel, Système d’exploitation&#10;&#10;Description générée automatiquement">
            <a:extLst>
              <a:ext uri="{FF2B5EF4-FFF2-40B4-BE49-F238E27FC236}">
                <a16:creationId xmlns:a16="http://schemas.microsoft.com/office/drawing/2014/main" id="{9420A746-6FC4-D2CC-FFA1-FE435485F4D0}"/>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3" name="Image 2" descr="Une image contenant texte, capture d’écran, diagramme, Rectangle&#10;&#10;Description générée automatiquement">
            <a:extLst>
              <a:ext uri="{FF2B5EF4-FFF2-40B4-BE49-F238E27FC236}">
                <a16:creationId xmlns:a16="http://schemas.microsoft.com/office/drawing/2014/main" id="{D5AF974B-5E9C-0D65-3EE8-72E6D3A2AF8C}"/>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3" name="Image 2" descr="Une image contenant texte, capture d’écran, diagramme, Caractère coloré&#10;&#10;Description générée automatiquement">
            <a:extLst>
              <a:ext uri="{FF2B5EF4-FFF2-40B4-BE49-F238E27FC236}">
                <a16:creationId xmlns:a16="http://schemas.microsoft.com/office/drawing/2014/main" id="{94B5A5D5-DCA9-A829-D947-6374EFED2F66}"/>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3" name="Image 2" descr="Une image contenant texte, capture d’écran, diagramme, Caractère coloré&#10;&#10;Description générée automatiquement">
            <a:extLst>
              <a:ext uri="{FF2B5EF4-FFF2-40B4-BE49-F238E27FC236}">
                <a16:creationId xmlns:a16="http://schemas.microsoft.com/office/drawing/2014/main" id="{925687C5-9B75-878A-0CB2-F257D7310298}"/>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3" name="Image 2" descr="Une image contenant texte, capture d’écran, Caractère coloré, diagramme&#10;&#10;Description générée automatiquement">
            <a:extLst>
              <a:ext uri="{FF2B5EF4-FFF2-40B4-BE49-F238E27FC236}">
                <a16:creationId xmlns:a16="http://schemas.microsoft.com/office/drawing/2014/main" id="{8AAF1C5E-EE43-20FB-7DC5-07A4D19658C0}"/>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3" name="Image 2" descr="Une image contenant texte, capture d’écran, Caractère coloré, diagramme&#10;&#10;Description générée automatiquement">
            <a:extLst>
              <a:ext uri="{FF2B5EF4-FFF2-40B4-BE49-F238E27FC236}">
                <a16:creationId xmlns:a16="http://schemas.microsoft.com/office/drawing/2014/main" id="{4FBFFD0F-C31A-386E-CF16-18777C631903}"/>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94F50C-2550-43BE-9BFD-3CE81E8184DD}">
  <ds:schemaRef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27f64e36-29aa-44d5-a3e0-06242cad7d4d"/>
    <ds:schemaRef ds:uri="http://purl.org/dc/dcmitype/"/>
    <ds:schemaRef ds:uri="cd84cc96-e4f0-4e7f-873a-a508fb658c41"/>
    <ds:schemaRef ds:uri="http://schemas.microsoft.com/office/2006/metadata/properties"/>
    <ds:schemaRef ds:uri="http://purl.org/dc/elements/1.1/"/>
    <ds:schemaRef ds:uri="http://www.w3.org/XML/1998/namespace"/>
    <ds:schemaRef ds:uri="be993d5a-5390-4a32-bd90-2a12d82b1d47"/>
  </ds:schemaRefs>
</ds:datastoreItem>
</file>

<file path=customXml/itemProps2.xml><?xml version="1.0" encoding="utf-8"?>
<ds:datastoreItem xmlns:ds="http://schemas.openxmlformats.org/officeDocument/2006/customXml" ds:itemID="{781872C9-5DCB-427B-BA06-8DBA259FADA5}"/>
</file>

<file path=customXml/itemProps3.xml><?xml version="1.0" encoding="utf-8"?>
<ds:datastoreItem xmlns:ds="http://schemas.openxmlformats.org/officeDocument/2006/customXml" ds:itemID="{0097D26A-762D-4F28-AB98-8820E8588B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330</TotalTime>
  <Words>968</Words>
  <Application>Microsoft Office PowerPoint</Application>
  <PresentationFormat>Affichage à l'écran (4:3)</PresentationFormat>
  <Paragraphs>97</Paragraphs>
  <Slides>36</Slides>
  <Notes>36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Arial</vt:lpstr>
      <vt:lpstr>Calibri</vt:lpstr>
      <vt:lpstr>Symbol</vt:lpstr>
      <vt:lpstr>Verdana</vt:lpstr>
      <vt:lpstr>Thème Office</vt:lpstr>
      <vt:lpstr>2. Les réglettes :  décomposition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LES RÉGLETTES Décomposition</dc:title>
  <dc:creator>EDITIONS HATIER</dc:creator>
  <cp:lastModifiedBy>CARATY CORINNE</cp:lastModifiedBy>
  <cp:revision>62</cp:revision>
  <dcterms:created xsi:type="dcterms:W3CDTF">2022-01-07T11:15:07Z</dcterms:created>
  <dcterms:modified xsi:type="dcterms:W3CDTF">2023-06-24T11:34:09Z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Order">
    <vt:r8>70300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