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5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305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306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7" r:id="rId53"/>
    <p:sldId id="308" r:id="rId54"/>
    <p:sldId id="303" r:id="rId55"/>
    <p:sldId id="304" r:id="rId5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1" roundtripDataSignature="AMtx7mgyh2MB998oqhCLXK68RmUfbOAVD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rmonie Tessier" initials="" lastIdx="4" clrIdx="0"/>
  <p:cmAuthor id="7" name="catherine.mallard2" initials="ca" lastIdx="12" clrIdx="7">
    <p:extLst>
      <p:ext uri="{19B8F6BF-5375-455C-9EA6-DF929625EA0E}">
        <p15:presenceInfo xmlns:p15="http://schemas.microsoft.com/office/powerpoint/2012/main" userId="S::catherine.mallard2_gmail.com#ext#@hachette.onmicrosoft.com::943e5806-a044-4790-a0a9-05d7075f8f80" providerId="AD"/>
      </p:ext>
    </p:extLst>
  </p:cmAuthor>
  <p:cmAuthor id="1" name="Christophe DRACOS" initials="" lastIdx="1" clrIdx="1"/>
  <p:cmAuthor id="8" name="jennifer riviere" initials="jr" lastIdx="13" clrIdx="8">
    <p:extLst>
      <p:ext uri="{19B8F6BF-5375-455C-9EA6-DF929625EA0E}">
        <p15:presenceInfo xmlns:p15="http://schemas.microsoft.com/office/powerpoint/2012/main" userId="77148290420568c5" providerId="Windows Live"/>
      </p:ext>
    </p:extLst>
  </p:cmAuthor>
  <p:cmAuthor id="2" name="Pauline Negrel-Lion" initials="" lastIdx="2" clrIdx="2"/>
  <p:cmAuthor id="9" name="omenriah" initials="om" lastIdx="10" clrIdx="9">
    <p:extLst>
      <p:ext uri="{19B8F6BF-5375-455C-9EA6-DF929625EA0E}">
        <p15:presenceInfo xmlns:p15="http://schemas.microsoft.com/office/powerpoint/2012/main" userId="S::omenriah_gmail.com#ext#@hachette.onmicrosoft.com::1c7e23f3-21b9-4451-98c0-15057ee07999" providerId="AD"/>
      </p:ext>
    </p:extLst>
  </p:cmAuthor>
  <p:cmAuthor id="3" name="HACHE Caroline" initials="" lastIdx="3" clrIdx="3"/>
  <p:cmAuthor id="10" name="Christophe Dracos" initials="CD" lastIdx="5" clrIdx="10">
    <p:extLst>
      <p:ext uri="{19B8F6BF-5375-455C-9EA6-DF929625EA0E}">
        <p15:presenceInfo xmlns:p15="http://schemas.microsoft.com/office/powerpoint/2012/main" userId="S::cri.dracos_outlook.fr#ext#@hachette.onmicrosoft.com::9a339485-cc17-450e-b56d-f2edc49cae5a" providerId="AD"/>
      </p:ext>
    </p:extLst>
  </p:cmAuthor>
  <p:cmAuthor id="4" name="Catherine MALLARD" initials="" lastIdx="3" clrIdx="4"/>
  <p:cmAuthor id="11" name="Caroline HACHE" initials="CH" lastIdx="3" clrIdx="11">
    <p:extLst>
      <p:ext uri="{19B8F6BF-5375-455C-9EA6-DF929625EA0E}">
        <p15:presenceInfo xmlns:p15="http://schemas.microsoft.com/office/powerpoint/2012/main" userId="Caroline HACHE" providerId="None"/>
      </p:ext>
    </p:extLst>
  </p:cmAuthor>
  <p:cmAuthor id="5" name="CHAUVELLIER ANNE" initials="CA" lastIdx="24" clrIdx="5">
    <p:extLst>
      <p:ext uri="{19B8F6BF-5375-455C-9EA6-DF929625EA0E}">
        <p15:presenceInfo xmlns:p15="http://schemas.microsoft.com/office/powerpoint/2012/main" userId="S::ACHAUVELLIER@editions-hatier.fr::f6f57ace-c9cf-44ce-941b-3615434e65b1" providerId="AD"/>
      </p:ext>
    </p:extLst>
  </p:cmAuthor>
  <p:cmAuthor id="6" name="Sylvie Advenier" initials="SA" lastIdx="8" clrIdx="6">
    <p:extLst>
      <p:ext uri="{19B8F6BF-5375-455C-9EA6-DF929625EA0E}">
        <p15:presenceInfo xmlns:p15="http://schemas.microsoft.com/office/powerpoint/2012/main" userId="516bcc22ff4f158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36A05C-C5E9-4860-9EE1-754FB8ADCF84}" v="1" dt="2023-06-13T14:48:40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7" autoAdjust="0"/>
    <p:restoredTop sz="79846" autoAdjust="0"/>
  </p:normalViewPr>
  <p:slideViewPr>
    <p:cSldViewPr snapToGrid="0">
      <p:cViewPr varScale="1">
        <p:scale>
          <a:sx n="91" d="100"/>
          <a:sy n="91" d="100"/>
        </p:scale>
        <p:origin x="23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6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72202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-FR" b="0" i="1">
                <a:latin typeface="Arial"/>
                <a:ea typeface="Arial"/>
                <a:cs typeface="Arial"/>
                <a:sym typeface="Arial"/>
              </a:rPr>
              <a:t>Aujourd’hui, nous allons à nouveau travailler avec les réglettes. </a:t>
            </a:r>
            <a:endParaRPr b="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2300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Symbol" panose="05050102010706020507" pitchFamily="18" charset="2"/>
              </a:rPr>
              <a:t> </a:t>
            </a: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réglette marron. Il reste deux réglettes à trouver. Quelles sont-elles ?</a:t>
            </a:r>
            <a:endParaRPr sz="1200" b="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10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81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Symbol" panose="05050102010706020507" pitchFamily="18" charset="2"/>
              </a:rPr>
              <a:t> </a:t>
            </a: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réglette bleue.</a:t>
            </a:r>
            <a:endParaRPr dirty="0"/>
          </a:p>
        </p:txBody>
      </p:sp>
      <p:sp>
        <p:nvSpPr>
          <p:cNvPr id="224" name="Google Shape;22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11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66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Symbol" panose="05050102010706020507" pitchFamily="18" charset="2"/>
              </a:rPr>
              <a:t> </a:t>
            </a: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enfin, la plus grande réglette est orange. </a:t>
            </a:r>
            <a:endParaRPr sz="1200" b="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12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700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 présent, prenez la réglette blanche. C’est la plus petite réglette. Elle vaut 1. </a:t>
            </a:r>
            <a:endParaRPr dirty="0"/>
          </a:p>
        </p:txBody>
      </p:sp>
      <p:sp>
        <p:nvSpPr>
          <p:cNvPr id="256" name="Google Shape;25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13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29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Maintenant, prenez la réglette rouge. Combien de réglettes blanches sont nécessaires pour avoir la même longueur qu’une réglette rouge ? 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Laisser un instant pour que les élèves fassent des essais, puis interroger un élève.</a:t>
            </a:r>
            <a:endParaRPr dirty="0"/>
          </a:p>
        </p:txBody>
      </p:sp>
      <p:sp>
        <p:nvSpPr>
          <p:cNvPr id="265" name="Google Shape;26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14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659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Symbol" panose="05050102010706020507" pitchFamily="18" charset="2"/>
              </a:rPr>
              <a:t> </a:t>
            </a: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avoir la même longueur qu’une réglette rouge, il faut deux réglettes blanches. Donc la réglette rouge vaut 2. </a:t>
            </a:r>
            <a:endParaRPr dirty="0"/>
          </a:p>
        </p:txBody>
      </p:sp>
      <p:sp>
        <p:nvSpPr>
          <p:cNvPr id="273" name="Google Shape;27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15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442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Même démarche.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Maintenant, prenez la réglette vert clair. Combien de réglettes blanches sont nécessaires pour avoir la même longueur qu’une réglette vert clair ? </a:t>
            </a:r>
            <a:endParaRPr sz="1200" b="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16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240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Symbol" panose="05050102010706020507" pitchFamily="18" charset="2"/>
              </a:rPr>
              <a:t> </a:t>
            </a: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avoir la même longueur qu’une réglette vert clair, il faut trois réglettes blanches. Donc la réglette vert clair vaut 3.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Faire remarquer qu’on peut aussi ajouter la réglette rouge et la réglette blanche : 2 + 1 = 3.</a:t>
            </a:r>
            <a:endParaRPr sz="1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17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562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Maintenant, cherchez la réglette qui vaut 4.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307" name="Google Shape;30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18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391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Symbol" panose="05050102010706020507" pitchFamily="18" charset="2"/>
              </a:rPr>
              <a:t> O</a:t>
            </a: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peut mettre quatre réglettes blanches dans une réglette rose, donc la réglette rose vaut 4.</a:t>
            </a:r>
            <a:endParaRPr lang="fr-FR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Faire remarquer qu’on peut aussi ajouter la réglette verte et la réglette blanche : 3 + 1 = 4.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307" name="Google Shape;30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19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155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1" dirty="0"/>
              <a:t>Prenez une réglette de chaque couleur et construisez l'escalier sur votre table.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Laisser quelques instants aux élèves pour construire leur escalier.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Reprendre en collectif : </a:t>
            </a:r>
            <a:r>
              <a:rPr lang="fr-FR" i="1" dirty="0"/>
              <a:t>on va rappeler</a:t>
            </a: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i="1" dirty="0"/>
              <a:t>les</a:t>
            </a: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couleurs des réglettes, de la plus petite à la plus grande</a:t>
            </a:r>
            <a:r>
              <a:rPr lang="fr-FR" i="1" dirty="0"/>
              <a:t>.</a:t>
            </a:r>
            <a:endParaRPr dirty="0"/>
          </a:p>
        </p:txBody>
      </p:sp>
      <p:sp>
        <p:nvSpPr>
          <p:cNvPr id="119" name="Google Shape;11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2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3303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quelle est la réglette qui vaut 5 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333" name="Google Shape;333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20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1561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i="1" dirty="0">
                <a:sym typeface="Symbol" panose="05050102010706020507" pitchFamily="18" charset="2"/>
              </a:rPr>
              <a:t> O</a:t>
            </a:r>
            <a:r>
              <a:rPr lang="fr-FR" i="1" dirty="0"/>
              <a:t>n </a:t>
            </a: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peut mettre cinq réglettes blanches dans une réglette jaune, donc la réglette jaune vaut 5.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Faire remarquer qu’on peut aussi ajouter la réglette rose et la réglette blanche : 4 + 1 = 5.</a:t>
            </a:r>
            <a:endParaRPr sz="1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21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593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Maintenant, prenez la réglette vert foncé. Combien faut-il de réglettes blanches pour avoir la même longueur que la réglette vert foncé 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 b="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22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498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Symbol" panose="05050102010706020507" pitchFamily="18" charset="2"/>
              </a:rPr>
              <a:t> P</a:t>
            </a: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avoir la même longueur qu’une réglette vert foncé, il faut six réglettes blanches. Donc la réglette vert foncé vaut 6.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Faire remarquer qu’on peut aussi ajouter la réglette jaune et la réglette blanche : 5 + 1 = 6.</a:t>
            </a:r>
            <a:endParaRPr sz="1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23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371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Combien faut-il de réglettes blanches pour avoir la même longueur que la réglette noire ?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24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144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Symbol" panose="05050102010706020507" pitchFamily="18" charset="2"/>
              </a:rPr>
              <a:t> I</a:t>
            </a: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 faut sept réglettes blanches. Donc la réglette noire vaut 7.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C’est aussi 6 + 1.</a:t>
            </a:r>
            <a:endParaRPr dirty="0"/>
          </a:p>
        </p:txBody>
      </p:sp>
      <p:sp>
        <p:nvSpPr>
          <p:cNvPr id="398" name="Google Shape;398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25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757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Prenez la réglette marron. Combien faut-il de réglettes blanches pour avoir la même longueur que la réglette marron ?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26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276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Symbol" panose="05050102010706020507" pitchFamily="18" charset="2"/>
              </a:rPr>
              <a:t> P</a:t>
            </a: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avoir la même longueur qu’une réglette marron, il faut huit réglettes blanches. Donc la réglette marron vaut 8. C’est aussi 7 + 1.</a:t>
            </a:r>
            <a:endParaRPr dirty="0"/>
          </a:p>
        </p:txBody>
      </p:sp>
      <p:sp>
        <p:nvSpPr>
          <p:cNvPr id="424" name="Google Shape;424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27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3876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4" name="Google Shape;44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Prenez les réglettes bleue et marron. Combien faut-il ajouter de réglettes blanches à la réglette marron pour avoir la même longueur que la réglette bleue ?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28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312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2" name="Google Shape;452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®"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Symbol" panose="05050102010706020507" pitchFamily="18" charset="2"/>
              </a:rPr>
              <a:t>Il faut ajouter 1 </a:t>
            </a: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réglette blanche.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+ 1 = 9 donc la réglette bleue vaut 9. </a:t>
            </a:r>
            <a:endParaRPr dirty="0"/>
          </a:p>
        </p:txBody>
      </p:sp>
      <p:sp>
        <p:nvSpPr>
          <p:cNvPr id="453" name="Google Shape;453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29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47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plus petite réglette est la blanche. Quelle est celle d’après ?</a:t>
            </a:r>
            <a:endParaRPr sz="1200" b="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3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7094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Prenez les réglettes orange et bleue. Combien faut-il ajouter de réglettes blanches à la réglette bleue pour avoir la même longueur que la réglette orange ?</a:t>
            </a:r>
            <a:endParaRPr sz="1200" b="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30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642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2" name="Google Shape;462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®"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Symbol" panose="05050102010706020507" pitchFamily="18" charset="2"/>
              </a:rPr>
              <a:t>Il faut ajouter 1 </a:t>
            </a: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réglette blanche.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 + 1 = 10 donc la réglette orange vaut 10. </a:t>
            </a:r>
            <a:endParaRPr lang="fr-F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31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355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2" name="Google Shape;47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 présent, je vais vous donner </a:t>
            </a:r>
            <a:r>
              <a:rPr lang="fr-FR" sz="1200" b="0" i="1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nombre </a:t>
            </a: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vous devrez montrer la réglette qui a cette valeur. Par exemple, si je vous dis « 3 » …</a:t>
            </a:r>
            <a:endParaRPr sz="1200" b="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32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235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1" name="Google Shape;481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vous devez prendre la réglette vert clair et la lever pour</a:t>
            </a:r>
            <a:r>
              <a:rPr lang="fr-FR" i="1" dirty="0"/>
              <a:t> </a:t>
            </a: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montrer. </a:t>
            </a:r>
            <a:endParaRPr sz="1200" b="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33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397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9" name="Google Shape;48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Montrez</a:t>
            </a:r>
            <a:r>
              <a:rPr lang="fr-FR" i="1" dirty="0"/>
              <a:t> </a:t>
            </a: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réglette 10.</a:t>
            </a:r>
            <a:endParaRPr dirty="0"/>
          </a:p>
        </p:txBody>
      </p:sp>
      <p:sp>
        <p:nvSpPr>
          <p:cNvPr id="490" name="Google Shape;490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34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4190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C’est la plus grande réglette : la réglette orange.</a:t>
            </a:r>
            <a:endParaRPr sz="1200" b="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35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495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6" name="Google Shape;516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sz="12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Montrez la réglette 2.</a:t>
            </a:r>
            <a:endParaRPr/>
          </a:p>
        </p:txBody>
      </p:sp>
      <p:sp>
        <p:nvSpPr>
          <p:cNvPr id="517" name="Google Shape;517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36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5238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5" name="Google Shape;525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C’est la réglette </a:t>
            </a:r>
            <a:r>
              <a:rPr lang="fr-FR" i="1" dirty="0"/>
              <a:t>rouge.</a:t>
            </a:r>
            <a:endParaRPr sz="1200" b="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37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3521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4" name="Google Shape;544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sz="12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Montrez la réglette 9.</a:t>
            </a:r>
            <a:endParaRPr/>
          </a:p>
        </p:txBody>
      </p:sp>
      <p:sp>
        <p:nvSpPr>
          <p:cNvPr id="545" name="Google Shape;545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38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407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3" name="Google Shape;553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 est juste avant 10, donc la réglette 9 est celle qui est juste avant la réglette orange : c’est la réglette bleue. </a:t>
            </a:r>
            <a:endParaRPr/>
          </a:p>
        </p:txBody>
      </p:sp>
      <p:sp>
        <p:nvSpPr>
          <p:cNvPr id="554" name="Google Shape;554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39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248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Symbol" panose="05050102010706020507" pitchFamily="18" charset="2"/>
              </a:rPr>
              <a:t> </a:t>
            </a: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C’est la réglette rouge. Et celle d’après ?</a:t>
            </a:r>
            <a:endParaRPr sz="1200" b="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4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6146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2" name="Google Shape;572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sz="12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Montrez la réglette 5.</a:t>
            </a:r>
            <a:endParaRPr/>
          </a:p>
        </p:txBody>
      </p:sp>
      <p:sp>
        <p:nvSpPr>
          <p:cNvPr id="573" name="Google Shape;573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40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43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1" name="Google Shape;581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C’est la réglette jaune. </a:t>
            </a:r>
            <a:endParaRPr/>
          </a:p>
        </p:txBody>
      </p:sp>
      <p:sp>
        <p:nvSpPr>
          <p:cNvPr id="582" name="Google Shape;582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41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2568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0" name="Google Shape;600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À présent, nous allons faire un petit jeu. Prenez les réglettes 4 et 6.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Vérifier que les élèves ont pris les réglettes rose et vert foncé.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Mettez les réglettes derrière votre dos. Mélangez-les et sans regarder, montrez la réglette 6. </a:t>
            </a:r>
            <a:endParaRPr sz="1200" b="1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42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856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1" name="Google Shape;611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Demander aux élèves d’expliquer leur méthode pour choisir la bonne réglette.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Réponse attendue : </a:t>
            </a: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j’ai pris la plus longue car 6 est plus grand que 4</a:t>
            </a:r>
            <a:r>
              <a:rPr lang="fr-FR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43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276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0" name="Google Shape;630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Maintenant, prenez les réglettes 8 et 7.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Vérifier que les élèves ont pris les réglettes marron et noire.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Mettez-les derrière votre dos. Mélangez-les et sans regarder, montrez la réglette 7. </a:t>
            </a:r>
            <a:endParaRPr dirty="0"/>
          </a:p>
        </p:txBody>
      </p:sp>
      <p:sp>
        <p:nvSpPr>
          <p:cNvPr id="631" name="Google Shape;631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44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071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0" name="Google Shape;640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Demander aux élèves d’expliquer leur méthode pour choisir la bonne réglette.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Réponse attendue : </a:t>
            </a: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j’ai pris la plus petite car 7 est plus petit que 8</a:t>
            </a:r>
            <a:r>
              <a:rPr lang="fr-FR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45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15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9" name="Google Shape;659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Maintenant, prenez les réglettes 2 et 3.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Vérifier que les élèves ont pris les réglettes rouge et vert clair.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Mettez-les derrière votre dos. Mélangez-les et sans regarder, montrez la réglette 3. </a:t>
            </a:r>
            <a:endParaRPr dirty="0"/>
          </a:p>
        </p:txBody>
      </p:sp>
      <p:sp>
        <p:nvSpPr>
          <p:cNvPr id="660" name="Google Shape;660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46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5147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9" name="Google Shape;669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Demander aux élèves d’expliquer leur méthode pour choisir la bonne réglette.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Réponse attendue : </a:t>
            </a: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j’ai pris la plus grande car 3 est plus grand que 2</a:t>
            </a:r>
            <a:r>
              <a:rPr lang="fr-FR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jeu peut se poursuivre avec 3 réglettes au lieu de 2. Demander aux élèves de justifier leur choix.</a:t>
            </a:r>
            <a:endParaRPr sz="1200" b="0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47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881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8" name="Google Shape;688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trike="noStrike" dirty="0"/>
          </a:p>
        </p:txBody>
      </p:sp>
      <p:sp>
        <p:nvSpPr>
          <p:cNvPr id="689" name="Google Shape;689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48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76561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8" name="Google Shape;688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trike="noStrike" dirty="0"/>
              <a:t>Dans l’exercice 1, les réglettes sont toutes de la même taille : il s’agit juste d’associer les couleurs des réglettes à leur valeur</a:t>
            </a:r>
            <a:endParaRPr strike="noStrike" dirty="0"/>
          </a:p>
        </p:txBody>
      </p:sp>
      <p:sp>
        <p:nvSpPr>
          <p:cNvPr id="689" name="Google Shape;689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49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22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Symbol" panose="05050102010706020507" pitchFamily="18" charset="2"/>
              </a:rPr>
              <a:t> </a:t>
            </a: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C’est la réglette vert clair. Et ensuite ?</a:t>
            </a:r>
            <a:endParaRPr sz="1200" b="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5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2418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8" name="Google Shape;688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trike="noStrike" dirty="0"/>
              <a:t>Dans l’exercice 1, les réglettes sont toutes de la même taille : il s’agit juste d’associer les couleurs des réglettes à leur valeur</a:t>
            </a:r>
            <a:endParaRPr strike="noStrike" dirty="0"/>
          </a:p>
        </p:txBody>
      </p:sp>
      <p:sp>
        <p:nvSpPr>
          <p:cNvPr id="689" name="Google Shape;689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50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50086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5" name="Google Shape;695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Distribuer la leçon aux élèves et leur faire colorier les réglettes avec les bonnes couleurs.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Rappel : un escalier des réglettes en couleur se trouve à la fin du cahier.</a:t>
            </a:r>
            <a:endParaRPr dirty="0"/>
          </a:p>
        </p:txBody>
      </p:sp>
      <p:sp>
        <p:nvSpPr>
          <p:cNvPr id="696" name="Google Shape;696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51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56455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0238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Symbol" panose="05050102010706020507" pitchFamily="18" charset="2"/>
              </a:rPr>
              <a:t> </a:t>
            </a: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C’est la réglette rose. Quelle est la réglette qui vient juste après ?</a:t>
            </a:r>
            <a:endParaRPr sz="1200" b="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6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874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Symbol" panose="05050102010706020507" pitchFamily="18" charset="2"/>
              </a:rPr>
              <a:t> </a:t>
            </a: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C’est la réglette jaune. Et après ?</a:t>
            </a:r>
            <a:endParaRPr sz="1200" b="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7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38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Symbol" panose="05050102010706020507" pitchFamily="18" charset="2"/>
              </a:rPr>
              <a:t> </a:t>
            </a: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réglette vert foncé. Ensuite ?</a:t>
            </a:r>
            <a:endParaRPr dirty="0"/>
          </a:p>
        </p:txBody>
      </p:sp>
      <p:sp>
        <p:nvSpPr>
          <p:cNvPr id="185" name="Google Shape;18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8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68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Symbol" panose="05050102010706020507" pitchFamily="18" charset="2"/>
              </a:rPr>
              <a:t> </a:t>
            </a:r>
            <a:r>
              <a:rPr lang="fr-FR" sz="1200" b="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réglette noire. Quelle est la réglette qui vient juste après la noire ?</a:t>
            </a:r>
            <a:endParaRPr sz="1200" b="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solidFill>
                  <a:srgbClr val="000000"/>
                </a:solidFill>
              </a:rPr>
              <a:t>9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09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1"/>
          <p:cNvSpPr txBox="1">
            <a:spLocks noGrp="1"/>
          </p:cNvSpPr>
          <p:nvPr>
            <p:ph type="ctrTitle"/>
          </p:nvPr>
        </p:nvSpPr>
        <p:spPr>
          <a:xfrm>
            <a:off x="751788" y="3040905"/>
            <a:ext cx="7772400" cy="776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 sz="32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1"/>
          <p:cNvSpPr txBox="1"/>
          <p:nvPr/>
        </p:nvSpPr>
        <p:spPr>
          <a:xfrm>
            <a:off x="4342511" y="6163768"/>
            <a:ext cx="4421378" cy="49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Réservé à la vidéoprojection</a:t>
            </a:r>
            <a:endParaRPr sz="2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userDrawn="1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userDrawn="1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userDrawn="1">
  <p:cSld name="V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"/>
          <p:cNvSpPr txBox="1">
            <a:spLocks noGrp="1"/>
          </p:cNvSpPr>
          <p:nvPr>
            <p:ph type="ctrTitle"/>
          </p:nvPr>
        </p:nvSpPr>
        <p:spPr>
          <a:xfrm>
            <a:off x="751788" y="3040905"/>
            <a:ext cx="7772400" cy="776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r>
              <a:rPr lang="fr-FR" sz="3200" dirty="0"/>
              <a:t>3. </a:t>
            </a:r>
            <a:r>
              <a:rPr lang="fr-FR" sz="3200"/>
              <a:t>Les réglettes : association </a:t>
            </a:r>
            <a:r>
              <a:rPr lang="fr-FR" sz="3200" dirty="0"/>
              <a:t>valeur/couleur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texte, Caractère coloré, diagramme&#10;&#10;Description générée automatiquement">
            <a:extLst>
              <a:ext uri="{FF2B5EF4-FFF2-40B4-BE49-F238E27FC236}">
                <a16:creationId xmlns:a16="http://schemas.microsoft.com/office/drawing/2014/main" id="{DD6D2614-DDD8-7D2B-4F58-375378BAC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Caractère coloré, diagramme&#10;&#10;Description générée automatiquement">
            <a:extLst>
              <a:ext uri="{FF2B5EF4-FFF2-40B4-BE49-F238E27FC236}">
                <a16:creationId xmlns:a16="http://schemas.microsoft.com/office/drawing/2014/main" id="{90C0DAEA-0D9D-0520-BBD2-8AEE279B8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Caractère coloré, diagramme&#10;&#10;Description générée automatiquement">
            <a:extLst>
              <a:ext uri="{FF2B5EF4-FFF2-40B4-BE49-F238E27FC236}">
                <a16:creationId xmlns:a16="http://schemas.microsoft.com/office/drawing/2014/main" id="{97D889A5-DBCF-A06D-89F7-AAB6A6C03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Système d’exploitation&#10;&#10;Description générée automatiquement">
            <a:extLst>
              <a:ext uri="{FF2B5EF4-FFF2-40B4-BE49-F238E27FC236}">
                <a16:creationId xmlns:a16="http://schemas.microsoft.com/office/drawing/2014/main" id="{739C6C13-5534-91CC-1056-CF3B6A3D9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Système d’exploitation&#10;&#10;Description générée automatiquement">
            <a:extLst>
              <a:ext uri="{FF2B5EF4-FFF2-40B4-BE49-F238E27FC236}">
                <a16:creationId xmlns:a16="http://schemas.microsoft.com/office/drawing/2014/main" id="{38E6728C-D41C-F359-9339-CDFDD3704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logiciel, Police&#10;&#10;Description générée automatiquement">
            <a:extLst>
              <a:ext uri="{FF2B5EF4-FFF2-40B4-BE49-F238E27FC236}">
                <a16:creationId xmlns:a16="http://schemas.microsoft.com/office/drawing/2014/main" id="{BD28DE23-F7F2-F3D2-167A-DB8CA87B3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Système d’exploitation, logiciel&#10;&#10;Description générée automatiquement">
            <a:extLst>
              <a:ext uri="{FF2B5EF4-FFF2-40B4-BE49-F238E27FC236}">
                <a16:creationId xmlns:a16="http://schemas.microsoft.com/office/drawing/2014/main" id="{3B22CFF0-9ADA-8848-960F-BCE3DA42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diagramme, Rectangle&#10;&#10;Description générée automatiquement">
            <a:extLst>
              <a:ext uri="{FF2B5EF4-FFF2-40B4-BE49-F238E27FC236}">
                <a16:creationId xmlns:a16="http://schemas.microsoft.com/office/drawing/2014/main" id="{A89192C1-9145-6DB7-8DE3-05C1160DC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capture d’écran, Rectangle, conception&#10;&#10;Description générée automatiquement">
            <a:extLst>
              <a:ext uri="{FF2B5EF4-FFF2-40B4-BE49-F238E27FC236}">
                <a16:creationId xmlns:a16="http://schemas.microsoft.com/office/drawing/2014/main" id="{A8CDDB91-CB63-E0AE-0D79-985616F23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texte, capture d’écran, diagramme, Rectangle&#10;&#10;Description générée automatiquement">
            <a:extLst>
              <a:ext uri="{FF2B5EF4-FFF2-40B4-BE49-F238E27FC236}">
                <a16:creationId xmlns:a16="http://schemas.microsoft.com/office/drawing/2014/main" id="{DB410F84-5B60-7194-FF0E-258A8E283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63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ligne&#10;&#10;Description générée automatiquement">
            <a:extLst>
              <a:ext uri="{FF2B5EF4-FFF2-40B4-BE49-F238E27FC236}">
                <a16:creationId xmlns:a16="http://schemas.microsoft.com/office/drawing/2014/main" id="{42F91EC2-21B7-356C-4F20-E13CEFBFC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Rectangle, conception&#10;&#10;Description générée automatiquement">
            <a:extLst>
              <a:ext uri="{FF2B5EF4-FFF2-40B4-BE49-F238E27FC236}">
                <a16:creationId xmlns:a16="http://schemas.microsoft.com/office/drawing/2014/main" id="{F8634F3A-4237-FC79-5093-0391F65DA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diagramme, Rectangle&#10;&#10;Description générée automatiquement">
            <a:extLst>
              <a:ext uri="{FF2B5EF4-FFF2-40B4-BE49-F238E27FC236}">
                <a16:creationId xmlns:a16="http://schemas.microsoft.com/office/drawing/2014/main" id="{5C7D8629-2251-0215-C5CB-5627A5077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4C34E2E0-7810-297E-D84F-DC9F83D30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diagramme, Rectangle&#10;&#10;Description générée automatiquement">
            <a:extLst>
              <a:ext uri="{FF2B5EF4-FFF2-40B4-BE49-F238E27FC236}">
                <a16:creationId xmlns:a16="http://schemas.microsoft.com/office/drawing/2014/main" id="{9D626365-741E-F59E-7D45-C9E2A4F87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B60089CE-D892-4AE5-8DB2-D1622FF9A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Rectangle, ligne&#10;&#10;Description générée automatiquement">
            <a:extLst>
              <a:ext uri="{FF2B5EF4-FFF2-40B4-BE49-F238E27FC236}">
                <a16:creationId xmlns:a16="http://schemas.microsoft.com/office/drawing/2014/main" id="{70692E7E-95D0-3741-FD2F-060053824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23D64F65-A2F1-D2A3-D47E-2F8633DEA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Rectangle, ligne&#10;&#10;Description générée automatiquement">
            <a:extLst>
              <a:ext uri="{FF2B5EF4-FFF2-40B4-BE49-F238E27FC236}">
                <a16:creationId xmlns:a16="http://schemas.microsoft.com/office/drawing/2014/main" id="{A3167EBD-2FBF-B21D-D60A-87518A930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15680D94-DDCB-517C-22AC-A02B0A45D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C37D7388-B62A-C45B-78D3-90C4B6A5D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conception&#10;&#10;Description générée automatiquement">
            <a:extLst>
              <a:ext uri="{FF2B5EF4-FFF2-40B4-BE49-F238E27FC236}">
                <a16:creationId xmlns:a16="http://schemas.microsoft.com/office/drawing/2014/main" id="{174F80A4-2C9F-63F9-D25C-3954073B7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68D73A1D-73A1-2EE5-B890-F4EE216D2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D495808C-E2BE-C01F-8DFF-3D2896B6B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07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A7D13C33-E5DC-D092-63D6-101FCDA79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Système d’exploitation, logiciel&#10;&#10;Description générée automatiquement">
            <a:extLst>
              <a:ext uri="{FF2B5EF4-FFF2-40B4-BE49-F238E27FC236}">
                <a16:creationId xmlns:a16="http://schemas.microsoft.com/office/drawing/2014/main" id="{96F23010-23F2-6BC2-8DD4-FBDBF2ACC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E5C44D4C-DA7D-CE34-F701-36E5B5C63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Caractère coloré, diagramme&#10;&#10;Description générée automatiquement">
            <a:extLst>
              <a:ext uri="{FF2B5EF4-FFF2-40B4-BE49-F238E27FC236}">
                <a16:creationId xmlns:a16="http://schemas.microsoft.com/office/drawing/2014/main" id="{EAFDC006-797F-3B10-45C9-0F631D154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E287E967-4820-ADE4-BCF6-D75274895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Caractère coloré&#10;&#10;Description générée automatiquement">
            <a:extLst>
              <a:ext uri="{FF2B5EF4-FFF2-40B4-BE49-F238E27FC236}">
                <a16:creationId xmlns:a16="http://schemas.microsoft.com/office/drawing/2014/main" id="{25034984-895A-22AA-FFB2-D9C60971F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igne, Police&#10;&#10;Description générée automatiquement">
            <a:extLst>
              <a:ext uri="{FF2B5EF4-FFF2-40B4-BE49-F238E27FC236}">
                <a16:creationId xmlns:a16="http://schemas.microsoft.com/office/drawing/2014/main" id="{8EE0D488-CD2D-7E69-2D85-174AF5F3F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Caractère coloré&#10;&#10;Description générée automatiquement">
            <a:extLst>
              <a:ext uri="{FF2B5EF4-FFF2-40B4-BE49-F238E27FC236}">
                <a16:creationId xmlns:a16="http://schemas.microsoft.com/office/drawing/2014/main" id="{A653AC42-10E9-4813-C950-E511FB5CD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Système d’exploitation&#10;&#10;Description générée automatiquement">
            <a:extLst>
              <a:ext uri="{FF2B5EF4-FFF2-40B4-BE49-F238E27FC236}">
                <a16:creationId xmlns:a16="http://schemas.microsoft.com/office/drawing/2014/main" id="{5AB7637E-B035-84EB-23D7-BB45919C0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igne, Police&#10;&#10;Description générée automatiquement">
            <a:extLst>
              <a:ext uri="{FF2B5EF4-FFF2-40B4-BE49-F238E27FC236}">
                <a16:creationId xmlns:a16="http://schemas.microsoft.com/office/drawing/2014/main" id="{9943C2FD-EC4A-29CF-BD60-DB5D4F65E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Caractère coloré&#10;&#10;Description générée automatiquement">
            <a:extLst>
              <a:ext uri="{FF2B5EF4-FFF2-40B4-BE49-F238E27FC236}">
                <a16:creationId xmlns:a16="http://schemas.microsoft.com/office/drawing/2014/main" id="{B8E6A505-A806-CC29-95D8-CB559F552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diagramme, ligne&#10;&#10;Description générée automatiquement">
            <a:extLst>
              <a:ext uri="{FF2B5EF4-FFF2-40B4-BE49-F238E27FC236}">
                <a16:creationId xmlns:a16="http://schemas.microsoft.com/office/drawing/2014/main" id="{8EFEFFED-4781-5FD6-B619-7CC58A720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Caractère coloré&#10;&#10;Description générée automatiquement">
            <a:extLst>
              <a:ext uri="{FF2B5EF4-FFF2-40B4-BE49-F238E27FC236}">
                <a16:creationId xmlns:a16="http://schemas.microsoft.com/office/drawing/2014/main" id="{73F4905C-7CBC-27DC-9C10-0C899F35E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ligne, diagramme&#10;&#10;Description générée automatiquement">
            <a:extLst>
              <a:ext uri="{FF2B5EF4-FFF2-40B4-BE49-F238E27FC236}">
                <a16:creationId xmlns:a16="http://schemas.microsoft.com/office/drawing/2014/main" id="{4D04B5D2-5817-054F-C3EE-4680AA6BF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Caractère coloré&#10;&#10;Description générée automatiquement">
            <a:extLst>
              <a:ext uri="{FF2B5EF4-FFF2-40B4-BE49-F238E27FC236}">
                <a16:creationId xmlns:a16="http://schemas.microsoft.com/office/drawing/2014/main" id="{C0204E52-4701-74DA-C0D2-F209C2678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diagramme, ligne&#10;&#10;Description générée automatiquement">
            <a:extLst>
              <a:ext uri="{FF2B5EF4-FFF2-40B4-BE49-F238E27FC236}">
                <a16:creationId xmlns:a16="http://schemas.microsoft.com/office/drawing/2014/main" id="{A2CAAE95-BE66-1C8A-265C-D6BF2494E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Caractère coloré&#10;&#10;Description générée automatiquement">
            <a:extLst>
              <a:ext uri="{FF2B5EF4-FFF2-40B4-BE49-F238E27FC236}">
                <a16:creationId xmlns:a16="http://schemas.microsoft.com/office/drawing/2014/main" id="{C1E17C90-81D6-25A5-5DC0-5208A55DE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F1FC12D6-23D1-98F6-C1A5-4DBD758BC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Système d’exploitation&#10;&#10;Description générée automatiquement">
            <a:extLst>
              <a:ext uri="{FF2B5EF4-FFF2-40B4-BE49-F238E27FC236}">
                <a16:creationId xmlns:a16="http://schemas.microsoft.com/office/drawing/2014/main" id="{C99F9E6F-FCF6-D3C8-C55E-66095483E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00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Rectangle&#10;&#10;Description générée automatiquement">
            <a:extLst>
              <a:ext uri="{FF2B5EF4-FFF2-40B4-BE49-F238E27FC236}">
                <a16:creationId xmlns:a16="http://schemas.microsoft.com/office/drawing/2014/main" id="{8DCD54F0-41B8-0641-F35C-F212334B1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logiciel, diagramme&#10;&#10;Description générée automatiquement">
            <a:extLst>
              <a:ext uri="{FF2B5EF4-FFF2-40B4-BE49-F238E27FC236}">
                <a16:creationId xmlns:a16="http://schemas.microsoft.com/office/drawing/2014/main" id="{31573257-9E31-C272-61CF-FE5CDEE9F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053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conception&#10;&#10;Description générée automatiquement">
            <a:extLst>
              <a:ext uri="{FF2B5EF4-FFF2-40B4-BE49-F238E27FC236}">
                <a16:creationId xmlns:a16="http://schemas.microsoft.com/office/drawing/2014/main" id="{3959CF1D-24DE-4A89-09F7-6DFAB9482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, diagramme, nombre&#10;&#10;Description générée automatiquement">
            <a:extLst>
              <a:ext uri="{FF2B5EF4-FFF2-40B4-BE49-F238E27FC236}">
                <a16:creationId xmlns:a16="http://schemas.microsoft.com/office/drawing/2014/main" id="{42CECA84-4E1F-6B14-F96C-2BC5EBFFD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Caractère coloré&#10;&#10;Description générée automatiquement">
            <a:extLst>
              <a:ext uri="{FF2B5EF4-FFF2-40B4-BE49-F238E27FC236}">
                <a16:creationId xmlns:a16="http://schemas.microsoft.com/office/drawing/2014/main" id="{0D6BE830-9532-34DA-5FDB-31B491F98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diagramme, Caractère coloré&#10;&#10;Description générée automatiquement">
            <a:extLst>
              <a:ext uri="{FF2B5EF4-FFF2-40B4-BE49-F238E27FC236}">
                <a16:creationId xmlns:a16="http://schemas.microsoft.com/office/drawing/2014/main" id="{91A03BDD-36FE-E20D-8A9E-2F95AC538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Caractère coloré, diagramme&#10;&#10;Description générée automatiquement">
            <a:extLst>
              <a:ext uri="{FF2B5EF4-FFF2-40B4-BE49-F238E27FC236}">
                <a16:creationId xmlns:a16="http://schemas.microsoft.com/office/drawing/2014/main" id="{A62CA13B-8F10-CC55-C5BC-D8B0958BA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pture d’écran, Caractère coloré, diagramme&#10;&#10;Description générée automatiquement">
            <a:extLst>
              <a:ext uri="{FF2B5EF4-FFF2-40B4-BE49-F238E27FC236}">
                <a16:creationId xmlns:a16="http://schemas.microsoft.com/office/drawing/2014/main" id="{82F8767E-7F18-0025-DB39-176F8B86D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cd48830-2a75-428a-ba87-2ad2d4179e11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496440C913BA45A370CE7E11E8D566" ma:contentTypeVersion="7" ma:contentTypeDescription="Create a new document." ma:contentTypeScope="" ma:versionID="a294f3863cfee161bfcb7ac074ee7a4c">
  <xsd:schema xmlns:xsd="http://www.w3.org/2001/XMLSchema" xmlns:xs="http://www.w3.org/2001/XMLSchema" xmlns:p="http://schemas.microsoft.com/office/2006/metadata/properties" xmlns:ns2="09219ee2-2e9c-4e26-afc7-dc2d20fdf34e" xmlns:ns3="acd48830-2a75-428a-ba87-2ad2d4179e11" targetNamespace="http://schemas.microsoft.com/office/2006/metadata/properties" ma:root="true" ma:fieldsID="ab4ff6d19a9d122a047aeca3702d1310" ns2:_="" ns3:_="">
    <xsd:import namespace="09219ee2-2e9c-4e26-afc7-dc2d20fdf34e"/>
    <xsd:import namespace="acd48830-2a75-428a-ba87-2ad2d4179e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219ee2-2e9c-4e26-afc7-dc2d20fdf3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d48830-2a75-428a-ba87-2ad2d4179e1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E1AB2B-A092-41D1-A197-7CB84D6DD948}">
  <ds:schemaRefs>
    <ds:schemaRef ds:uri="http://schemas.microsoft.com/office/infopath/2007/PartnerControls"/>
    <ds:schemaRef ds:uri="27f64e36-29aa-44d5-a3e0-06242cad7d4d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cd84cc96-e4f0-4e7f-873a-a508fb658c41"/>
    <ds:schemaRef ds:uri="http://www.w3.org/XML/1998/namespace"/>
    <ds:schemaRef ds:uri="http://purl.org/dc/dcmitype/"/>
    <ds:schemaRef ds:uri="be993d5a-5390-4a32-bd90-2a12d82b1d47"/>
  </ds:schemaRefs>
</ds:datastoreItem>
</file>

<file path=customXml/itemProps2.xml><?xml version="1.0" encoding="utf-8"?>
<ds:datastoreItem xmlns:ds="http://schemas.openxmlformats.org/officeDocument/2006/customXml" ds:itemID="{46024764-87C6-4D96-A658-DACE96102C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077B85-2C40-4A90-B898-56033448653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1137</Words>
  <Application>Microsoft Office PowerPoint</Application>
  <PresentationFormat>Affichage à l'écran (4:3)</PresentationFormat>
  <Paragraphs>125</Paragraphs>
  <Slides>52</Slides>
  <Notes>52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57" baseType="lpstr">
      <vt:lpstr>Arial</vt:lpstr>
      <vt:lpstr>Calibri</vt:lpstr>
      <vt:lpstr>Symbol</vt:lpstr>
      <vt:lpstr>Verdana</vt:lpstr>
      <vt:lpstr>Thème Office</vt:lpstr>
      <vt:lpstr>3. Les réglettes : association valeur/couleur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LES RÉGLETTES Association valeur/couleur</dc:title>
  <dc:creator>EDITIONS HATIER</dc:creator>
  <cp:lastModifiedBy>CARATY CORINNE</cp:lastModifiedBy>
  <cp:revision>34</cp:revision>
  <dcterms:created xsi:type="dcterms:W3CDTF">2022-01-07T11:15:07Z</dcterms:created>
  <dcterms:modified xsi:type="dcterms:W3CDTF">2023-06-24T11:43:35Z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0x0101008A496440C913BA45A370CE7E11E8D566</vt:lpwstr>
  </property>
  <property fmtid="{D5CDD505-2E9C-101B-9397-08002B2CF9AE}" pid="3" name="MediaServiceImageTags">
    <vt:lpwstr/>
  </property>
  <property fmtid="{D5CDD505-2E9C-101B-9397-08002B2CF9AE}" pid="4" name="Order">
    <vt:r8>70400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</Properties>
</file>