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43"/>
  </p:notesMasterIdLst>
  <p:sldIdLst>
    <p:sldId id="256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19" r:id="rId17"/>
    <p:sldId id="303" r:id="rId18"/>
    <p:sldId id="304" r:id="rId19"/>
    <p:sldId id="305" r:id="rId20"/>
    <p:sldId id="320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21" r:id="rId34"/>
    <p:sldId id="322" r:id="rId35"/>
    <p:sldId id="323" r:id="rId36"/>
    <p:sldId id="325" r:id="rId37"/>
    <p:sldId id="326" r:id="rId38"/>
    <p:sldId id="327" r:id="rId39"/>
    <p:sldId id="328" r:id="rId40"/>
    <p:sldId id="329" r:id="rId41"/>
    <p:sldId id="318" r:id="rId4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gLGHBuD8fgqwFHyc4yb1XZp4n9u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35A710-E786-5AD4-6E6B-F2C4540F2679}" name="CHAUVELLIER ANNE" initials="CA" userId="S::ACHAUVELLIER@editions-hatier.fr::f6f57ace-c9cf-44ce-941b-3615434e65b1" providerId="AD"/>
  <p188:author id="{6EC3644E-CAF9-BE47-EB1A-C427F723DB1E}" name="catherine.mallard2" initials="ca" userId="S::catherine.mallard2_gmail.com#ext#@hachette.onmicrosoft.com::943e5806-a044-4790-a0a9-05d7075f8f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688C52-DEAF-4FFE-B331-0D87CE823C94}" v="1" dt="2023-05-16T07:52:26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9" autoAdjust="0"/>
    <p:restoredTop sz="68293" autoAdjust="0"/>
  </p:normalViewPr>
  <p:slideViewPr>
    <p:cSldViewPr snapToGrid="0">
      <p:cViewPr varScale="1">
        <p:scale>
          <a:sx n="78" d="100"/>
          <a:sy n="78" d="100"/>
        </p:scale>
        <p:origin x="2598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6897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Aujourd’hui, nous allons travailler à nouveau</a:t>
            </a:r>
            <a:r>
              <a:rPr lang="fr-FR" sz="1200" b="0" i="1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avec les réglettes.</a:t>
            </a:r>
            <a:endParaRPr dirty="0"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4431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présent, p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renez les réglettes 3 et 2. Placez-les l’une à côté de l’autre,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former les trains de réglettes qu’on a déjà faits.</a:t>
            </a: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858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 devez trouver une réglette qui fait la même longueur que ces deux réglettes mises bout à bout. </a:t>
            </a:r>
          </a:p>
          <a:p>
            <a:pPr marL="0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Laisser les élèves chercher quelques instants : ils peuvent faire des essais pour trouver la réglette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convient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Interroger un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élève.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622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la réglette jaune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sa valeur est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</a:p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Pouvait-on trouver directement cette réglette en faisant un calcul ? Lequel ? </a:t>
            </a:r>
          </a:p>
          <a:p>
            <a:pPr marL="0"/>
            <a:r>
              <a:rPr lang="fr-FR" sz="1200" b="0" i="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Interroger un élève.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095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avons mis bout à bout les réglettes 3 et 2 : cela signifie qu’on les ajoute. Cela correspond à l’addition 3 + 2</a:t>
            </a:r>
          </a:p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résultat obtient-on ? → 5</a:t>
            </a:r>
          </a:p>
          <a:p>
            <a:pPr marL="0"/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 est la couleur de la réglette 5 ?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499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→ Jaune</a:t>
            </a:r>
            <a:r>
              <a:rPr lang="fr-FR" sz="1200" b="0" i="1" u="none" strike="sng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fr-FR" sz="1200" i="1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fr-FR" sz="1200" i="1" strike="sng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i="1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pouvait directement trouver la réglette jaune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car </a:t>
            </a:r>
            <a:r>
              <a:rPr lang="fr-FR" sz="1200" i="1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sait que 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+ 2 = 5.</a:t>
            </a: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590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que se passe-t-il si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inverse l’ordre des réglettes ? Si on met d’abord la réglette 2 puis la réglette 3, q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uelle réglette obtient-on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pPr marL="0"/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Laisser les élèves chercher quelques instants, puis interroger un</a:t>
            </a:r>
            <a:r>
              <a:rPr lang="fr-FR" sz="1200" b="0" i="0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élève.</a:t>
            </a:r>
            <a:endParaRPr lang="fr-FR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/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254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C’est la réglette jaune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et sa valeur est 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5. </a:t>
            </a:r>
          </a:p>
          <a:p>
            <a:pPr marL="0"/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Pouvait-on trouver directement cette réglette en faisant un calcul ? Lequel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957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avons mis bout à bout les réglettes 2 et 3 : cela signifie qu’on les ajoute. Cela correspond à l’addition 2 + 3</a:t>
            </a:r>
          </a:p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résultat obtient-on ? 2 + 3 = ?</a:t>
            </a:r>
          </a:p>
          <a:p>
            <a:pPr marL="0"/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106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+ 3 = 5.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n’est pas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même calcul, mais le résultat est le même.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Pouvait-on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prévoir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165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→ Oui, car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+ 3 = 3 + 2. Si on inverse les réglettes, cela ne change pas la « longueur du train ».</a:t>
            </a: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82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 est la couleur de la réglette 4 ? Montrez la réglette.</a:t>
            </a:r>
          </a:p>
          <a:p>
            <a:pPr marL="0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élèves lèvent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réglette dès qu’ils l’ont trouvée.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496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On a mis une double flèche pour montrer que d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addition, on peut donc inverser les deux nombres qu’on ajoute, cela ne change pars le résultat.</a:t>
            </a:r>
            <a:endParaRPr lang="fr-FR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+ 2 = 5 et 2 + 3 = 5 aussi.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135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Prenons un autre exemple. Prenez les réglettes 4 et 5 et placez-les l’une à côté de l’autre pour former un train.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7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Trouvez une réglette qui fait la même longueur que ces deux réglettes mises bout à bout. </a:t>
            </a:r>
          </a:p>
          <a:p>
            <a:pPr marL="0"/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Laisser les élèves chercher quelques instants, puis interroger un</a:t>
            </a:r>
            <a:r>
              <a:rPr lang="fr-FR" sz="1200" b="0" i="0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élève.</a:t>
            </a:r>
            <a:endParaRPr lang="fr-FR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/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508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la réglette bleue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sa valeur est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Écrivez sur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votre ardoise le calcul que l’on pouvait faire pour trouver la réponse directement.</a:t>
            </a: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Laisser quelques instants puis interroger un élève.</a:t>
            </a:r>
          </a:p>
          <a:p>
            <a:pPr marL="0"/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002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Nous avons mis bout à bout les réglettes 4 et 5 : cela signifie qu’on les ajoute. Cela correspond à l’addition 4 + 5</a:t>
            </a:r>
          </a:p>
          <a:p>
            <a:pPr marL="0"/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obtient 9.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841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que se passe-t-il si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inverse l’ordre des réglettes ? Si on met d’abord la réglette jaune puis la rose ?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Quelle réglette obtient-on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pPr marL="0"/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Interroger un élève. Faire émerger</a:t>
            </a:r>
            <a:r>
              <a:rPr lang="fr-FR" sz="1200" b="0" i="0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qu’on doit obtenir la même réglette que dans la composition précédente.</a:t>
            </a:r>
            <a:endParaRPr lang="fr-FR" sz="1200" b="0" i="1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735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obtient aussi la réglette bleue. </a:t>
            </a:r>
          </a:p>
          <a:p>
            <a:pPr marL="0"/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Écrivez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sur votre ardoise le calcul qui correspond à ce schéma de réglettes.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Laisser quelques instants</a:t>
            </a:r>
            <a:r>
              <a:rPr lang="fr-FR" sz="1200" b="0" i="0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puis i</a:t>
            </a:r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nterroger un élève.</a:t>
            </a:r>
          </a:p>
          <a:p>
            <a:pPr marL="0"/>
            <a:endParaRPr lang="fr-FR" sz="1200" b="0" i="1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958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+ 4 = 9.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n’est pas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même calcul, mais le résultat est le même. </a:t>
            </a:r>
            <a:endParaRPr lang="fr-FR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Pouvait-on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prévoir ? </a:t>
            </a:r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482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Oui, car 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+ 5 = 5 + 4 = 9. Si on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inverse les réglettes, cela ne change pas la « longueur du train ».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092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 mis une double flèche pour montrer qu’on peut donc inverser les deux nombres dans une addition.</a:t>
            </a:r>
            <a:endParaRPr lang="fr-FR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+ 4 = 9  et 4 + 5 = 9 aussi.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78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la réglette rose. </a:t>
            </a:r>
          </a:p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 est la couleur de la réglette 8 ? Montrez-la.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537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présent, nous allons 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des trains qui vont avoir plus de deux réglettes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Prenez les réglettes 4, 1 et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Placez-les les unes à côté des autres pour former un train. </a:t>
            </a:r>
          </a:p>
          <a:p>
            <a:pPr marL="0"/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2927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Trouvez une réglette qui fait la même longueur que ces trois réglettes mises bout à bout. </a:t>
            </a:r>
          </a:p>
          <a:p>
            <a:pPr marL="0"/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Laisser les élèves chercher quelques instants, puis interroger un</a:t>
            </a:r>
            <a:r>
              <a:rPr lang="fr-FR" sz="1200" b="0" i="0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élève.</a:t>
            </a:r>
            <a:endParaRPr lang="fr-FR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/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7888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C’est la réglette marron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et sa valeur est 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8. Est-ce qu’on pouvait la trouver directement par un calcul ? Lequel ? 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Écrivez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ce calcul sur votre ardoise.</a:t>
            </a:r>
            <a:endParaRPr lang="fr-FR" sz="1200" b="0" i="1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/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6910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Nous avons mis bout à bout les réglettes 4,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 et 3 : cela signifie qu’on les ajoute. </a:t>
            </a:r>
          </a:p>
          <a:p>
            <a:pPr marL="0"/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Cela correspond à l’addition 4 + 1 + 3.</a:t>
            </a:r>
          </a:p>
          <a:p>
            <a:pPr marL="0"/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Interroger un élève sur le résultat.</a:t>
            </a:r>
          </a:p>
          <a:p>
            <a:pPr marL="0"/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5277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4 + 1 + 3 = 8. Cela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correspond bien à la réglette marron.</a:t>
            </a:r>
            <a:endParaRPr lang="fr-FR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/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0420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Maintenant, je vais afficher un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train de réglettes et vous devrez écrire sur votre ardoise le calcul qui correspond.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/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Laisser quelques instants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puis </a:t>
            </a:r>
            <a:r>
              <a:rPr lang="fr-FR" sz="1200" b="0" i="0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  <a:sym typeface="Calibri"/>
              </a:rPr>
              <a:t>i</a:t>
            </a:r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nterroger un élève. 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/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3564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4 + 1 + 3.</a:t>
            </a:r>
          </a:p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  <a:sym typeface="Calibri"/>
              </a:rPr>
              <a:t> 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Nous avons mis bout à bout les réglettes 2,</a:t>
            </a:r>
            <a:r>
              <a:rPr lang="fr-FR" sz="1200" b="0" i="1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1 et 5 et 2 : cela signifie qu’on les ajoute. </a:t>
            </a:r>
          </a:p>
          <a:p>
            <a:pPr marL="0"/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Cela correspond à l’addition 2 + 1 + 5 + 2.</a:t>
            </a:r>
          </a:p>
          <a:p>
            <a:pPr marL="0"/>
            <a:r>
              <a:rPr lang="fr-FR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Interroger un élève sur le résultat.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7026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2 + 1 + 5 + 2 = 10.</a:t>
            </a:r>
          </a:p>
          <a:p>
            <a:pPr marL="0"/>
            <a:r>
              <a:rPr lang="fr-FR" sz="1200" b="0" i="0" u="none" strike="noStrike" kern="1200" cap="none" baseline="0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Le train a la même longueur que la réglette orange.</a:t>
            </a:r>
            <a:endParaRPr lang="fr-FR" sz="1200" b="0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1655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00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la réglette marron. </a:t>
            </a:r>
          </a:p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Montrez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maintenant la réglette 5.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29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la réglette jaune. </a:t>
            </a:r>
          </a:p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Montrez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réglette 10.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08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la plus grande,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c’est la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réglette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orange. </a:t>
            </a:r>
          </a:p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Montrez la réglette 7.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la réglette noire. </a:t>
            </a:r>
          </a:p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Montrez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réglette 9.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23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la réglette bleue. </a:t>
            </a:r>
          </a:p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Montrez la réglette 1.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427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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la réglette blanche.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Continuer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interroger les élèves si nécessaire.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04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8"/>
          <p:cNvSpPr txBox="1">
            <a:spLocks noGrp="1"/>
          </p:cNvSpPr>
          <p:nvPr>
            <p:ph type="ctrTitle"/>
          </p:nvPr>
        </p:nvSpPr>
        <p:spPr>
          <a:xfrm>
            <a:off x="751788" y="3040905"/>
            <a:ext cx="7772400" cy="77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8"/>
          <p:cNvSpPr txBox="1"/>
          <p:nvPr/>
        </p:nvSpPr>
        <p:spPr>
          <a:xfrm>
            <a:off x="4342511" y="6163768"/>
            <a:ext cx="4421378" cy="49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Réservé à la vidéoprojection</a:t>
            </a:r>
            <a:endParaRPr sz="2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userDrawn="1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userDrawn="1">
  <p:cSld name="V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8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>
            <a:spLocks noGrp="1"/>
          </p:cNvSpPr>
          <p:nvPr>
            <p:ph type="ctrTitle"/>
          </p:nvPr>
        </p:nvSpPr>
        <p:spPr>
          <a:xfrm>
            <a:off x="751788" y="3040905"/>
            <a:ext cx="7772400" cy="77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r>
              <a:rPr lang="fr-FR" sz="3200" dirty="0"/>
              <a:t>4. </a:t>
            </a:r>
            <a:r>
              <a:rPr lang="fr-FR" sz="3200"/>
              <a:t>Les réglettes : </a:t>
            </a:r>
            <a:br>
              <a:rPr lang="fr-FR" sz="3200"/>
            </a:br>
            <a:r>
              <a:rPr lang="fr-FR" sz="3200" dirty="0"/>
              <a:t>c</a:t>
            </a:r>
            <a:r>
              <a:rPr lang="fr-FR" sz="3200"/>
              <a:t>omposition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D3C56D66-9451-C1E1-BF22-1DB7AF91D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4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8D41E4A9-2FA5-923B-357A-CBBE257ED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95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Rectangle, Caractère coloré&#10;&#10;Description générée automatiquement">
            <a:extLst>
              <a:ext uri="{FF2B5EF4-FFF2-40B4-BE49-F238E27FC236}">
                <a16:creationId xmlns:a16="http://schemas.microsoft.com/office/drawing/2014/main" id="{F6FBA396-2927-A7FE-DDF6-7F3868751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87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1C50F94-F2A8-A8DB-F2E7-313B46AE2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54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7F53E500-0108-18ED-F7A4-12BC3EB2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8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E8EC2288-E91C-98B8-20B7-B0EADD251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81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Rectangle, Caractère coloré&#10;&#10;Description générée automatiquement">
            <a:extLst>
              <a:ext uri="{FF2B5EF4-FFF2-40B4-BE49-F238E27FC236}">
                <a16:creationId xmlns:a16="http://schemas.microsoft.com/office/drawing/2014/main" id="{D2A63D67-EE62-C545-7176-25771C8C7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09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1ECE3C6-386D-6E1C-3AF2-BC5E507CD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29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E2D14AC0-C150-E06D-8283-5272888AA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30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71C222A3-B3BA-0DE7-B1CF-2765FBE0F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7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ligne, Police&#10;&#10;Description générée automatiquement">
            <a:extLst>
              <a:ext uri="{FF2B5EF4-FFF2-40B4-BE49-F238E27FC236}">
                <a16:creationId xmlns:a16="http://schemas.microsoft.com/office/drawing/2014/main" id="{730F27B8-AF99-4F0A-AB8B-92E18044D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73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4C6B6A47-681E-3ACE-8C94-B7FF60D9E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03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5753839B-2F8B-9CBD-F6B3-53C73FD74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96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Caractère coloré&#10;&#10;Description générée automatiquement">
            <a:extLst>
              <a:ext uri="{FF2B5EF4-FFF2-40B4-BE49-F238E27FC236}">
                <a16:creationId xmlns:a16="http://schemas.microsoft.com/office/drawing/2014/main" id="{2C77B3BF-3BDE-A902-2D7D-A7472F79B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53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aractère coloré, Rectangle&#10;&#10;Description générée automatiquement">
            <a:extLst>
              <a:ext uri="{FF2B5EF4-FFF2-40B4-BE49-F238E27FC236}">
                <a16:creationId xmlns:a16="http://schemas.microsoft.com/office/drawing/2014/main" id="{6D98C96F-96AE-6D2A-44E4-9805EF9E8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67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8DC81F9B-67F9-5F77-4DA4-396481AE1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66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igne, Caractère coloré&#10;&#10;Description générée automatiquement">
            <a:extLst>
              <a:ext uri="{FF2B5EF4-FFF2-40B4-BE49-F238E27FC236}">
                <a16:creationId xmlns:a16="http://schemas.microsoft.com/office/drawing/2014/main" id="{C63A8FDB-0D0A-5A8B-A9C7-81D39D877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69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aractère coloré, Rectangle&#10;&#10;Description générée automatiquement">
            <a:extLst>
              <a:ext uri="{FF2B5EF4-FFF2-40B4-BE49-F238E27FC236}">
                <a16:creationId xmlns:a16="http://schemas.microsoft.com/office/drawing/2014/main" id="{585A2684-8E7E-7B86-FFE6-1D536F30E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70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5F573D41-1E84-1228-0446-BC25EE190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72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FFB8A466-9FCF-8F26-EAD1-76C45F54F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99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708534C1-6284-9168-B369-A63AB1E05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6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C9792067-F323-4810-5263-162EDFF44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79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A4B5561B-EB4D-EC3C-F513-63992D28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68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Rectangle&#10;&#10;Description générée automatiquement">
            <a:extLst>
              <a:ext uri="{FF2B5EF4-FFF2-40B4-BE49-F238E27FC236}">
                <a16:creationId xmlns:a16="http://schemas.microsoft.com/office/drawing/2014/main" id="{D462E4EF-DB59-D09A-50D1-5FF4E4D4D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25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Rectangle, Caractère coloré&#10;&#10;Description générée automatiquement">
            <a:extLst>
              <a:ext uri="{FF2B5EF4-FFF2-40B4-BE49-F238E27FC236}">
                <a16:creationId xmlns:a16="http://schemas.microsoft.com/office/drawing/2014/main" id="{A6475998-8B44-96C6-1474-2CB36B034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46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C00C1303-D234-4C3A-C140-CA40404C9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32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Rectangle&#10;&#10;Description générée automatiquement">
            <a:extLst>
              <a:ext uri="{FF2B5EF4-FFF2-40B4-BE49-F238E27FC236}">
                <a16:creationId xmlns:a16="http://schemas.microsoft.com/office/drawing/2014/main" id="{6856175E-AACB-5D0E-9337-76ED99BA1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69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AA8534C4-A7B1-8318-5891-145419BE8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88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E5C6E11-CF74-293A-0CF4-7E36DFE2A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37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CF93FC46-1833-CE18-B6CD-27488A694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40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aractère coloré, nombre&#10;&#10;Description générée automatiquement">
            <a:extLst>
              <a:ext uri="{FF2B5EF4-FFF2-40B4-BE49-F238E27FC236}">
                <a16:creationId xmlns:a16="http://schemas.microsoft.com/office/drawing/2014/main" id="{4BA3E30D-A2F7-1DB1-0C2A-E8E46067E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7EE727FD-AF5D-CCB1-795E-E80419562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3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D06CD95B-641E-869F-6AA9-F5DEE6AA5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2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86B4F33E-1E5B-C240-8B10-05FD21901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1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E33B17F3-A6DF-5D55-9529-AB6172BC2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9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ogiciel, ligne&#10;&#10;Description générée automatiquement">
            <a:extLst>
              <a:ext uri="{FF2B5EF4-FFF2-40B4-BE49-F238E27FC236}">
                <a16:creationId xmlns:a16="http://schemas.microsoft.com/office/drawing/2014/main" id="{58D971CB-1537-9EE3-290C-A59B6A555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794D0D7D-5860-78FB-AE0A-1228A9AD7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867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7" ma:contentTypeDescription="Create a new document." ma:contentTypeScope="" ma:versionID="a294f3863cfee161bfcb7ac074ee7a4c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ab4ff6d19a9d122a047aeca3702d1310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25B41A-876F-425E-9AF9-5F5A71080AD4}"/>
</file>

<file path=customXml/itemProps2.xml><?xml version="1.0" encoding="utf-8"?>
<ds:datastoreItem xmlns:ds="http://schemas.openxmlformats.org/officeDocument/2006/customXml" ds:itemID="{B4049931-CD9D-4951-B6E6-16AA6B7CA088}">
  <ds:schemaRefs>
    <ds:schemaRef ds:uri="http://schemas.microsoft.com/office/2006/metadata/properties"/>
    <ds:schemaRef ds:uri="http://schemas.microsoft.com/office/infopath/2007/PartnerControls"/>
    <ds:schemaRef ds:uri="cd84cc96-e4f0-4e7f-873a-a508fb658c41"/>
    <ds:schemaRef ds:uri="27f64e36-29aa-44d5-a3e0-06242cad7d4d"/>
    <ds:schemaRef ds:uri="be993d5a-5390-4a32-bd90-2a12d82b1d47"/>
  </ds:schemaRefs>
</ds:datastoreItem>
</file>

<file path=customXml/itemProps3.xml><?xml version="1.0" encoding="utf-8"?>
<ds:datastoreItem xmlns:ds="http://schemas.openxmlformats.org/officeDocument/2006/customXml" ds:itemID="{AF8F301A-0927-4D47-8C7D-47F7C381D3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1047</Words>
  <Application>Microsoft Office PowerPoint</Application>
  <PresentationFormat>Affichage à l'écran (4:3)</PresentationFormat>
  <Paragraphs>112</Paragraphs>
  <Slides>38</Slides>
  <Notes>38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Arial</vt:lpstr>
      <vt:lpstr>Calibri</vt:lpstr>
      <vt:lpstr>Verdana</vt:lpstr>
      <vt:lpstr>Thème Office</vt:lpstr>
      <vt:lpstr>4. Les réglettes :  composition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LES RÉGLETTES Décomposition</dc:title>
  <dc:creator>EDITIONS HATIER</dc:creator>
  <cp:lastModifiedBy>CARATY CORINNE</cp:lastModifiedBy>
  <cp:revision>22</cp:revision>
  <dcterms:created xsi:type="dcterms:W3CDTF">2022-01-07T11:15:07Z</dcterms:created>
  <dcterms:modified xsi:type="dcterms:W3CDTF">2023-06-24T12:13:49Z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70600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