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51" r:id="rId14"/>
    <p:sldId id="339" r:id="rId15"/>
    <p:sldId id="340" r:id="rId16"/>
    <p:sldId id="341" r:id="rId17"/>
    <p:sldId id="353" r:id="rId18"/>
    <p:sldId id="342" r:id="rId19"/>
    <p:sldId id="343" r:id="rId20"/>
    <p:sldId id="345" r:id="rId21"/>
    <p:sldId id="346" r:id="rId22"/>
    <p:sldId id="354" r:id="rId23"/>
    <p:sldId id="347" r:id="rId24"/>
    <p:sldId id="349" r:id="rId25"/>
    <p:sldId id="350" r:id="rId26"/>
    <p:sldId id="352" r:id="rId27"/>
    <p:sldId id="318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gLGHBuD8fgqwFHyc4yb1XZp4n9u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te Microsoft" initials="CM" lastIdx="1" clrIdx="0">
    <p:extLst>
      <p:ext uri="{19B8F6BF-5375-455C-9EA6-DF929625EA0E}">
        <p15:presenceInfo xmlns:p15="http://schemas.microsoft.com/office/powerpoint/2012/main" userId="b37cafc324dd2ae0" providerId="Windows Live"/>
      </p:ext>
    </p:extLst>
  </p:cmAuthor>
  <p:cmAuthor id="2" name="CHAUVELLIER ANNE" initials="CA" lastIdx="4" clrIdx="1">
    <p:extLst>
      <p:ext uri="{19B8F6BF-5375-455C-9EA6-DF929625EA0E}">
        <p15:presenceInfo xmlns:p15="http://schemas.microsoft.com/office/powerpoint/2012/main" userId="S::ACHAUVELLIER@editions-hatier.fr::f6f57ace-c9cf-44ce-941b-3615434e65b1" providerId="AD"/>
      </p:ext>
    </p:extLst>
  </p:cmAuthor>
  <p:cmAuthor id="3" name="catherine.mallard2" initials="ca" lastIdx="3" clrIdx="2">
    <p:extLst>
      <p:ext uri="{19B8F6BF-5375-455C-9EA6-DF929625EA0E}">
        <p15:presenceInfo xmlns:p15="http://schemas.microsoft.com/office/powerpoint/2012/main" userId="S::catherine.mallard2_gmail.com#ext#@hachette.onmicrosoft.com::943e5806-a044-4790-a0a9-05d7075f8f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3" autoAdjust="0"/>
    <p:restoredTop sz="77022" autoAdjust="0"/>
  </p:normalViewPr>
  <p:slideViewPr>
    <p:cSldViewPr snapToGrid="0">
      <p:cViewPr varScale="1">
        <p:scale>
          <a:sx n="88" d="100"/>
          <a:sy n="88" d="100"/>
        </p:scale>
        <p:origin x="2334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6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65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6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6897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Aujourd’hui, nous allons travailler à nouveau</a:t>
            </a:r>
            <a:r>
              <a:rPr lang="fr-FR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avec les réglettes.</a:t>
            </a:r>
            <a:endParaRPr dirty="0"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443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Quand on met les réglettes bout à bout, cela se traduit par une addition.</a:t>
            </a:r>
            <a:endParaRPr lang="fr-FR" sz="1200" b="0" i="1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première est 3 + 5 = 8 et la deuxième 5 + 3</a:t>
            </a:r>
            <a:r>
              <a:rPr lang="fr-FR" sz="120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8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10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3227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 va maintenant procéder de manière inverse. Prenez les réglettes de valeur </a:t>
            </a:r>
            <a:r>
              <a:rPr lang="fr-FR" sz="1200" b="0" i="1" u="none" strike="noStrike" kern="0" cap="none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et de valeur 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Placez-les l’une sous l’autre, en les alignant bord à bord, comme pour les comparer.</a:t>
            </a:r>
            <a:endParaRPr lang="fr-FR" sz="1200" b="0" i="1" u="none" strike="noStrike" kern="1200" cap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Cherchez la réglette qu’on doit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ajouter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à la réglette 2 pour que, mises bout à bout, elles fassent la même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longueur que la réglette 6. </a:t>
            </a:r>
            <a:b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Laisser les élèves chercher quelques instants : ils peuvent faire des essais pour trouver la réglette</a:t>
            </a:r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qui convient</a:t>
            </a:r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</a:p>
          <a:p>
            <a:pPr marL="0"/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Interroger un</a:t>
            </a:r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élève.</a:t>
            </a:r>
            <a:endParaRPr lang="fr-FR" sz="1200" b="0" i="0" u="none" strike="noStrike" kern="1200" cap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11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331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C’est la réglette vert foncé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et sa valeur est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6. </a:t>
            </a:r>
          </a:p>
          <a:p>
            <a:pPr marL="0"/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Pouvait-on trouver directement cette réglette en faisant un calcul ? Lequel ? </a:t>
            </a:r>
          </a:p>
          <a:p>
            <a:pPr marL="0"/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Interroger un élève.</a:t>
            </a:r>
          </a:p>
          <a:p>
            <a:pPr marL="0"/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Valider</a:t>
            </a:r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l’addition à trou 2 + … = 6, puis montrer la diapositive suivante qui amène à l’écriture d’une soustraction.</a:t>
            </a:r>
            <a:endParaRPr lang="fr-FR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12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5563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cap="none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 va imaginer qu’on coupe</a:t>
            </a:r>
            <a:r>
              <a:rPr lang="fr-FR" sz="1200" b="0" i="1" u="none" strike="noStrike" cap="none" baseline="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dans </a:t>
            </a:r>
            <a:r>
              <a:rPr lang="fr-FR" sz="1200" b="0" i="1" u="none" strike="noStrike" cap="none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la réglette 6 un morceau de la taille de la réglette 2, il va donc rester le morceau en pointillés : c'est la réglette que l'on cherche.</a:t>
            </a:r>
            <a:endParaRPr lang="fr-FR" sz="1200" b="0" i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13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71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Pour obtenir la réglette manquante, on enlève à la réglette 6 un morceau de la taille de la réglette 2, c’est-à-dire qu’on enlève 2 à 6. On fait donc une soustraction : 6 – 2 = ?</a:t>
            </a:r>
            <a:endParaRPr lang="fr-FR" sz="1200" b="0" i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14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6880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– 2 = 4. On prend la réglette 6, on enlève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réglette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et on trouve la réglette 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15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7413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Faisons un autre exemple. Prenez les réglettes de valeur 10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 de valeur 7. Placez-les l’une sous l’autre, 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 les alignant bord à bord, comme pour les comparer.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Cherchez la réglette qu’on doit 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ajouter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à la réglette 7 pour que, mises bout à bout, elles fassent la même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longueur que la réglette 10. </a:t>
            </a:r>
            <a:br>
              <a:rPr lang="fr-FR" i="1" dirty="0"/>
            </a:br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Laisser les élèves chercher quelques instants : ils peuvent faire des essais pour trouver la réglette</a:t>
            </a:r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qui convient</a:t>
            </a:r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/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Interroger un</a:t>
            </a:r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élève.</a:t>
            </a:r>
            <a:endParaRPr lang="fr-FR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16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0717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C’est la réglette 3. Est-ce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qu’on aurait pu la trouver par un calcul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Écrivez sur votre ardoise ce calcul.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17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7484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On va imaginer qu’on coupe</a:t>
            </a:r>
            <a:r>
              <a:rPr lang="fr-FR" sz="1200" b="0" i="1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dans </a:t>
            </a:r>
            <a:r>
              <a:rPr lang="fr-FR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 réglette 10 un morceau de la taille de la réglette 7, il va donc rester le morceau en pointillés : c'est la réglette que l'on cherche.</a:t>
            </a:r>
            <a:endParaRPr lang="fr-FR" sz="1200" b="0" i="1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18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0121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Pour obtenir la réglette manquante, on enlève à la réglette 10 un morceau de la taille de la réglette 7, c’est-à-dire qu’on enlève 7 à 10. On fait donc une soustraction : 10 – 7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fr-FR" i="1" dirty="0">
                <a:cs typeface="Calibri"/>
              </a:rPr>
              <a:t>a réglette que l'on enlève peut se trouver à droite ou à gauche, cela n'a pas d'importance.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19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426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Quelle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est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valeur de la réglette rouge ? </a:t>
            </a:r>
          </a:p>
          <a:p>
            <a:pPr marL="0"/>
            <a:r>
              <a:rPr lang="fr-FR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Interroger un élève.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2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1124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– 7 = 3. On prend la réglette 10, on enlève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réglette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et on trouve la réglette 3.</a:t>
            </a:r>
            <a:endParaRPr lang="fr-FR" sz="12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20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0194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Maintenant, je vais vous montrer un schéma de réglettes.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Écrivez sur votre ardoise le calcul qui permet de trouver la valeur de la réglette en pointillés et trouvez quelle est sa valeur. </a:t>
            </a:r>
          </a:p>
          <a:p>
            <a:pPr marL="0"/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Laisser quelques instants</a:t>
            </a:r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aux élèves pour écrire le calcul puis i</a:t>
            </a:r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nterroger un élève. </a:t>
            </a:r>
          </a:p>
          <a:p>
            <a:pPr marL="0"/>
            <a:endParaRPr lang="fr-FR" sz="1200" b="0" i="1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21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9485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Pour obtenir la réglette manquante, on enlève à la réglette 9 un morceau de la taille de la réglette 1, c’est-à-dire qu’on enlève 1 de 9. On fait donc une soustraction : 9 – 1.</a:t>
            </a:r>
          </a:p>
          <a:p>
            <a:pPr marL="0"/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Interroger un élève sur le résultat.</a:t>
            </a:r>
          </a:p>
          <a:p>
            <a:pPr marL="0"/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est possible que certains élèves écrivent une addition à trou : valider mais expliquer qu’ici, on attend plutôt une soustraction.</a:t>
            </a:r>
            <a:endParaRPr lang="fr-FR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22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0699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9 – 1 = 8.</a:t>
            </a:r>
          </a:p>
          <a:p>
            <a:pPr marL="0"/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Si l’on vérifie, on trouve bien</a:t>
            </a:r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que la réglette manquante est la réglette marron.</a:t>
            </a:r>
            <a:endParaRPr lang="fr-FR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/>
            <a:endParaRPr lang="fr-FR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23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2926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00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C’est 2, parce qu’elle a la même longueur que 2 réglettes unités. </a:t>
            </a:r>
            <a:b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Quelle est la valeur de la réglette vert foncé ?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3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196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C’est 6, parce qu’elle a la même longueur que 6 réglettes unités. </a:t>
            </a:r>
            <a:b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Quelle est la valeur de la réglette vert clair ? </a:t>
            </a:r>
          </a:p>
          <a:p>
            <a:pPr marL="0"/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4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584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C’est 3, parce qu’elle a la même longueur que 3 réglettes unités. </a:t>
            </a:r>
            <a:b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Quelle est la valeur de la réglette orange ?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5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668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C’est la plus grande réglette. Sa valeur est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10.</a:t>
            </a:r>
            <a:endParaRPr lang="fr-FR" sz="1200" b="0" i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6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329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À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présent, o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va se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remémorer le travail fait lors de notre dernière séance.</a:t>
            </a:r>
            <a:endParaRPr lang="fr-FR" sz="1200" b="0" i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a pris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deux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réglettes : celle de longueur 3 et celle de longueur 5. On les a 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placées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l’une à côté de l’autre et on a cherché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une réglette de la même longueur que ces deux réglettes mises bout à bout.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Quelle était cette réglette ? Si vous ne vous en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rappelez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plus, v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ous pouvez chercher dans vos réglettes celle qui convient.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Interroger un élève.</a:t>
            </a:r>
            <a:endParaRPr lang="fr-FR" sz="1200" b="0" i="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7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2771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C’était la réglette marron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dont la valeur est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8. On a aussi vu qu’on pouvait inverser les réglettes 3 et 5, qu’on trouvait le même résultat.</a:t>
            </a:r>
          </a:p>
          <a:p>
            <a:pPr marL="0"/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8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120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Prenez vos ardoises</a:t>
            </a:r>
            <a:r>
              <a:rPr lang="fr-FR" sz="120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écrivez les deux calculs qui correspondent à ces deux schémas.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Laisser quelques instants aux élèves puis interroger un élève.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9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115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8"/>
          <p:cNvPicPr preferRelativeResize="0"/>
          <p:nvPr/>
        </p:nvPicPr>
        <p:blipFill rotWithShape="1">
          <a:blip r:embed="rId2">
            <a:alphaModFix/>
          </a:blip>
          <a:srcRect t="1564" b="1564"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8"/>
          <p:cNvSpPr txBox="1">
            <a:spLocks noGrp="1"/>
          </p:cNvSpPr>
          <p:nvPr>
            <p:ph type="ctrTitle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8"/>
          <p:cNvSpPr txBox="1"/>
          <p:nvPr/>
        </p:nvSpPr>
        <p:spPr>
          <a:xfrm>
            <a:off x="4342511" y="6163768"/>
            <a:ext cx="4421378" cy="49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Réservé à la vidéoprojection</a:t>
            </a:r>
            <a:endParaRPr sz="2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userDrawn="1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Titre et conten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66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42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65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7" r:id="rId4"/>
    <p:sldLayoutId id="2147483673" r:id="rId5"/>
    <p:sldLayoutId id="2147483669" r:id="rId6"/>
    <p:sldLayoutId id="214748367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r>
              <a:rPr lang="fr-FR" sz="3200" dirty="0"/>
              <a:t>5. </a:t>
            </a:r>
            <a:r>
              <a:rPr lang="fr-FR" sz="3200"/>
              <a:t>Les réglettes :</a:t>
            </a:r>
            <a:br>
              <a:rPr lang="fr-FR" sz="3200"/>
            </a:br>
            <a:r>
              <a:rPr lang="fr-FR" sz="3200" dirty="0"/>
              <a:t>d</a:t>
            </a:r>
            <a:r>
              <a:rPr lang="fr-FR"/>
              <a:t>éc</a:t>
            </a:r>
            <a:r>
              <a:rPr lang="fr-FR" sz="3200"/>
              <a:t>omposition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Police&#10;&#10;Description générée automatiquement">
            <a:extLst>
              <a:ext uri="{FF2B5EF4-FFF2-40B4-BE49-F238E27FC236}">
                <a16:creationId xmlns:a16="http://schemas.microsoft.com/office/drawing/2014/main" id="{F4BB3363-69B3-CC37-F59F-CF12850A4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5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13350509-8C5D-DD68-6AEC-CFD8D9801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39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Caractère coloré&#10;&#10;Description générée automatiquement">
            <a:extLst>
              <a:ext uri="{FF2B5EF4-FFF2-40B4-BE49-F238E27FC236}">
                <a16:creationId xmlns:a16="http://schemas.microsoft.com/office/drawing/2014/main" id="{850FADC6-B800-8559-FD7F-C36A0B8B6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1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Rectangle&#10;&#10;Description générée automatiquement">
            <a:extLst>
              <a:ext uri="{FF2B5EF4-FFF2-40B4-BE49-F238E27FC236}">
                <a16:creationId xmlns:a16="http://schemas.microsoft.com/office/drawing/2014/main" id="{3831BD9C-6996-393A-CA0A-6A464CF9D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81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ED00AEC0-2632-DE2D-EEB3-0908D4CB1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3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6E1720C5-5864-AF67-ADAF-55A94275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14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60E4AB09-9704-F370-0A16-82ABCDAA1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53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51543854-F0DE-093D-34C1-2A1A1F23F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63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Rectangle, diagramme&#10;&#10;Description générée automatiquement">
            <a:extLst>
              <a:ext uri="{FF2B5EF4-FFF2-40B4-BE49-F238E27FC236}">
                <a16:creationId xmlns:a16="http://schemas.microsoft.com/office/drawing/2014/main" id="{C93A8D97-AF93-1D37-23AE-7B7125C01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38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35232263-536D-4A94-55AF-14A804B56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9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806616F8-A8AB-4EAE-519A-55156D4ED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67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83FC948D-A28A-DF16-965D-5E6ABD5B6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50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horloge, Police&#10;&#10;Description générée automatiquement">
            <a:extLst>
              <a:ext uri="{FF2B5EF4-FFF2-40B4-BE49-F238E27FC236}">
                <a16:creationId xmlns:a16="http://schemas.microsoft.com/office/drawing/2014/main" id="{36FFB409-FBCF-51A9-9E3B-88D92825B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67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horloge, Rectangle&#10;&#10;Description générée automatiquement">
            <a:extLst>
              <a:ext uri="{FF2B5EF4-FFF2-40B4-BE49-F238E27FC236}">
                <a16:creationId xmlns:a16="http://schemas.microsoft.com/office/drawing/2014/main" id="{FF5E7CF4-5C04-525F-7884-AB3ABE2B2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56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Police&#10;&#10;Description générée automatiquement">
            <a:extLst>
              <a:ext uri="{FF2B5EF4-FFF2-40B4-BE49-F238E27FC236}">
                <a16:creationId xmlns:a16="http://schemas.microsoft.com/office/drawing/2014/main" id="{3AA8E355-6A71-BFD6-3915-7C4931516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87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2AB59740-442B-0825-C00D-BC0C47045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F21208F5-C81F-3675-9F88-A2565EC00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2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ligne&#10;&#10;Description générée automatiquement">
            <a:extLst>
              <a:ext uri="{FF2B5EF4-FFF2-40B4-BE49-F238E27FC236}">
                <a16:creationId xmlns:a16="http://schemas.microsoft.com/office/drawing/2014/main" id="{8D38E4DF-E326-7E28-E100-9AEA2465A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8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89B71E17-5C01-17F4-D488-4DE89AD6E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9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1E1473BF-3E0C-5EB7-0F47-802807405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5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igne, Police&#10;&#10;Description générée automatiquement">
            <a:extLst>
              <a:ext uri="{FF2B5EF4-FFF2-40B4-BE49-F238E27FC236}">
                <a16:creationId xmlns:a16="http://schemas.microsoft.com/office/drawing/2014/main" id="{05033AD4-9BC4-EA85-289B-38E6F3A36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0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ligne&#10;&#10;Description générée automatiquement">
            <a:extLst>
              <a:ext uri="{FF2B5EF4-FFF2-40B4-BE49-F238E27FC236}">
                <a16:creationId xmlns:a16="http://schemas.microsoft.com/office/drawing/2014/main" id="{B99BF917-8176-B320-E392-86C0C2DBF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1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, texte, Caractère coloré&#10;&#10;Description générée automatiquement">
            <a:extLst>
              <a:ext uri="{FF2B5EF4-FFF2-40B4-BE49-F238E27FC236}">
                <a16:creationId xmlns:a16="http://schemas.microsoft.com/office/drawing/2014/main" id="{7B1327BE-B318-0014-3C62-475417A93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222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78B6BF9-551B-4306-80FC-7377C6697DAE}"/>
</file>

<file path=customXml/itemProps2.xml><?xml version="1.0" encoding="utf-8"?>
<ds:datastoreItem xmlns:ds="http://schemas.openxmlformats.org/officeDocument/2006/customXml" ds:itemID="{04E481A9-99F7-4F3B-B22D-70BA986B87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3A6C3F-EA8B-48A1-ABC8-1FDF3DD3FA11}">
  <ds:schemaRefs>
    <ds:schemaRef ds:uri="http://schemas.microsoft.com/office/2006/metadata/properties"/>
    <ds:schemaRef ds:uri="http://schemas.microsoft.com/office/infopath/2007/PartnerControls"/>
    <ds:schemaRef ds:uri="cd84cc96-e4f0-4e7f-873a-a508fb658c41"/>
    <ds:schemaRef ds:uri="27f64e36-29aa-44d5-a3e0-06242cad7d4d"/>
    <ds:schemaRef ds:uri="be993d5a-5390-4a32-bd90-2a12d82b1d4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925</Words>
  <Application>Microsoft Office PowerPoint</Application>
  <PresentationFormat>Affichage à l'écran (4:3)</PresentationFormat>
  <Paragraphs>67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Verdana</vt:lpstr>
      <vt:lpstr>Thème Office</vt:lpstr>
      <vt:lpstr>5. Les réglettes : décomposition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LES RÉGLETTES Décomposition</dc:title>
  <dc:creator>EDITIONS HATIER</dc:creator>
  <cp:lastModifiedBy>CARATY CORINNE</cp:lastModifiedBy>
  <cp:revision>30</cp:revision>
  <dcterms:created xsi:type="dcterms:W3CDTF">2022-01-07T11:15:07Z</dcterms:created>
  <dcterms:modified xsi:type="dcterms:W3CDTF">2023-06-24T12:19:07Z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70500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