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353" r:id="rId6"/>
    <p:sldId id="354" r:id="rId7"/>
    <p:sldId id="370" r:id="rId8"/>
    <p:sldId id="355" r:id="rId9"/>
    <p:sldId id="356" r:id="rId10"/>
    <p:sldId id="371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72" r:id="rId23"/>
    <p:sldId id="318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5" roundtripDataSignature="AMtx7mgLGHBuD8fgqwFHyc4yb1XZp4n9u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35A710-E786-5AD4-6E6B-F2C4540F2679}" name="CHAUVELLIER ANNE" initials="CA" userId="S::ACHAUVELLIER@editions-hatier.fr::f6f57ace-c9cf-44ce-941b-3615434e65b1" providerId="AD"/>
  <p188:author id="{6EC3644E-CAF9-BE47-EB1A-C427F723DB1E}" name="catherine.mallard2" initials="ca" userId="S::catherine.mallard2_gmail.com#ext#@hachette.onmicrosoft.com::943e5806-a044-4790-a0a9-05d7075f8f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53" autoAdjust="0"/>
  </p:normalViewPr>
  <p:slideViewPr>
    <p:cSldViewPr snapToGrid="0">
      <p:cViewPr varScale="1">
        <p:scale>
          <a:sx n="88" d="100"/>
          <a:sy n="88" d="100"/>
        </p:scale>
        <p:origin x="22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6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7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65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6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6897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Aujourd’hui, nous allons </a:t>
            </a:r>
            <a:r>
              <a:rPr lang="fr-FR" sz="1200" b="0" i="1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reprendre les additions et les soustractions </a:t>
            </a: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avec les réglettes</a:t>
            </a:r>
            <a:r>
              <a:rPr lang="fr-FR" sz="1200" b="0" i="1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4431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Je vais vous montrer un autre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schéma 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réglettes et vous allez écrire sur votre ardoise les deux additions et les deux soustractions correspondantes.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Vous pouvez utiliser vos réglettes. </a:t>
            </a:r>
          </a:p>
          <a:p>
            <a:pPr marL="0"/>
            <a:r>
              <a:rPr lang="fr-FR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Laisser un temps de recherche puis interroger un élève :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commence par une addition : s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on prend la réglette 3 et qu’on lui ajoute la réglette 1, quelle addition écrit-on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10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9089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on prend en premier la réglette 3 et qu’on lui ajoute la réglette 1, on trouve la réglette 4, donc on peut écrire :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+ 1 = 4.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Ici, on est parti de 3 et on a ajouté 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 peut aussi écrire une soustraction en lien avec l’addition : en partant de la grande réglette 4 et en enlevant 1. Quelle est cette soustraction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11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0976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On part de la plus grande réglette qui est 4 et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lui enlève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réglette 1 : on trouve la réglette 3, donc on peut écrire 4 – 1 = 3.</a:t>
            </a: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 a vu qu’on pouvait inverser les réglettes 3 et 1. Dans ce cas, quelle addition peut-on écrire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i="0" kern="1200" baseline="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endParaRPr lang="fr-FR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12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02165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fr-FR" sz="1200" b="0" i="1" u="none" strike="noStrike" kern="1200" cap="none" baseline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 + 3 = 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u="none" strike="noStrike" kern="1200" cap="none" baseline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On peut aussi écrire une soustraction en lien avec l’addition : en partant de la grande réglette 4 et en enlevant 3. Quelle est cette soustraction ? </a:t>
            </a:r>
            <a:endParaRPr lang="fr-FR" sz="1200" b="0" i="0" u="none" strike="noStrike" kern="1200" cap="none" baseline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13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321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 Si o</a:t>
            </a: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n part de la plus grande réglette qui est 4 et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qu’</a:t>
            </a: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lui enlève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la réglette 3, on trouve la réglette 1, donc on peut écrire 4 – 3 = 1.</a:t>
            </a: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À partir</a:t>
            </a:r>
            <a:r>
              <a:rPr lang="fr-FR" i="1" baseline="0" dirty="0">
                <a:latin typeface="Calibri" panose="020F0502020204030204" pitchFamily="34" charset="0"/>
                <a:cs typeface="Calibri" panose="020F0502020204030204" pitchFamily="34" charset="0"/>
              </a:rPr>
              <a:t> d’un schéma de réglettes, on peut donc écrire 2 additions et 2 soustractions.</a:t>
            </a:r>
            <a:endParaRPr lang="fr-F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14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758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Nous allons faire un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deuxième exemple avec un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autre 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schéma de réglettes.</a:t>
            </a:r>
          </a:p>
          <a:p>
            <a:pPr marL="0"/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Prenez vos ardoises et essayez d’écrire les 2 additions et 2 soustractions qui correspondent à ce schéma. Vous pouvez vous aider de vos réglettes si vous en avez besoin.</a:t>
            </a:r>
          </a:p>
          <a:p>
            <a:pPr marL="0"/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Laisser un temps de recherche puis interroger un élève :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o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 commence par une addition ; s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on prend la réglette 4 et qu’on lui ajoute la réglette 5, quelle addition écrit-on ?</a:t>
            </a:r>
          </a:p>
          <a:p>
            <a:pPr marL="0"/>
            <a:endParaRPr lang="fr-FR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/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15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1403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u="none" strike="noStrike" kern="1200" cap="none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</a:t>
            </a:r>
            <a:r>
              <a:rPr lang="fr-FR" sz="1200" b="0" i="1" u="none" strike="noStrike" kern="1200" cap="none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fr-FR" sz="1200" b="0" i="1" u="none" strike="noStrike" kern="1200" cap="none" baseline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on prend la réglette 4 et qu’on lui ajoute la réglette 5, on trouve la réglette 9, donc on peut écrire </a:t>
            </a:r>
            <a:r>
              <a:rPr lang="fr-FR" sz="1200" b="0" i="1" u="none" strike="noStrike" kern="1200" cap="none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4 + 5 = 9.</a:t>
            </a:r>
            <a:r>
              <a:rPr lang="fr-FR" sz="1200" b="0" i="1" u="none" strike="noStrike" kern="1200" cap="none" baseline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u="none" strike="noStrike" kern="1200" cap="none" baseline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On peut aussi écrire une soustraction en lien avec l’addition : en partant de la réglette 9 et en enlevant 5. Quelle est cette soustraction ? </a:t>
            </a:r>
            <a:endParaRPr lang="fr-FR" sz="1200" b="0" i="0" u="none" strike="noStrike" kern="1200" cap="none" baseline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16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7942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u="none" strike="noStrike" kern="1200" cap="none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Si o</a:t>
            </a:r>
            <a:r>
              <a:rPr lang="fr-FR" i="1"/>
              <a:t>n prend la réglette 9 et</a:t>
            </a:r>
            <a:r>
              <a:rPr lang="fr-FR" sz="1200" b="0" i="1" u="none" strike="noStrike" kern="1200" cap="none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qu’</a:t>
            </a:r>
            <a:r>
              <a:rPr lang="fr-FR" i="1"/>
              <a:t>on</a:t>
            </a:r>
            <a:r>
              <a:rPr lang="fr-FR" sz="1200" b="0" i="1" u="none" strike="noStrike" kern="1200" cap="none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lui enlève</a:t>
            </a:r>
            <a:r>
              <a:rPr lang="fr-FR" sz="1200" b="0" i="1" u="none" strike="noStrike" kern="1200" cap="none" baseline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la réglette 5, on trouve la réglette 4, donc on peut écrire 9 – 5 = 4.</a:t>
            </a:r>
            <a:r>
              <a:rPr lang="fr-FR" i="1"/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u="none" strike="noStrike" kern="1200" cap="none" baseline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On a vu qu’on pouvait inverser les réglettes 4 et 5. Dans ce cas, quelle addition peut-on écrire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17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2937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on prend la réglette 5 en premier et qu’on lui ajoute la réglette 4, on trouve la réglette 9, donc on peut écrire : 5 + 4 = 9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On peut aussi écrire une soustraction en lien avec l’addition : en partant de la grande réglette 9 et en on enlevant 4. Quelle est cette soustraction ? </a:t>
            </a:r>
            <a:r>
              <a:rPr lang="fr-FR" sz="1200" b="0" i="0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Interroger un élève.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18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29478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/>
              <a:t>On part de la plus grande réglette qui est 9 et</a:t>
            </a:r>
            <a:r>
              <a:rPr lang="fr-FR" sz="1200" b="0" i="1" u="none" strike="noStrike" kern="1200" cap="none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i="1"/>
              <a:t>on</a:t>
            </a:r>
            <a:r>
              <a:rPr lang="fr-FR" sz="1200" b="0" i="1" u="none" strike="noStrike" kern="1200" cap="none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lui enlève</a:t>
            </a:r>
            <a:r>
              <a:rPr lang="fr-FR" sz="1200" b="0" i="1" u="none" strike="noStrike" kern="1200" cap="none" baseline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la réglette 4, on trouve la réglette 5, donc on peut écrire 9 – 4 = 5.</a:t>
            </a:r>
            <a:r>
              <a:rPr lang="fr-FR" i="1"/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/>
              <a:t>À partir</a:t>
            </a:r>
            <a:r>
              <a:rPr lang="fr-FR" i="1" baseline="0"/>
              <a:t> d’un même schéma de réglettes, on a écrit 2 additions et les 2 soustractions qui leur correspondent.</a:t>
            </a:r>
            <a:endParaRPr lang="fr-FR" i="1"/>
          </a:p>
          <a:p>
            <a:endParaRPr lang="fr-FR" sz="1200" b="0" i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19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156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 va se remémorer 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 travail fait lors de notre dernière séance. </a:t>
            </a:r>
            <a:endParaRPr lang="fr-FR" sz="1200" b="0" i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On a pris 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deux 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réglettes : celle de longueur 3 et celle de longueur 4. On les a placées l’une à côté de l’autre et on a cherché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une réglette qui faisait la même longueur que ces deux réglettes mises bout à bout. Quelle est cette réglette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Vous pouvez prendre vos réglettes pour vérifier.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Laisser quelques instants aux 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élèves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puis en interroger un. </a:t>
            </a:r>
          </a:p>
          <a:p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2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5256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endParaRPr lang="fr-FR" b="0" i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00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C’est la réglette noire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qui convient et sa valeur est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7. </a:t>
            </a:r>
          </a:p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 a vu qu’on pouvait écrire deux additions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correspondant à ce schéma de réglettes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Écrivez-les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sur votre ardoise.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/>
            <a:r>
              <a:rPr lang="fr-FR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Laisser un temps aux élèves, puis en interroger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un.</a:t>
            </a:r>
            <a:endParaRPr lang="fr-FR" sz="1200" b="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3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610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u="none" strike="noStrike" kern="1200" cap="none" baseline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Quand on met la réglette 3 et la réglette 4 bout à bout, cela se traduit par l’addition : </a:t>
            </a:r>
            <a:r>
              <a:rPr lang="fr-FR" sz="1200" b="0" i="1" u="none" strike="noStrike" kern="1200" cap="none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3 + 4 = 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u="none" strike="noStrike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  <a:sym typeface="Calibri"/>
              </a:rPr>
              <a:t>Comment</a:t>
            </a:r>
            <a:r>
              <a:rPr lang="fr-FR" sz="1200" b="0" i="1" u="none" strike="noStrike" kern="1200" cap="none" baseline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  <a:sym typeface="Calibri"/>
              </a:rPr>
              <a:t> peut-on trouver une autre addition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cap="none" baseline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  <a:sym typeface="Calibri"/>
              </a:rPr>
              <a:t>Faire émerger qu’on peut inverser les réglettes et que cela se traduit par une inversion des termes de l’addition.</a:t>
            </a:r>
            <a:endParaRPr lang="fr-FR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4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9296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 peut aussi inverser les nombres que l’on ajoute,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cela ne change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pas le résultat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4 + 3 = 7.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On met une double flèche pour le montrer.</a:t>
            </a:r>
            <a:endParaRPr lang="fr-FR" sz="1200" b="0" i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Vous verrez que cette technique où l’on inverse les nombres dans une addition va vous servir plus tard pour calculer rapidement des sommes.</a:t>
            </a:r>
            <a:endParaRPr lang="fr-FR" sz="1200" b="0" i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5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4247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 a aussi vu qu’on pouvait faire des soustractions.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Prenons deux 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réglettes : celle de longueur 8 et celle de longueur 2. On les place l’une en-dessous de l’autre et on cherche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 réglette qui manque. Quelle est cette réglette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Vous pouvez prendre vos réglettes pour vérifier.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Laisser quelques instants pour</a:t>
            </a:r>
            <a:r>
              <a:rPr lang="fr-FR" sz="1200" b="0" i="0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manipuler </a:t>
            </a:r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puis interroger un élève.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6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4063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fr-FR" sz="1200" b="0" i="1" u="none" strike="noStrike" kern="1200" cap="none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Il manque la réglette</a:t>
            </a:r>
            <a:r>
              <a:rPr lang="fr-FR" sz="1200" b="0" i="1" u="none" strike="noStrike" kern="1200" cap="none" baseline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1" u="none" strike="noStrike" kern="1200" cap="none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6. On a vu qu’on pouvait écrire une soustraction. Écrivez-la</a:t>
            </a:r>
            <a:r>
              <a:rPr lang="fr-FR" sz="1200" b="0" i="1" u="none" strike="noStrike" kern="1200" cap="none" baseline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sur votre ardoise.</a:t>
            </a:r>
          </a:p>
          <a:p>
            <a:pPr marL="0"/>
            <a:r>
              <a:rPr lang="fr-FR" sz="1200" b="0" i="0" u="none" strike="noStrike" kern="1200" cap="none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Laisser un temps de</a:t>
            </a:r>
            <a:r>
              <a:rPr lang="fr-FR" sz="1200" b="0" i="0" u="none" strike="noStrike" kern="1200" cap="none" baseline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recherche, puis i</a:t>
            </a:r>
            <a:r>
              <a:rPr lang="fr-FR" sz="1200" b="0" i="0" u="none" strike="noStrike" kern="1200" cap="none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nterroger</a:t>
            </a:r>
            <a:r>
              <a:rPr lang="fr-FR" sz="1200" b="0" i="0" u="none" strike="noStrike" kern="1200" cap="none" baseline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un élève.</a:t>
            </a:r>
            <a:endParaRPr lang="fr-FR" sz="1200" b="0" i="0" u="none" strike="noStrike" kern="1200" cap="none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u="none" strike="noStrike" kern="1200" cap="none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7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4964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fr-FR" sz="1200" b="0" i="1" u="none" strike="noStrike" kern="1200" cap="none" baseline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Pour obtenir la réglette manquante, on enlève à la réglette 8 un morceau de la taille de la réglette 2, c’est-à-dire qu’on enlève 2 de 8. On fait donc une soustraction : 8 – 2 = 6.</a:t>
            </a:r>
            <a:endParaRPr lang="fr-FR" sz="1200" b="0" i="1" u="none" strike="noStrike" kern="1200" cap="none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8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3162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Avec le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même schéma, on peut donc écrire 2 soustractions. </a:t>
            </a:r>
          </a:p>
          <a:p>
            <a:pPr marL="0"/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Soit on retire la réglette 2 de la réglette 8 et il reste la réglette 6 ; on écrit 8 ─ 2 = 6.</a:t>
            </a:r>
          </a:p>
          <a:p>
            <a:pPr marL="0"/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Soit on retire la réglette 6 de la réglette 8 et il reste la réglette 2 : on écrit 8 ─ 6 =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>
                <a:cs typeface="Calibri" panose="020F0502020204030204"/>
              </a:rPr>
              <a:t>Attention, il faut toujours partir de la plus grande réglette (ici la réglette 8) pour enlever une des plus</a:t>
            </a:r>
            <a:r>
              <a:rPr lang="fr-FR" i="1" baseline="0" dirty="0">
                <a:cs typeface="Calibri" panose="020F0502020204030204"/>
              </a:rPr>
              <a:t> petites.</a:t>
            </a:r>
            <a:endParaRPr lang="fr-FR" i="1" dirty="0">
              <a:cs typeface="Calibri" panose="020F0502020204030204"/>
            </a:endParaRPr>
          </a:p>
          <a:p>
            <a:pPr marL="0"/>
            <a:endParaRPr lang="fr-FR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/>
              <a:t>9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425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8"/>
          <p:cNvSpPr txBox="1">
            <a:spLocks noGrp="1"/>
          </p:cNvSpPr>
          <p:nvPr>
            <p:ph type="ctrTitle"/>
          </p:nvPr>
        </p:nvSpPr>
        <p:spPr>
          <a:xfrm>
            <a:off x="751788" y="3040905"/>
            <a:ext cx="7772400" cy="77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8"/>
          <p:cNvSpPr txBox="1"/>
          <p:nvPr/>
        </p:nvSpPr>
        <p:spPr>
          <a:xfrm>
            <a:off x="4342511" y="6163768"/>
            <a:ext cx="4421378" cy="49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Réservé à la vidéoprojection</a:t>
            </a:r>
            <a:endParaRPr sz="2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userDrawn="1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userDrawn="1">
  <p:cSld name="V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8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userDrawn="1">
  <p:cSld name="Titre et conten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05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49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57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7" r:id="rId4"/>
    <p:sldLayoutId id="2147483683" r:id="rId5"/>
    <p:sldLayoutId id="2147483674" r:id="rId6"/>
    <p:sldLayoutId id="214748367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>
            <a:spLocks noGrp="1"/>
          </p:cNvSpPr>
          <p:nvPr>
            <p:ph type="ctrTitle"/>
          </p:nvPr>
        </p:nvSpPr>
        <p:spPr>
          <a:xfrm>
            <a:off x="787414" y="2993403"/>
            <a:ext cx="7772400" cy="77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r>
              <a:rPr lang="fr-FR" sz="3200"/>
              <a:t>6. Les réglettes : </a:t>
            </a:r>
            <a:br>
              <a:rPr lang="fr-FR" sz="3200"/>
            </a:br>
            <a:r>
              <a:rPr lang="fr-FR" sz="3200"/>
              <a:t>l</a:t>
            </a:r>
            <a:r>
              <a:rPr lang="fr-FR"/>
              <a:t>ien entre addition et soustraction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Rectangle, Police&#10;&#10;Description générée automatiquement">
            <a:extLst>
              <a:ext uri="{FF2B5EF4-FFF2-40B4-BE49-F238E27FC236}">
                <a16:creationId xmlns:a16="http://schemas.microsoft.com/office/drawing/2014/main" id="{AC9B992B-9192-AAAA-8426-7A36A06EB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E39F1A62-D6C5-FE85-5DA3-D8A78705A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36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453FBAFE-ACB0-5006-E132-92A468B3B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00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EDC84490-6B0E-6144-B8A5-9D5D1AF16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64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Caractère coloré&#10;&#10;Description générée automatiquement">
            <a:extLst>
              <a:ext uri="{FF2B5EF4-FFF2-40B4-BE49-F238E27FC236}">
                <a16:creationId xmlns:a16="http://schemas.microsoft.com/office/drawing/2014/main" id="{23882A09-D2FC-F969-9008-615237796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69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Caractère coloré&#10;&#10;Description générée automatiquement">
            <a:extLst>
              <a:ext uri="{FF2B5EF4-FFF2-40B4-BE49-F238E27FC236}">
                <a16:creationId xmlns:a16="http://schemas.microsoft.com/office/drawing/2014/main" id="{A058D53A-33C9-13B9-D8F2-589A07E3B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45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AD1123D0-5266-9F3B-3DF2-E6F2D7254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86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4F963E46-994C-3196-44E2-615117E02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64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959367CD-AA30-C6C3-2B88-D3AC54D5F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23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4DA29CD5-676C-6FBD-DA77-7ADBEDB76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3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389F843E-500D-B5B8-13ED-2C01EE0AB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91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4BE3BF7E-92AC-96A2-2A3F-A3CAD12F9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aractère coloré, Rectangle&#10;&#10;Description générée automatiquement">
            <a:extLst>
              <a:ext uri="{FF2B5EF4-FFF2-40B4-BE49-F238E27FC236}">
                <a16:creationId xmlns:a16="http://schemas.microsoft.com/office/drawing/2014/main" id="{6CE0BE7A-F079-FE1B-B729-2C61A028B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5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C6D1D03D-2072-B3A0-15D5-082ED029A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6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3BEA3BCE-E837-8C7F-5C8B-5C9EB286C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2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ligne&#10;&#10;Description générée automatiquement">
            <a:extLst>
              <a:ext uri="{FF2B5EF4-FFF2-40B4-BE49-F238E27FC236}">
                <a16:creationId xmlns:a16="http://schemas.microsoft.com/office/drawing/2014/main" id="{6D0427F6-0A71-1E96-ED7E-C99C3FE89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53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52D712CE-2096-2D7E-D94F-010A92379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5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4A59DD24-04CB-5563-7935-EAB45D9FC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3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E86C3B34-BA9A-1E7F-90F7-E093B1573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44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d48830-2a75-428a-ba87-2ad2d4179e11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7" ma:contentTypeDescription="Create a new document." ma:contentTypeScope="" ma:versionID="a294f3863cfee161bfcb7ac074ee7a4c">
  <xsd:schema xmlns:xsd="http://www.w3.org/2001/XMLSchema" xmlns:xs="http://www.w3.org/2001/XMLSchema" xmlns:p="http://schemas.microsoft.com/office/2006/metadata/properties" xmlns:ns2="09219ee2-2e9c-4e26-afc7-dc2d20fdf34e" xmlns:ns3="acd48830-2a75-428a-ba87-2ad2d4179e11" targetNamespace="http://schemas.microsoft.com/office/2006/metadata/properties" ma:root="true" ma:fieldsID="ab4ff6d19a9d122a047aeca3702d1310" ns2:_="" ns3:_="">
    <xsd:import namespace="09219ee2-2e9c-4e26-afc7-dc2d20fdf34e"/>
    <xsd:import namespace="acd48830-2a75-428a-ba87-2ad2d4179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8830-2a75-428a-ba87-2ad2d4179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70E801-DD56-41E6-A3D6-3FA57FBC2775}">
  <ds:schemaRefs>
    <ds:schemaRef ds:uri="27f64e36-29aa-44d5-a3e0-06242cad7d4d"/>
    <ds:schemaRef ds:uri="cd84cc96-e4f0-4e7f-873a-a508fb658c41"/>
    <ds:schemaRef ds:uri="http://schemas.microsoft.com/office/2006/metadata/properties"/>
    <ds:schemaRef ds:uri="http://schemas.microsoft.com/office/infopath/2007/PartnerControls"/>
    <ds:schemaRef ds:uri="be993d5a-5390-4a32-bd90-2a12d82b1d47"/>
  </ds:schemaRefs>
</ds:datastoreItem>
</file>

<file path=customXml/itemProps2.xml><?xml version="1.0" encoding="utf-8"?>
<ds:datastoreItem xmlns:ds="http://schemas.openxmlformats.org/officeDocument/2006/customXml" ds:itemID="{A0523B11-666F-48A9-B2B2-6C1A3E5982D8}"/>
</file>

<file path=customXml/itemProps3.xml><?xml version="1.0" encoding="utf-8"?>
<ds:datastoreItem xmlns:ds="http://schemas.openxmlformats.org/officeDocument/2006/customXml" ds:itemID="{E32FD96F-7736-4C90-BF04-38585A7296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1095</Words>
  <Application>Microsoft Office PowerPoint</Application>
  <PresentationFormat>Affichage à l'écran (4:3)</PresentationFormat>
  <Paragraphs>69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Verdana</vt:lpstr>
      <vt:lpstr>Thème Office</vt:lpstr>
      <vt:lpstr>6. Les réglettes :  lien entre addition et soustraction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LES RÉGLETTES Décomposition</dc:title>
  <dc:creator>EDITIONS HATIER</dc:creator>
  <cp:lastModifiedBy>CARATY CORINNE</cp:lastModifiedBy>
  <cp:revision>3</cp:revision>
  <dcterms:created xsi:type="dcterms:W3CDTF">2022-01-07T11:15:07Z</dcterms:created>
  <dcterms:modified xsi:type="dcterms:W3CDTF">2023-06-24T12:24:28Z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  <property fmtid="{D5CDD505-2E9C-101B-9397-08002B2CF9AE}" pid="4" name="Order">
    <vt:r8>70700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