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handoutMasterIdLst>
    <p:handoutMasterId r:id="rId55"/>
  </p:handoutMasterIdLst>
  <p:sldIdLst>
    <p:sldId id="276" r:id="rId5"/>
    <p:sldId id="346" r:id="rId6"/>
    <p:sldId id="319" r:id="rId7"/>
    <p:sldId id="320" r:id="rId8"/>
    <p:sldId id="321" r:id="rId9"/>
    <p:sldId id="348" r:id="rId10"/>
    <p:sldId id="386" r:id="rId11"/>
    <p:sldId id="369" r:id="rId12"/>
    <p:sldId id="349" r:id="rId13"/>
    <p:sldId id="350" r:id="rId14"/>
    <p:sldId id="287" r:id="rId15"/>
    <p:sldId id="288" r:id="rId16"/>
    <p:sldId id="289" r:id="rId17"/>
    <p:sldId id="290" r:id="rId18"/>
    <p:sldId id="292" r:id="rId19"/>
    <p:sldId id="291" r:id="rId20"/>
    <p:sldId id="293" r:id="rId21"/>
    <p:sldId id="297" r:id="rId22"/>
    <p:sldId id="370" r:id="rId23"/>
    <p:sldId id="299" r:id="rId24"/>
    <p:sldId id="327" r:id="rId25"/>
    <p:sldId id="328" r:id="rId26"/>
    <p:sldId id="329" r:id="rId27"/>
    <p:sldId id="382" r:id="rId28"/>
    <p:sldId id="330" r:id="rId29"/>
    <p:sldId id="351" r:id="rId30"/>
    <p:sldId id="387" r:id="rId31"/>
    <p:sldId id="371" r:id="rId32"/>
    <p:sldId id="352" r:id="rId33"/>
    <p:sldId id="353" r:id="rId34"/>
    <p:sldId id="354" r:id="rId35"/>
    <p:sldId id="355" r:id="rId36"/>
    <p:sldId id="388" r:id="rId37"/>
    <p:sldId id="360" r:id="rId38"/>
    <p:sldId id="390" r:id="rId39"/>
    <p:sldId id="361" r:id="rId40"/>
    <p:sldId id="389" r:id="rId41"/>
    <p:sldId id="372" r:id="rId42"/>
    <p:sldId id="362" r:id="rId43"/>
    <p:sldId id="367" r:id="rId44"/>
    <p:sldId id="381" r:id="rId45"/>
    <p:sldId id="368" r:id="rId46"/>
    <p:sldId id="339" r:id="rId47"/>
    <p:sldId id="340" r:id="rId48"/>
    <p:sldId id="383" r:id="rId49"/>
    <p:sldId id="384" r:id="rId50"/>
    <p:sldId id="343" r:id="rId51"/>
    <p:sldId id="344" r:id="rId52"/>
    <p:sldId id="34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6EC3644E-CAF9-BE47-EB1A-C427F723DB1E}" name="catherine.mallard2" initials="ca" userId="S::catherine.mallard2_gmail.com#ext#@hachette.onmicrosoft.com::943e5806-a044-4790-a0a9-05d7075f8f80" providerId="AD"/>
  <p188:author id="{7F7E7B9F-1A3E-4D99-E946-F9A38FEEBA9F}" name="HACHE Caroline" initials="HC" userId="S::caroline.hache_univ-amu.fr#ext#@hachette.onmicrosoft.com::8f7bb2c5-af1f-4ec9-9672-c04e07afd9f4" providerId="AD"/>
  <p188:author id="{4CF84EDD-95CE-3E5E-4B94-06DB52278683}" name="Christophe Dracos" initials="CD" userId="S::cri.dracos_outlook.fr#ext#@hachette.onmicrosoft.com::9a339485-cc17-450e-b56d-f2edc49ca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FF9900"/>
    <a:srgbClr val="FF9966"/>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85DC3-E4A2-4576-B75E-DF807064CAD9}" v="5" dt="2023-05-23T07:48:57.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8793" autoAdjust="0"/>
  </p:normalViewPr>
  <p:slideViewPr>
    <p:cSldViewPr snapToGrid="0">
      <p:cViewPr varScale="1">
        <p:scale>
          <a:sx n="67" d="100"/>
          <a:sy n="67" d="100"/>
        </p:scale>
        <p:origin x="2940" y="60"/>
      </p:cViewPr>
      <p:guideLst/>
    </p:cSldViewPr>
  </p:slideViewPr>
  <p:notesTextViewPr>
    <p:cViewPr>
      <p:scale>
        <a:sx n="100" d="100"/>
        <a:sy n="100" d="100"/>
      </p:scale>
      <p:origin x="0" y="0"/>
    </p:cViewPr>
  </p:notesTextViewPr>
  <p:notesViewPr>
    <p:cSldViewPr snapToGrid="0">
      <p:cViewPr varScale="1">
        <p:scale>
          <a:sx n="53" d="100"/>
          <a:sy n="53" d="100"/>
        </p:scale>
        <p:origin x="2141"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074845C-01D3-4A94-B358-B5EA6BB3D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D5E4F85-0A44-485A-B3E7-E7F67DCD33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D0855C-FD51-445B-A359-7C4B20F7D243}" type="datetimeFigureOut">
              <a:rPr lang="fr-FR" smtClean="0"/>
              <a:t>24/06/2023</a:t>
            </a:fld>
            <a:endParaRPr lang="fr-FR"/>
          </a:p>
        </p:txBody>
      </p:sp>
      <p:sp>
        <p:nvSpPr>
          <p:cNvPr id="4" name="Espace réservé du pied de page 3">
            <a:extLst>
              <a:ext uri="{FF2B5EF4-FFF2-40B4-BE49-F238E27FC236}">
                <a16:creationId xmlns:a16="http://schemas.microsoft.com/office/drawing/2014/main" id="{FF174665-A1D2-4C3E-9799-B49DDE1180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00C2DCE-ED8C-41F9-8310-1B6BA664E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4C6B46-A4C9-4C71-A8DF-EA4F4E3643B6}" type="slidenum">
              <a:rPr lang="fr-FR" smtClean="0"/>
              <a:t>‹N°›</a:t>
            </a:fld>
            <a:endParaRPr lang="fr-FR"/>
          </a:p>
        </p:txBody>
      </p:sp>
    </p:spTree>
    <p:extLst>
      <p:ext uri="{BB962C8B-B14F-4D97-AF65-F5344CB8AC3E}">
        <p14:creationId xmlns:p14="http://schemas.microsoft.com/office/powerpoint/2010/main" val="4260442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24/06/2023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mn-lt"/>
                <a:cs typeface="Arial" panose="020B0604020202020204" pitchFamily="34" charset="0"/>
              </a:rPr>
              <a:t>Aujourd’hui, nous allons découvrir</a:t>
            </a:r>
            <a:r>
              <a:rPr lang="fr-FR" b="0" i="1" baseline="0" dirty="0">
                <a:latin typeface="+mn-lt"/>
                <a:cs typeface="Arial" panose="020B0604020202020204" pitchFamily="34" charset="0"/>
              </a:rPr>
              <a:t> un nouveau type de problème et nous allons apprendre à le résoudre.</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30222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Nous allons voir une autre manière de représenter ce problème.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Prenez vos réglettes blanches : elles vont représenter les cubes des enfants.</a:t>
            </a:r>
            <a:endParaRPr lang="fr-FR" sz="1200" b="0" i="0" kern="1200" dirty="0">
              <a:solidFill>
                <a:schemeClr val="tx1"/>
              </a:solidFill>
              <a:effectLst/>
              <a:latin typeface="+mn-lt"/>
              <a:ea typeface="+mn-ea"/>
              <a:cs typeface="+mn-cs"/>
            </a:endParaRPr>
          </a:p>
          <a:p>
            <a:pPr marL="0" indent="0">
              <a:buFont typeface="Arial" pitchFamily="34" charset="0"/>
              <a:buNone/>
            </a:pPr>
            <a:r>
              <a:rPr lang="fr-FR" sz="1200" b="0" i="1" kern="1200" baseline="0" dirty="0">
                <a:solidFill>
                  <a:schemeClr val="tx1"/>
                </a:solidFill>
                <a:effectLst/>
                <a:latin typeface="+mn-lt"/>
                <a:ea typeface="+mn-ea"/>
                <a:cs typeface="+mn-cs"/>
              </a:rPr>
              <a:t>Vous allez les organiser sur votre table pour représenter cette situation.</a:t>
            </a:r>
          </a:p>
          <a:p>
            <a:pPr marL="0" indent="0">
              <a:buFont typeface="Arial" pitchFamily="34" charset="0"/>
              <a:buNone/>
            </a:pPr>
            <a:r>
              <a:rPr lang="fr-FR" sz="1200" b="0" i="0" kern="1200" baseline="0" dirty="0">
                <a:solidFill>
                  <a:schemeClr val="tx1"/>
                </a:solidFill>
                <a:effectLst/>
                <a:latin typeface="+mn-lt"/>
                <a:ea typeface="+mn-ea"/>
                <a:cs typeface="+mn-cs"/>
              </a:rPr>
              <a:t>Laisser quelques instants aux élèves, puis r</a:t>
            </a:r>
            <a:r>
              <a:rPr lang="fr-FR" sz="1200" b="0" i="0" kern="1200" dirty="0">
                <a:solidFill>
                  <a:schemeClr val="tx1"/>
                </a:solidFill>
                <a:effectLst/>
                <a:latin typeface="+mn-lt"/>
                <a:ea typeface="+mn-ea"/>
                <a:cs typeface="+mn-cs"/>
              </a:rPr>
              <a:t>eprendre en collectif : </a:t>
            </a:r>
            <a:r>
              <a:rPr lang="fr-FR" sz="1200" b="0" i="1" kern="1200" dirty="0">
                <a:solidFill>
                  <a:schemeClr val="tx1"/>
                </a:solidFill>
                <a:effectLst/>
                <a:latin typeface="+mn-lt"/>
                <a:ea typeface="+mn-ea"/>
                <a:cs typeface="+mn-cs"/>
              </a:rPr>
              <a:t>quelles informations</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avons-nous ? </a:t>
            </a:r>
            <a:r>
              <a:rPr lang="fr-FR" sz="1200" b="0" i="1" kern="1200" dirty="0">
                <a:solidFill>
                  <a:schemeClr val="tx1"/>
                </a:solidFill>
                <a:effectLst/>
                <a:latin typeface="+mn-lt"/>
                <a:ea typeface="+mn-ea"/>
                <a:cs typeface="+mn-cs"/>
                <a:sym typeface="Symbol" panose="05050102010706020507" pitchFamily="18" charset="2"/>
              </a:rPr>
              <a:t></a:t>
            </a:r>
            <a:r>
              <a:rPr lang="fr-FR" sz="1200" b="0" i="1" kern="1200" dirty="0">
                <a:solidFill>
                  <a:schemeClr val="tx1"/>
                </a:solidFill>
                <a:effectLst/>
                <a:latin typeface="+mn-lt"/>
                <a:ea typeface="+mn-ea"/>
                <a:cs typeface="+mn-cs"/>
              </a:rPr>
              <a:t> Kim a 5 cubes.</a:t>
            </a:r>
            <a:r>
              <a:rPr lang="fr-FR" sz="1200" b="0" i="1" kern="1200" baseline="0" dirty="0">
                <a:solidFill>
                  <a:schemeClr val="tx1"/>
                </a:solidFill>
                <a:effectLst/>
                <a:latin typeface="+mn-lt"/>
                <a:ea typeface="+mn-ea"/>
                <a:cs typeface="+mn-cs"/>
              </a:rPr>
              <a:t> </a:t>
            </a:r>
            <a:endParaRPr lang="fr-FR" sz="1200" b="0" i="0" kern="1200" baseline="0" dirty="0">
              <a:solidFill>
                <a:schemeClr val="tx1"/>
              </a:solidFill>
              <a:effectLst/>
              <a:latin typeface="+mn-lt"/>
              <a:ea typeface="+mn-ea"/>
              <a:cs typeface="+mn-cs"/>
            </a:endParaRPr>
          </a:p>
          <a:p>
            <a:pPr marL="0" indent="0">
              <a:buFont typeface="Arial" pitchFamily="34" charset="0"/>
              <a:buNone/>
            </a:pPr>
            <a:endParaRPr lang="fr-FR" sz="1200" b="0" i="0" kern="1200" baseline="0" dirty="0">
              <a:solidFill>
                <a:schemeClr val="tx1"/>
              </a:solidFill>
              <a:effectLst/>
              <a:latin typeface="+mn-lt"/>
              <a:ea typeface="+mn-ea"/>
              <a:cs typeface="+mn-cs"/>
            </a:endParaRP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222364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a:t>
            </a:r>
            <a:r>
              <a:rPr lang="fr-FR" sz="1200" b="0" i="1" kern="1200" baseline="0" dirty="0">
                <a:solidFill>
                  <a:schemeClr val="tx1"/>
                </a:solidFill>
                <a:effectLst/>
                <a:latin typeface="+mn-lt"/>
                <a:ea typeface="+mn-ea"/>
                <a:cs typeface="+mn-cs"/>
              </a:rPr>
              <a:t> les 5 cubes de Kim. Maintenant, on va prendre les 3 cubes d’Axel.</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302798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a:t>
            </a:r>
            <a:r>
              <a:rPr lang="fr-FR" sz="1200" b="0" i="1" kern="1200" baseline="0" dirty="0">
                <a:solidFill>
                  <a:schemeClr val="tx1"/>
                </a:solidFill>
                <a:effectLst/>
                <a:latin typeface="+mn-lt"/>
                <a:ea typeface="+mn-ea"/>
                <a:cs typeface="+mn-cs"/>
              </a:rPr>
              <a:t> les 3 cubes d’Axel. Maintenant, placez les 5 cubes de Kim bout à bout.</a:t>
            </a:r>
          </a:p>
          <a:p>
            <a:pPr marL="0" indent="0">
              <a:buFont typeface="Arial" pitchFamily="34" charset="0"/>
              <a:buNone/>
            </a:pPr>
            <a:r>
              <a:rPr lang="fr-FR" sz="1200" b="0" i="0" kern="1200" baseline="0" dirty="0">
                <a:solidFill>
                  <a:schemeClr val="tx1"/>
                </a:solidFill>
                <a:effectLst/>
                <a:latin typeface="+mn-lt"/>
                <a:ea typeface="+mn-ea"/>
                <a:cs typeface="+mn-cs"/>
              </a:rPr>
              <a:t>Laisser les élèves aligner les 5 cubes.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427562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Faites la même chose avec les cubes d’Axel : mettez-les bout à bout pour les aligner.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79654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C’est comme des trains de réglettes. Pouvez-vous proposer une solution pour remplacer les 5 réglettes par une seule ?</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mettre la réglette 5 (jaune) à la place des 5 réglettes blanches.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423430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Faites la même chose avec les 3 cubes d’Axel. Par quelle réglette peut-on remplacer ces 3 réglettes ?</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mettre la réglette 3 (vert clair) à la place des 3 réglettes blanches.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6328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Quelle est la question posée dans ce problème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Combien de cubes ont-ils à eux deux ? </a:t>
            </a:r>
          </a:p>
          <a:p>
            <a:pPr marL="0" indent="0">
              <a:buFont typeface="Arial" pitchFamily="34" charset="0"/>
              <a:buNone/>
            </a:pPr>
            <a:r>
              <a:rPr lang="fr-FR" sz="1200" b="0" i="1" kern="1200" baseline="0" dirty="0">
                <a:solidFill>
                  <a:schemeClr val="tx1"/>
                </a:solidFill>
                <a:effectLst/>
                <a:latin typeface="+mn-lt"/>
                <a:ea typeface="+mn-ea"/>
                <a:cs typeface="+mn-cs"/>
              </a:rPr>
              <a:t>Comment doit-on faire pour le résoudre ? </a:t>
            </a:r>
            <a:r>
              <a:rPr lang="fr-FR" sz="1200" b="0" i="0" kern="1200" baseline="0" dirty="0">
                <a:solidFill>
                  <a:schemeClr val="tx1"/>
                </a:solidFill>
                <a:effectLst/>
                <a:latin typeface="+mn-lt"/>
                <a:ea typeface="+mn-ea"/>
                <a:cs typeface="+mn-cs"/>
              </a:rPr>
              <a:t>Faire émerger qu’il faut mettre ensemble les cubes de Kim et d’Axel. </a:t>
            </a:r>
          </a:p>
          <a:p>
            <a:pPr marL="0" indent="0">
              <a:buFont typeface="Arial" pitchFamily="34" charset="0"/>
              <a:buNone/>
            </a:pPr>
            <a:r>
              <a:rPr lang="fr-FR" sz="1200" b="0" i="1" kern="1200" baseline="0" dirty="0">
                <a:solidFill>
                  <a:schemeClr val="tx1"/>
                </a:solidFill>
                <a:effectLst/>
                <a:latin typeface="+mn-lt"/>
                <a:ea typeface="+mn-ea"/>
                <a:cs typeface="+mn-cs"/>
              </a:rPr>
              <a:t>On va placer la réglette jaune et la réglette vert clair bout à bout et chercher quelle réglette fait la même longueur que ces deux réglettes réunies.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16</a:t>
            </a:fld>
            <a:endParaRPr lang="fr-FR"/>
          </a:p>
        </p:txBody>
      </p:sp>
    </p:spTree>
    <p:extLst>
      <p:ext uri="{BB962C8B-B14F-4D97-AF65-F5344CB8AC3E}">
        <p14:creationId xmlns:p14="http://schemas.microsoft.com/office/powerpoint/2010/main" val="376428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Comment peut-on trouver maintenant la réponse à notre problème ?</a:t>
            </a:r>
          </a:p>
          <a:p>
            <a:pPr marL="0" indent="0">
              <a:buFont typeface="Arial" pitchFamily="34" charset="0"/>
              <a:buNone/>
            </a:pPr>
            <a:r>
              <a:rPr lang="fr-FR" sz="1200" b="0" i="1" kern="1200" baseline="0" dirty="0">
                <a:solidFill>
                  <a:schemeClr val="tx1"/>
                </a:solidFill>
                <a:effectLst/>
                <a:latin typeface="+mn-lt"/>
                <a:ea typeface="+mn-ea"/>
                <a:cs typeface="+mn-cs"/>
              </a:rPr>
              <a:t>Écrivez sur votre ardoise l’opération mathématique qui permet de trouver la valeur de la réglette manquante.</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de donner le calcul.</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17</a:t>
            </a:fld>
            <a:endParaRPr lang="fr-FR"/>
          </a:p>
        </p:txBody>
      </p:sp>
    </p:spTree>
    <p:extLst>
      <p:ext uri="{BB962C8B-B14F-4D97-AF65-F5344CB8AC3E}">
        <p14:creationId xmlns:p14="http://schemas.microsoft.com/office/powerpoint/2010/main" val="413842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C’est un schéma de réglettes. On fait une addition pour trouver la valeur de la réglette manquante : 5 + 3. </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quelle réglette convient.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a:p>
        </p:txBody>
      </p:sp>
    </p:spTree>
    <p:extLst>
      <p:ext uri="{BB962C8B-B14F-4D97-AF65-F5344CB8AC3E}">
        <p14:creationId xmlns:p14="http://schemas.microsoft.com/office/powerpoint/2010/main" val="92777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C’est la réglette 8 qui convient.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sym typeface="Symbol" panose="05050102010706020507" pitchFamily="18" charset="2"/>
              </a:rPr>
              <a:t>  </a:t>
            </a:r>
            <a:r>
              <a:rPr lang="fr-FR" sz="1200" b="0" i="1" kern="1200" baseline="0" dirty="0">
                <a:solidFill>
                  <a:schemeClr val="tx1"/>
                </a:solidFill>
                <a:effectLst/>
                <a:latin typeface="+mn-lt"/>
                <a:ea typeface="+mn-ea"/>
                <a:cs typeface="+mn-cs"/>
              </a:rPr>
              <a:t>5 + 3 = 8. </a:t>
            </a:r>
          </a:p>
          <a:p>
            <a:pPr marL="0" indent="0">
              <a:buFont typeface="Arial" pitchFamily="34" charset="0"/>
              <a:buNone/>
            </a:pPr>
            <a:r>
              <a:rPr lang="fr-FR" sz="1200" b="0" i="0" kern="1200" baseline="0" dirty="0">
                <a:solidFill>
                  <a:schemeClr val="tx1"/>
                </a:solidFill>
                <a:effectLst/>
                <a:latin typeface="+mn-lt"/>
                <a:ea typeface="+mn-ea"/>
                <a:cs typeface="+mn-cs"/>
              </a:rPr>
              <a:t>Rappeler la question et demander à un élève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a:p>
        </p:txBody>
      </p:sp>
    </p:spTree>
    <p:extLst>
      <p:ext uri="{BB962C8B-B14F-4D97-AF65-F5344CB8AC3E}">
        <p14:creationId xmlns:p14="http://schemas.microsoft.com/office/powerpoint/2010/main" val="259981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Lire le problème en insistant sur le mot « à eux deux ».</a:t>
            </a:r>
          </a:p>
          <a:p>
            <a:pPr marL="0" indent="0">
              <a:buFont typeface="Arial" pitchFamily="34" charset="0"/>
              <a:buNone/>
            </a:pPr>
            <a:r>
              <a:rPr lang="fr-FR" sz="1200" b="0" i="0" kern="1200" baseline="0" dirty="0">
                <a:solidFill>
                  <a:schemeClr val="tx1"/>
                </a:solidFill>
                <a:effectLst/>
                <a:latin typeface="+mn-lt"/>
                <a:ea typeface="+mn-ea"/>
                <a:cs typeface="+mn-cs"/>
              </a:rPr>
              <a:t>Demander aux élèves de reformuler le problème. </a:t>
            </a:r>
          </a:p>
          <a:p>
            <a:pPr marL="0" indent="0">
              <a:buFont typeface="Arial" pitchFamily="34" charset="0"/>
              <a:buNone/>
            </a:pPr>
            <a:r>
              <a:rPr lang="fr-FR" sz="1200" b="0" i="1" kern="1200" baseline="0" dirty="0">
                <a:solidFill>
                  <a:schemeClr val="tx1"/>
                </a:solidFill>
                <a:effectLst/>
                <a:latin typeface="+mn-lt"/>
                <a:ea typeface="+mn-ea"/>
                <a:cs typeface="+mn-cs"/>
              </a:rPr>
              <a:t>Que cherche-t-on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On cherche combien de cubes Kim et Axel ont en tout.</a:t>
            </a:r>
          </a:p>
          <a:p>
            <a:pPr marL="0" indent="0">
              <a:buFont typeface="Arial" pitchFamily="34" charset="0"/>
              <a:buNone/>
            </a:pPr>
            <a:r>
              <a:rPr lang="fr-FR" sz="1200" b="0" i="1" kern="1200" baseline="0" dirty="0">
                <a:solidFill>
                  <a:schemeClr val="tx1"/>
                </a:solidFill>
                <a:effectLst/>
                <a:latin typeface="+mn-lt"/>
                <a:ea typeface="+mn-ea"/>
                <a:cs typeface="+mn-cs"/>
              </a:rPr>
              <a:t>Est-ce qu’ils ont plus ou moins de cubes en les mettant ensemble ? </a:t>
            </a:r>
            <a:r>
              <a:rPr lang="fr-FR" sz="1200" b="0" i="1" kern="1200" baseline="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Ils en ont plus car ils regroupent leurs cubes.</a:t>
            </a:r>
          </a:p>
          <a:p>
            <a:pPr marL="0" indent="0">
              <a:buFont typeface="Arial" pitchFamily="34" charset="0"/>
              <a:buNone/>
            </a:pPr>
            <a:r>
              <a:rPr lang="fr-FR" sz="1200" b="0" i="1" kern="1200" baseline="0" dirty="0">
                <a:solidFill>
                  <a:schemeClr val="tx1"/>
                </a:solidFill>
                <a:effectLst/>
                <a:latin typeface="+mn-lt"/>
                <a:ea typeface="+mn-ea"/>
                <a:cs typeface="+mn-cs"/>
              </a:rPr>
              <a:t>Prenez vos ardoises. Vous allez faire un schéma pour représenter ce problème.</a:t>
            </a:r>
          </a:p>
          <a:p>
            <a:pPr marL="0" indent="0">
              <a:buFont typeface="Arial" pitchFamily="34" charset="0"/>
              <a:buNone/>
            </a:pPr>
            <a:r>
              <a:rPr lang="fr-FR" b="0" i="0" dirty="0"/>
              <a:t>Rappeler </a:t>
            </a:r>
            <a:r>
              <a:rPr lang="fr-FR" b="0" i="0" baseline="0" dirty="0"/>
              <a:t>qu’un schéma doit représenter les données de l’énoncé. Il doit être simple, ce n’est pas un dessin.</a:t>
            </a:r>
            <a:endParaRPr lang="fr-FR" sz="1200" b="0" i="1" kern="1200" baseline="0" dirty="0">
              <a:solidFill>
                <a:schemeClr val="tx1"/>
              </a:solidFill>
              <a:effectLst/>
              <a:latin typeface="+mn-lt"/>
              <a:ea typeface="+mn-ea"/>
              <a:cs typeface="+mn-cs"/>
            </a:endParaRPr>
          </a:p>
          <a:p>
            <a:pPr marL="0" indent="0">
              <a:buFont typeface="Arial" pitchFamily="34" charset="0"/>
              <a:buNone/>
            </a:pPr>
            <a:r>
              <a:rPr lang="fr-FR" sz="1200" b="0" i="0" kern="1200" baseline="0" dirty="0">
                <a:solidFill>
                  <a:schemeClr val="tx1"/>
                </a:solidFill>
                <a:effectLst/>
                <a:latin typeface="+mn-lt"/>
                <a:ea typeface="+mn-ea"/>
                <a:cs typeface="+mn-cs"/>
              </a:rPr>
              <a:t>Laisser un moment aux élèves pour représenter le problème sous forme de schéma.</a:t>
            </a:r>
          </a:p>
          <a:p>
            <a:pPr marL="0" indent="0">
              <a:buFont typeface="Arial" pitchFamily="34" charset="0"/>
              <a:buNone/>
            </a:pPr>
            <a:endParaRPr lang="fr-FR" sz="1200" b="0" i="0" kern="1200" baseline="0" dirty="0">
              <a:solidFill>
                <a:schemeClr val="tx1"/>
              </a:solidFill>
              <a:effectLst/>
              <a:latin typeface="+mn-lt"/>
              <a:ea typeface="+mn-ea"/>
              <a:cs typeface="+mn-cs"/>
            </a:endParaRP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96277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sym typeface="Symbol" panose="05050102010706020507" pitchFamily="18" charset="2"/>
              </a:rPr>
              <a:t> </a:t>
            </a:r>
            <a:r>
              <a:rPr lang="fr-FR" b="0" i="1" baseline="0" dirty="0"/>
              <a:t>Kim et Axel ont 8 cubes à eux deux. </a:t>
            </a:r>
          </a:p>
          <a:p>
            <a:r>
              <a:rPr lang="fr-FR" b="0" i="1" baseline="0" dirty="0"/>
              <a:t>Nous allons à présent résoudre un deuxième problème, un peu différent.</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a:p>
        </p:txBody>
      </p:sp>
    </p:spTree>
    <p:extLst>
      <p:ext uri="{BB962C8B-B14F-4D97-AF65-F5344CB8AC3E}">
        <p14:creationId xmlns:p14="http://schemas.microsoft.com/office/powerpoint/2010/main" val="152473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dirty="0">
                <a:latin typeface="+mn-lt"/>
              </a:rPr>
              <a:t>Lire le deuxième problème en insistant sur « en tout », « dans une » et « dans l’autre ».</a:t>
            </a:r>
          </a:p>
          <a:p>
            <a:pPr marL="0" indent="0">
              <a:buFont typeface="Arial" pitchFamily="34" charset="0"/>
              <a:buNone/>
            </a:pPr>
            <a:r>
              <a:rPr lang="fr-FR" sz="1200" b="0" i="0" kern="1200" dirty="0">
                <a:solidFill>
                  <a:schemeClr val="tx1"/>
                </a:solidFill>
                <a:effectLst/>
                <a:latin typeface="+mn-lt"/>
                <a:ea typeface="+mn-ea"/>
                <a:cs typeface="+mn-cs"/>
              </a:rPr>
              <a:t>D</a:t>
            </a:r>
            <a:r>
              <a:rPr lang="fr-FR" sz="1200" b="0" i="0" kern="1200" baseline="0" dirty="0">
                <a:solidFill>
                  <a:schemeClr val="tx1"/>
                </a:solidFill>
                <a:effectLst/>
                <a:latin typeface="+mn-lt"/>
                <a:ea typeface="+mn-ea"/>
                <a:cs typeface="+mn-cs"/>
              </a:rPr>
              <a:t>emander aux élèves de reformuler le problème et de verbaliser ce que l’on cherche : </a:t>
            </a:r>
            <a:r>
              <a:rPr lang="fr-FR" sz="1200" b="0" i="1" kern="1200" baseline="0" dirty="0">
                <a:solidFill>
                  <a:schemeClr val="tx1"/>
                </a:solidFill>
                <a:effectLst/>
                <a:latin typeface="+mn-lt"/>
                <a:ea typeface="+mn-ea"/>
                <a:cs typeface="+mn-cs"/>
              </a:rPr>
              <a:t>que cherche-t-on ici ? </a:t>
            </a:r>
            <a:r>
              <a:rPr lang="fr-FR" sz="1200" i="1" dirty="0">
                <a:effectLst/>
                <a:latin typeface="+mn-lt"/>
              </a:rPr>
              <a:t>→ On cherche le nombre de cubes que j’ai dans l’autre main</a:t>
            </a:r>
            <a:r>
              <a:rPr lang="fr-FR" sz="1200" i="0" dirty="0">
                <a:effectLst/>
                <a:latin typeface="+mn-lt"/>
              </a:rPr>
              <a:t>.</a:t>
            </a:r>
          </a:p>
          <a:p>
            <a:pPr marL="0" indent="0">
              <a:buFont typeface="Arial" pitchFamily="34" charset="0"/>
              <a:buNone/>
            </a:pPr>
            <a:r>
              <a:rPr lang="fr-FR" sz="1200" i="1" kern="1200" dirty="0">
                <a:solidFill>
                  <a:schemeClr val="tx1"/>
                </a:solidFill>
                <a:effectLst/>
                <a:latin typeface="+mn-lt"/>
                <a:ea typeface="+mn-ea"/>
                <a:cs typeface="+mn-cs"/>
              </a:rPr>
              <a:t>E</a:t>
            </a:r>
            <a:r>
              <a:rPr lang="fr-FR" sz="1200" b="0" i="1" kern="1200" baseline="0" dirty="0">
                <a:solidFill>
                  <a:schemeClr val="tx1"/>
                </a:solidFill>
                <a:effectLst/>
                <a:latin typeface="+mn-lt"/>
                <a:ea typeface="+mn-ea"/>
                <a:cs typeface="+mn-cs"/>
              </a:rPr>
              <a:t>st-ce que j’ai plus ou moins de 9 cubes dans l’autre main ? </a:t>
            </a:r>
            <a:r>
              <a:rPr lang="fr-FR" sz="1200" i="1" dirty="0">
                <a:effectLst/>
                <a:latin typeface="+mn-lt"/>
              </a:rPr>
              <a:t>→ Moins, car les 6 cubes de la première main font partie des 9 cubes que j’ai en tout, ils sont déjà comptés. </a:t>
            </a:r>
          </a:p>
          <a:p>
            <a:r>
              <a:rPr lang="fr-FR" sz="1200" i="1" dirty="0">
                <a:effectLst/>
                <a:latin typeface="+mn-lt"/>
              </a:rPr>
              <a:t>Réfléchissez au résultat puis vérifiez votre réponse en faisant un schéma pour représenter ce problème sur votre ardoise.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a:solidFill>
                  <a:schemeClr val="tx1"/>
                </a:solidFill>
                <a:effectLst/>
                <a:latin typeface="+mn-lt"/>
                <a:ea typeface="+mn-ea"/>
                <a:cs typeface="+mn-cs"/>
              </a:rPr>
              <a:t>Laisser quelques instants aux élèves pour représenter la situation. Passer dans les rangs pour aider les élèves et valider ou invalider les représentations. </a:t>
            </a:r>
          </a:p>
          <a:p>
            <a:pPr marL="0" indent="0">
              <a:buFont typeface="Arial" pitchFamily="34" charset="0"/>
              <a:buNone/>
            </a:pPr>
            <a:endParaRPr lang="fr-FR" sz="1200" b="0" i="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32935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Reprendre en collectif : </a:t>
            </a:r>
            <a:r>
              <a:rPr lang="fr-FR" b="0" i="1" dirty="0"/>
              <a:t>on peut représenter</a:t>
            </a:r>
            <a:r>
              <a:rPr lang="fr-FR" b="0" i="1" baseline="0" dirty="0"/>
              <a:t> les cubes par des carrés. Voici les 9 cubes que j’ai en tout. C’est l’ensemble des cubes, il n’y en a pas d’autres. Comment peut-on représenter le fait que j’ai 6 cubes dans une main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Faire émerger qu’on peut entourer 6 cubes </a:t>
            </a:r>
            <a:r>
              <a:rPr lang="fr-FR" b="1" i="0" baseline="0" dirty="0"/>
              <a:t>parmi</a:t>
            </a:r>
            <a:r>
              <a:rPr lang="fr-FR" b="0" i="0" baseline="0" dirty="0"/>
              <a:t> ces 9.</a:t>
            </a:r>
            <a:r>
              <a:rPr lang="fr-FR" b="0" i="1" baseline="0" dirty="0"/>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Ces cubes sont compris dans les 9 déjà dessinés : ils représentent </a:t>
            </a:r>
            <a:r>
              <a:rPr lang="fr-FR" b="1" i="1" baseline="0" dirty="0"/>
              <a:t>une partie </a:t>
            </a:r>
            <a:r>
              <a:rPr lang="fr-FR" b="0" i="1" baseline="0" dirty="0"/>
              <a:t>des 9 cubes.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b="0" i="0" baseline="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96887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J’ai entouré</a:t>
            </a:r>
            <a:r>
              <a:rPr lang="fr-FR" b="0" i="1" baseline="0" dirty="0"/>
              <a:t> 6 cubes : ce sont les </a:t>
            </a:r>
            <a:r>
              <a:rPr lang="fr-FR" b="0" i="1" dirty="0"/>
              <a:t>6 cubes que j’ai</a:t>
            </a:r>
            <a:r>
              <a:rPr lang="fr-FR" b="0" i="1" baseline="0" dirty="0"/>
              <a:t> dans une main.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kern="1200" dirty="0">
                <a:solidFill>
                  <a:schemeClr val="tx1"/>
                </a:solidFill>
                <a:effectLst/>
                <a:latin typeface="+mn-lt"/>
                <a:ea typeface="+mn-ea"/>
                <a:cs typeface="+mn-cs"/>
              </a:rPr>
              <a:t>À</a:t>
            </a:r>
            <a:r>
              <a:rPr lang="fr-FR" sz="1200" b="0" i="1" kern="1200" dirty="0">
                <a:solidFill>
                  <a:schemeClr val="tx1"/>
                </a:solidFill>
                <a:effectLst/>
                <a:latin typeface="+mn-lt"/>
                <a:ea typeface="+mn-ea"/>
                <a:cs typeface="+mn-cs"/>
              </a:rPr>
              <a:t> présent,</a:t>
            </a:r>
            <a:r>
              <a:rPr lang="fr-FR" sz="1200" b="0" i="1" kern="1200" baseline="0" dirty="0">
                <a:solidFill>
                  <a:schemeClr val="tx1"/>
                </a:solidFill>
                <a:effectLst/>
                <a:latin typeface="+mn-lt"/>
                <a:ea typeface="+mn-ea"/>
                <a:cs typeface="+mn-cs"/>
              </a:rPr>
              <a:t> que cherche-t-on ? </a:t>
            </a:r>
            <a:r>
              <a:rPr lang="fr-FR" sz="1200" dirty="0">
                <a:latin typeface="+mn-lt"/>
                <a:ea typeface="Calibri"/>
                <a:cs typeface="Calibri"/>
                <a:sym typeface="Calibri"/>
              </a:rPr>
              <a:t>→</a:t>
            </a:r>
            <a:r>
              <a:rPr lang="fr-FR" b="0" i="1" dirty="0"/>
              <a:t> On cherche combien de cubes j’ai dans l’autre main.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dirty="0">
                <a:solidFill>
                  <a:schemeClr val="dk1"/>
                </a:solidFill>
                <a:latin typeface="+mn-lt"/>
                <a:ea typeface="Calibri"/>
                <a:cs typeface="Calibri"/>
                <a:sym typeface="Calibri"/>
              </a:rPr>
              <a:t>Faire émerger qu’on peut barrer les 6 cubes</a:t>
            </a:r>
            <a:r>
              <a:rPr lang="fr-FR" sz="1200" b="0" i="0" baseline="0" dirty="0">
                <a:solidFill>
                  <a:schemeClr val="dk1"/>
                </a:solidFill>
                <a:latin typeface="+mn-lt"/>
                <a:ea typeface="Calibri"/>
                <a:cs typeface="Calibri"/>
                <a:sym typeface="Calibri"/>
              </a:rPr>
              <a:t> pour mettre en évidence les cubes qui restent</a:t>
            </a:r>
            <a:r>
              <a:rPr lang="fr-FR" sz="1200" b="0" i="0" dirty="0">
                <a:solidFill>
                  <a:schemeClr val="dk1"/>
                </a:solidFill>
                <a:latin typeface="+mn-lt"/>
                <a:ea typeface="Calibri"/>
                <a:cs typeface="Calibri"/>
                <a:sym typeface="Calibri"/>
              </a:rPr>
              <a:t>.</a:t>
            </a:r>
          </a:p>
          <a:p>
            <a:pPr marL="0" indent="0">
              <a:buFont typeface="Arial" pitchFamily="34" charset="0"/>
              <a:buNone/>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486765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Comment fait-on pour mettre en évidence ce que j’ai dans l’autre main ? </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entourer les cubes restants et mettre un point d’interrogation pour montrer que c’est ce que l’on cherche.</a:t>
            </a:r>
          </a:p>
          <a:p>
            <a:pPr marL="0" indent="0">
              <a:buFont typeface="Arial" pitchFamily="34" charset="0"/>
              <a:buNone/>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66188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On peut maintenant répondre à la question : combien de cubes ai-je dans l’autre main ?  </a:t>
            </a:r>
          </a:p>
          <a:p>
            <a:pPr marL="0" indent="0">
              <a:buFont typeface="Arial" pitchFamily="34" charset="0"/>
              <a:buNone/>
            </a:pPr>
            <a:r>
              <a:rPr lang="fr-FR" sz="1200" b="0" i="0" kern="1200" baseline="0" dirty="0">
                <a:solidFill>
                  <a:schemeClr val="tx1"/>
                </a:solidFill>
                <a:effectLst/>
                <a:latin typeface="+mn-lt"/>
                <a:ea typeface="+mn-ea"/>
                <a:cs typeface="+mn-cs"/>
              </a:rPr>
              <a:t>Demander aux élèves d’écrire sur leur ardoise le calcul à faire pour trouver la réponse. </a:t>
            </a:r>
          </a:p>
          <a:p>
            <a:pPr marL="0" indent="0">
              <a:buFont typeface="Arial" pitchFamily="34" charset="0"/>
              <a:buNone/>
            </a:pPr>
            <a:r>
              <a:rPr lang="fr-FR" sz="1200" b="0" i="0" kern="1200" baseline="0" dirty="0">
                <a:solidFill>
                  <a:schemeClr val="tx1"/>
                </a:solidFill>
                <a:effectLst/>
                <a:latin typeface="+mn-lt"/>
                <a:ea typeface="+mn-ea"/>
                <a:cs typeface="+mn-cs"/>
              </a:rPr>
              <a:t>Les élèves lèvent leur ardoise lorsqu’ils ont écrit le calcul ; valider discrètement d’un signe de tête. </a:t>
            </a:r>
          </a:p>
          <a:p>
            <a:pPr marL="0" indent="0">
              <a:buFont typeface="Arial" pitchFamily="34" charset="0"/>
              <a:buNone/>
            </a:pPr>
            <a:r>
              <a:rPr lang="fr-FR" sz="1200" b="0" i="0" kern="1200" baseline="0" dirty="0">
                <a:solidFill>
                  <a:schemeClr val="tx1"/>
                </a:solidFill>
                <a:effectLst/>
                <a:latin typeface="+mn-lt"/>
                <a:ea typeface="+mn-ea"/>
                <a:cs typeface="+mn-cs"/>
              </a:rPr>
              <a:t>Le fait que les cubes soient barrés favorise l’écriture de la soustraction 9 – 6. </a:t>
            </a:r>
          </a:p>
          <a:p>
            <a:pPr marL="0" indent="0">
              <a:buFont typeface="Arial" pitchFamily="34" charset="0"/>
              <a:buNone/>
            </a:pPr>
            <a:r>
              <a:rPr lang="fr-FR" sz="1200" b="0" i="0" kern="1200" baseline="0" dirty="0">
                <a:solidFill>
                  <a:schemeClr val="tx1"/>
                </a:solidFill>
                <a:effectLst/>
                <a:latin typeface="+mn-lt"/>
                <a:ea typeface="+mn-ea"/>
                <a:cs typeface="+mn-cs"/>
              </a:rPr>
              <a:t>Accepter aussi l’addition à trou : 6 +</a:t>
            </a:r>
            <a:r>
              <a:rPr lang="fr-FR" sz="1200" b="1" i="0" kern="1200" baseline="0" dirty="0">
                <a:solidFill>
                  <a:schemeClr val="tx1"/>
                </a:solidFill>
                <a:effectLst/>
                <a:latin typeface="+mn-lt"/>
                <a:ea typeface="+mn-ea"/>
                <a:cs typeface="+mn-cs"/>
              </a:rPr>
              <a:t> … </a:t>
            </a:r>
            <a:r>
              <a:rPr lang="fr-FR" sz="1200" b="0" i="0" kern="1200" baseline="0" dirty="0">
                <a:solidFill>
                  <a:schemeClr val="tx1"/>
                </a:solidFill>
                <a:effectLst/>
                <a:latin typeface="+mn-lt"/>
                <a:ea typeface="+mn-ea"/>
                <a:cs typeface="+mn-cs"/>
              </a:rPr>
              <a:t>= 9.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520913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Reprendre en collectif. </a:t>
            </a:r>
            <a:endParaRPr lang="fr-FR" b="0" i="1"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J’ai 6 cubes dans une de mes mains. </a:t>
            </a:r>
            <a:r>
              <a:rPr lang="fr-FR" b="0" i="1" dirty="0"/>
              <a:t>C’est une</a:t>
            </a:r>
            <a:r>
              <a:rPr lang="fr-FR" b="0" i="1" baseline="0" dirty="0"/>
              <a:t> partie des 9 cubes que j’ai en tout.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Pour trouver combien j’ai de cubes </a:t>
            </a:r>
            <a:r>
              <a:rPr lang="fr-FR" b="0" i="1" baseline="0" dirty="0"/>
              <a:t>dans mon autre main, je dois enlever les cubes qui sont dans ma première main </a:t>
            </a:r>
            <a:r>
              <a:rPr lang="fr-FR" b="0" i="1" dirty="0"/>
              <a:t>: cela se traduit par une soustraction : 9 - 6. </a:t>
            </a:r>
            <a:endParaRPr lang="fr-FR" b="0" i="1" baseline="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31538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On écrit le signe =  pour dire qu’on va donner la réponse.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Demander aux élèves de calculer le résultat puis interroger un élève.</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2348980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sym typeface="Symbol" panose="05050102010706020507" pitchFamily="18" charset="2"/>
              </a:rPr>
              <a:t>  </a:t>
            </a:r>
            <a:r>
              <a:rPr lang="fr-FR" b="0" i="1" baseline="0" dirty="0"/>
              <a:t>9 – 6 = 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Rappeler la question et demander à un élève de formuler une phrase réponse.</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918623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sym typeface="Symbol" panose="05050102010706020507" pitchFamily="18" charset="2"/>
              </a:rPr>
              <a:t>  </a:t>
            </a:r>
            <a:r>
              <a:rPr lang="fr-FR" b="0" i="1" baseline="0" dirty="0"/>
              <a:t>J’ai 3 cubes dans l’autre main.</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288184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t>Reprendre en collectif : </a:t>
            </a:r>
            <a:r>
              <a:rPr lang="fr-FR" b="0" i="1" dirty="0"/>
              <a:t>on peut représenter</a:t>
            </a:r>
            <a:r>
              <a:rPr lang="fr-FR" b="0" i="1" baseline="0" dirty="0"/>
              <a:t> les cubes par des carrés. Voici les 5 cubes de Kim.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Que doit-on encore représenter ? </a:t>
            </a:r>
            <a:r>
              <a:rPr lang="fr-FR" sz="1200" b="0" i="1" kern="1200" baseline="0" dirty="0">
                <a:solidFill>
                  <a:schemeClr val="tx1"/>
                </a:solidFill>
                <a:effectLst/>
                <a:latin typeface="+mn-lt"/>
                <a:ea typeface="+mn-ea"/>
                <a:cs typeface="+mn-cs"/>
                <a:sym typeface="Symbol" panose="05050102010706020507" pitchFamily="18" charset="2"/>
              </a:rPr>
              <a:t></a:t>
            </a:r>
            <a:r>
              <a:rPr lang="fr-FR" b="0" i="1" baseline="0" dirty="0"/>
              <a:t> Les 3 cubes d’Axel.</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737784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Comme tout à l’heure, nous allons voir une autre manière de représenter ce problème : avec les réglettes.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Prenez les réglettes blanches pour manipuler, elles vont représenter les cubes.</a:t>
            </a:r>
            <a:endParaRPr lang="fr-FR" sz="1200" b="0" i="0" kern="1200" dirty="0">
              <a:solidFill>
                <a:schemeClr val="tx1"/>
              </a:solidFill>
              <a:effectLst/>
              <a:latin typeface="+mn-lt"/>
              <a:ea typeface="+mn-ea"/>
              <a:cs typeface="+mn-cs"/>
            </a:endParaRPr>
          </a:p>
          <a:p>
            <a:pPr marL="0" indent="0">
              <a:buFont typeface="Arial" pitchFamily="34" charset="0"/>
              <a:buNone/>
            </a:pPr>
            <a:r>
              <a:rPr lang="fr-FR" sz="1200" b="0" i="1" kern="1200" baseline="0" dirty="0">
                <a:solidFill>
                  <a:schemeClr val="tx1"/>
                </a:solidFill>
                <a:effectLst/>
                <a:latin typeface="+mn-lt"/>
                <a:ea typeface="+mn-ea"/>
                <a:cs typeface="+mn-cs"/>
              </a:rPr>
              <a:t>Vous allez les organiser sur votre table pour représenter cette situation.</a:t>
            </a:r>
          </a:p>
          <a:p>
            <a:pPr marL="0" indent="0">
              <a:buFont typeface="Arial" pitchFamily="34" charset="0"/>
              <a:buNone/>
            </a:pPr>
            <a:r>
              <a:rPr lang="fr-FR" sz="1200" b="0" i="0" kern="1200" baseline="0" dirty="0">
                <a:solidFill>
                  <a:schemeClr val="tx1"/>
                </a:solidFill>
                <a:effectLst/>
                <a:latin typeface="+mn-lt"/>
                <a:ea typeface="+mn-ea"/>
                <a:cs typeface="+mn-cs"/>
              </a:rPr>
              <a:t>Laisser quelques instants aux élèves pour manipuler les cubes.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dirty="0">
                <a:solidFill>
                  <a:schemeClr val="tx1"/>
                </a:solidFill>
                <a:effectLst/>
                <a:latin typeface="+mn-lt"/>
                <a:ea typeface="+mn-ea"/>
                <a:cs typeface="+mn-cs"/>
              </a:rPr>
              <a:t>Reprendre en collectif : </a:t>
            </a:r>
            <a:r>
              <a:rPr lang="fr-FR" sz="1200" b="0" i="1" kern="1200" dirty="0">
                <a:solidFill>
                  <a:schemeClr val="tx1"/>
                </a:solidFill>
                <a:effectLst/>
                <a:latin typeface="+mn-lt"/>
                <a:ea typeface="+mn-ea"/>
                <a:cs typeface="+mn-cs"/>
              </a:rPr>
              <a:t>quelles informations</a:t>
            </a:r>
            <a:r>
              <a:rPr lang="fr-FR" sz="1200" b="0" i="1" kern="1200" baseline="0" dirty="0">
                <a:solidFill>
                  <a:schemeClr val="tx1"/>
                </a:solidFill>
                <a:effectLst/>
                <a:latin typeface="+mn-lt"/>
                <a:ea typeface="+mn-ea"/>
                <a:cs typeface="+mn-cs"/>
              </a:rPr>
              <a:t> avons-nous </a:t>
            </a:r>
            <a:r>
              <a:rPr lang="fr-FR" sz="1200" b="0" i="1"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sym typeface="Symbol" panose="05050102010706020507" pitchFamily="18" charset="2"/>
              </a:rPr>
              <a:t></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J’ai 9 cubes</a:t>
            </a:r>
            <a:r>
              <a:rPr lang="fr-FR" sz="1200" b="0" i="1" kern="1200" baseline="0" dirty="0">
                <a:solidFill>
                  <a:schemeClr val="tx1"/>
                </a:solidFill>
                <a:effectLst/>
                <a:latin typeface="+mn-lt"/>
                <a:ea typeface="+mn-ea"/>
                <a:cs typeface="+mn-cs"/>
              </a:rPr>
              <a:t> en tout.</a:t>
            </a:r>
            <a:endParaRPr lang="fr-FR" sz="1200" b="0" i="0" kern="1200" baseline="0" dirty="0">
              <a:solidFill>
                <a:schemeClr val="tx1"/>
              </a:solidFill>
              <a:effectLst/>
              <a:latin typeface="+mn-lt"/>
              <a:ea typeface="+mn-ea"/>
              <a:cs typeface="+mn-cs"/>
            </a:endParaRPr>
          </a:p>
          <a:p>
            <a:pPr marL="0" indent="0">
              <a:buFont typeface="Arial" pitchFamily="34" charset="0"/>
              <a:buNone/>
            </a:pPr>
            <a:endParaRPr lang="fr-FR" sz="1200" b="0" i="0" kern="1200" baseline="0" dirty="0">
              <a:solidFill>
                <a:schemeClr val="tx1"/>
              </a:solidFill>
              <a:effectLst/>
              <a:latin typeface="+mn-lt"/>
              <a:ea typeface="+mn-ea"/>
              <a:cs typeface="+mn-cs"/>
            </a:endParaRP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30</a:t>
            </a:fld>
            <a:endParaRPr lang="fr-FR"/>
          </a:p>
        </p:txBody>
      </p:sp>
    </p:spTree>
    <p:extLst>
      <p:ext uri="{BB962C8B-B14F-4D97-AF65-F5344CB8AC3E}">
        <p14:creationId xmlns:p14="http://schemas.microsoft.com/office/powerpoint/2010/main" val="1182561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dirty="0">
                <a:solidFill>
                  <a:schemeClr val="tx1"/>
                </a:solidFill>
                <a:effectLst/>
                <a:latin typeface="+mn-lt"/>
                <a:ea typeface="+mn-ea"/>
                <a:cs typeface="+mn-cs"/>
              </a:rPr>
              <a:t>Voici</a:t>
            </a:r>
            <a:r>
              <a:rPr lang="fr-FR" sz="1200" b="0" i="1" kern="1200" baseline="0" dirty="0">
                <a:solidFill>
                  <a:schemeClr val="tx1"/>
                </a:solidFill>
                <a:effectLst/>
                <a:latin typeface="+mn-lt"/>
                <a:ea typeface="+mn-ea"/>
                <a:cs typeface="+mn-cs"/>
              </a:rPr>
              <a:t> les 9 cubes que j’ai en tout. Placez-les bout à bout pour les aligner.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31</a:t>
            </a:fld>
            <a:endParaRPr lang="fr-FR"/>
          </a:p>
        </p:txBody>
      </p:sp>
    </p:spTree>
    <p:extLst>
      <p:ext uri="{BB962C8B-B14F-4D97-AF65-F5344CB8AC3E}">
        <p14:creationId xmlns:p14="http://schemas.microsoft.com/office/powerpoint/2010/main" val="3443002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Pouvez-vous proposer une solution pour remplacer les 9 réglettes que j’ai en tout par une seule ?</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mettre la réglette 9 à la place des 9 réglettes blanches.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200" b="0" i="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32</a:t>
            </a:fld>
            <a:endParaRPr lang="fr-FR"/>
          </a:p>
        </p:txBody>
      </p:sp>
    </p:spTree>
    <p:extLst>
      <p:ext uri="{BB962C8B-B14F-4D97-AF65-F5344CB8AC3E}">
        <p14:creationId xmlns:p14="http://schemas.microsoft.com/office/powerpoint/2010/main" val="1215772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Voici les 9 cubes que j’ai en tout. Quelle réglette peut-on prendre pour représenter les 6 cubes que j’ai dans une main ? </a:t>
            </a:r>
            <a:r>
              <a:rPr lang="fr-FR" sz="1200" dirty="0">
                <a:latin typeface="+mn-lt"/>
                <a:ea typeface="Calibri"/>
                <a:cs typeface="Calibri"/>
                <a:sym typeface="Calibri"/>
              </a:rPr>
              <a:t>→ </a:t>
            </a:r>
            <a:r>
              <a:rPr lang="fr-FR" sz="1200" i="1" dirty="0">
                <a:latin typeface="+mn-lt"/>
                <a:ea typeface="Calibri"/>
                <a:cs typeface="Calibri"/>
                <a:sym typeface="Calibri"/>
              </a:rPr>
              <a:t>La réglette</a:t>
            </a:r>
            <a:r>
              <a:rPr lang="fr-FR" sz="1200" i="1" baseline="0" dirty="0">
                <a:latin typeface="+mn-lt"/>
                <a:ea typeface="Calibri"/>
                <a:cs typeface="Calibri"/>
                <a:sym typeface="Calibri"/>
              </a:rPr>
              <a:t> vert foncé.</a:t>
            </a:r>
            <a:endParaRPr lang="fr-FR" sz="1200" b="0" i="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33</a:t>
            </a:fld>
            <a:endParaRPr lang="fr-FR"/>
          </a:p>
        </p:txBody>
      </p:sp>
    </p:spTree>
    <p:extLst>
      <p:ext uri="{BB962C8B-B14F-4D97-AF65-F5344CB8AC3E}">
        <p14:creationId xmlns:p14="http://schemas.microsoft.com/office/powerpoint/2010/main" val="354216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Ces 6 cubes font partie des 9 cubes que j’ai en tout. </a:t>
            </a: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34</a:t>
            </a:fld>
            <a:endParaRPr lang="fr-FR"/>
          </a:p>
        </p:txBody>
      </p:sp>
    </p:spTree>
    <p:extLst>
      <p:ext uri="{BB962C8B-B14F-4D97-AF65-F5344CB8AC3E}">
        <p14:creationId xmlns:p14="http://schemas.microsoft.com/office/powerpoint/2010/main" val="3719499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On obtient un schéma de réglettes. Écrivez sur votre ardoise l’opération mathématique qui permet de trouver la valeur de la réglette manquante. Ce sera la solution de notre problème.</a:t>
            </a:r>
          </a:p>
          <a:p>
            <a:pPr marL="0" indent="0">
              <a:buFont typeface="Arial" pitchFamily="34" charset="0"/>
              <a:buNone/>
            </a:pPr>
            <a:r>
              <a:rPr lang="fr-FR" sz="1200" b="0" i="0" kern="1200" baseline="0" dirty="0">
                <a:solidFill>
                  <a:schemeClr val="tx1"/>
                </a:solidFill>
                <a:effectLst/>
                <a:latin typeface="+mn-lt"/>
                <a:ea typeface="+mn-ea"/>
                <a:cs typeface="+mn-cs"/>
              </a:rPr>
              <a:t>Laisser quelques instants aux élèves pour écrire le calcul puis interroger un élève.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35</a:t>
            </a:fld>
            <a:endParaRPr lang="fr-FR"/>
          </a:p>
        </p:txBody>
      </p:sp>
    </p:spTree>
    <p:extLst>
      <p:ext uri="{BB962C8B-B14F-4D97-AF65-F5344CB8AC3E}">
        <p14:creationId xmlns:p14="http://schemas.microsoft.com/office/powerpoint/2010/main" val="4243988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On fait une soustraction pour trouver la valeur de la réglette manquante : 9 – 6.</a:t>
            </a: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36</a:t>
            </a:fld>
            <a:endParaRPr lang="fr-FR"/>
          </a:p>
        </p:txBody>
      </p:sp>
    </p:spTree>
    <p:extLst>
      <p:ext uri="{BB962C8B-B14F-4D97-AF65-F5344CB8AC3E}">
        <p14:creationId xmlns:p14="http://schemas.microsoft.com/office/powerpoint/2010/main" val="4031112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sz="1200" b="0" i="1" kern="1200" baseline="0" dirty="0">
                <a:solidFill>
                  <a:schemeClr val="tx1"/>
                </a:solidFill>
                <a:effectLst/>
                <a:latin typeface="+mn-lt"/>
                <a:ea typeface="+mn-ea"/>
                <a:cs typeface="+mn-cs"/>
              </a:rPr>
              <a:t>On écrit le signe = pour dire que l’on va chercher le résultat. 9 – 6 = ?</a:t>
            </a:r>
          </a:p>
          <a:p>
            <a:pPr marL="0" indent="0">
              <a:buFont typeface="Arial" pitchFamily="34" charset="0"/>
              <a:buNone/>
            </a:pPr>
            <a:r>
              <a:rPr lang="fr-FR" sz="1200" b="0" i="0" kern="1200" baseline="0" dirty="0">
                <a:solidFill>
                  <a:schemeClr val="tx1"/>
                </a:solidFill>
                <a:effectLst/>
                <a:latin typeface="+mn-lt"/>
                <a:ea typeface="+mn-ea"/>
                <a:cs typeface="+mn-cs"/>
              </a:rPr>
              <a:t>Demander à un élève quelle réglette convient.</a:t>
            </a: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37</a:t>
            </a:fld>
            <a:endParaRPr lang="fr-FR"/>
          </a:p>
        </p:txBody>
      </p:sp>
    </p:spTree>
    <p:extLst>
      <p:ext uri="{BB962C8B-B14F-4D97-AF65-F5344CB8AC3E}">
        <p14:creationId xmlns:p14="http://schemas.microsoft.com/office/powerpoint/2010/main" val="723219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C’est la réglette 3.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1" kern="1200" baseline="0" dirty="0">
                <a:solidFill>
                  <a:schemeClr val="tx1"/>
                </a:solidFill>
                <a:effectLst/>
                <a:latin typeface="+mn-lt"/>
                <a:ea typeface="+mn-ea"/>
                <a:cs typeface="+mn-cs"/>
              </a:rPr>
              <a:t>9 – 6 = 3.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Rappeler la question et demander à un élève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38</a:t>
            </a:fld>
            <a:endParaRPr lang="fr-FR"/>
          </a:p>
        </p:txBody>
      </p:sp>
    </p:spTree>
    <p:extLst>
      <p:ext uri="{BB962C8B-B14F-4D97-AF65-F5344CB8AC3E}">
        <p14:creationId xmlns:p14="http://schemas.microsoft.com/office/powerpoint/2010/main" val="3482580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t>J’ai 3 cubes dans l’autre main.</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39</a:t>
            </a:fld>
            <a:endParaRPr lang="fr-FR"/>
          </a:p>
        </p:txBody>
      </p:sp>
    </p:spTree>
    <p:extLst>
      <p:ext uri="{BB962C8B-B14F-4D97-AF65-F5344CB8AC3E}">
        <p14:creationId xmlns:p14="http://schemas.microsoft.com/office/powerpoint/2010/main" val="326710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t>Voici les 3 cubes d’Axel</a:t>
            </a:r>
            <a:endParaRPr lang="fr-FR" b="0" i="1" baseline="0" dirty="0"/>
          </a:p>
          <a:p>
            <a:pPr marL="0" indent="0">
              <a:buFont typeface="Arial" pitchFamily="34" charset="0"/>
              <a:buNone/>
            </a:pPr>
            <a:r>
              <a:rPr lang="fr-FR" sz="1200" i="1" kern="1200" dirty="0">
                <a:solidFill>
                  <a:schemeClr val="tx1"/>
                </a:solidFill>
                <a:effectLst/>
                <a:latin typeface="+mn-lt"/>
                <a:ea typeface="+mn-ea"/>
                <a:cs typeface="+mn-cs"/>
              </a:rPr>
              <a:t>À</a:t>
            </a:r>
            <a:r>
              <a:rPr lang="fr-FR" sz="1200" b="0" i="1" kern="1200" dirty="0">
                <a:solidFill>
                  <a:schemeClr val="tx1"/>
                </a:solidFill>
                <a:effectLst/>
                <a:latin typeface="+mn-lt"/>
                <a:ea typeface="+mn-ea"/>
                <a:cs typeface="+mn-cs"/>
              </a:rPr>
              <a:t> présent,</a:t>
            </a:r>
            <a:r>
              <a:rPr lang="fr-FR" sz="1200" b="0" i="1" kern="1200" baseline="0" dirty="0">
                <a:solidFill>
                  <a:schemeClr val="tx1"/>
                </a:solidFill>
                <a:effectLst/>
                <a:latin typeface="+mn-lt"/>
                <a:ea typeface="+mn-ea"/>
                <a:cs typeface="+mn-cs"/>
              </a:rPr>
              <a:t> que cherche-t-on ? </a:t>
            </a:r>
            <a:r>
              <a:rPr lang="fr-FR" sz="1200" b="0" i="1" kern="1200" baseline="0" dirty="0">
                <a:solidFill>
                  <a:schemeClr val="tx1"/>
                </a:solidFill>
                <a:effectLst/>
                <a:latin typeface="+mn-lt"/>
                <a:ea typeface="+mn-ea"/>
                <a:cs typeface="+mn-cs"/>
                <a:sym typeface="Symbol" panose="05050102010706020507" pitchFamily="18" charset="2"/>
              </a:rPr>
              <a:t></a:t>
            </a:r>
            <a:r>
              <a:rPr lang="fr-FR" b="0" i="1" baseline="0" dirty="0"/>
              <a:t> Combien de cubes il y a en tout.</a:t>
            </a:r>
          </a:p>
          <a:p>
            <a:pPr marL="0" indent="0">
              <a:buFont typeface="Arial" pitchFamily="34" charset="0"/>
              <a:buNone/>
            </a:pPr>
            <a:r>
              <a:rPr lang="fr-FR" sz="1200" b="0" i="0" kern="1200" baseline="0" dirty="0">
                <a:solidFill>
                  <a:schemeClr val="tx1"/>
                </a:solidFill>
                <a:effectLst/>
                <a:latin typeface="+mn-lt"/>
                <a:ea typeface="+mn-ea"/>
                <a:cs typeface="+mn-cs"/>
              </a:rPr>
              <a:t>Faire émerger qu’on peut entourer l’ensemble des cubes et mettre un point d’interrogation pour montrer qu’on met ensemble les cubes des deux enfants.</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871696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Nous allons comparer</a:t>
            </a:r>
            <a:r>
              <a:rPr lang="fr-FR" b="0" i="1" baseline="0" dirty="0"/>
              <a:t> les deux problèmes que nous venons de rencontrer.</a:t>
            </a:r>
            <a:r>
              <a:rPr lang="fr-FR" i="1" dirty="0"/>
              <a:t> </a:t>
            </a:r>
          </a:p>
          <a:p>
            <a:r>
              <a:rPr lang="fr-FR" dirty="0"/>
              <a:t>Relire les deux problèmes.</a:t>
            </a:r>
            <a:endParaRPr lang="fr-FR" dirty="0">
              <a:cs typeface="Calibri" panose="020F0502020204030204"/>
            </a:endParaRPr>
          </a:p>
          <a:p>
            <a:r>
              <a:rPr lang="fr-FR" b="0" i="1" baseline="0" dirty="0"/>
              <a:t>Ont-ils des choses en commun ? Des choses qui les différencient ?</a:t>
            </a:r>
            <a:endParaRPr lang="fr-FR" dirty="0">
              <a:cs typeface="Calibri"/>
            </a:endParaRPr>
          </a:p>
          <a:p>
            <a:r>
              <a:rPr lang="fr-FR" b="0" i="0" baseline="0" dirty="0"/>
              <a:t>Interroger les élèves. Faire émerger que, dans les deux problèmes, il y a deux parties et un tout, mais que les deux problèmes se différencient par ce que l’on connait et donc par ce que l’on cherche : soit le tout, soit une partie.</a:t>
            </a:r>
            <a:endParaRPr lang="fr-FR" b="0"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428078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Dans </a:t>
            </a:r>
            <a:r>
              <a:rPr lang="fr-FR" b="0" i="1" baseline="0" dirty="0"/>
              <a:t>le premier problème, il y a deux groupes de cubes et on cherche combien il y en a en tout : il y a plus de cubes en tout que dans chacune des parties. On a entouré l’ensemble des cubes et on a mis un point d’interrogation pour montrer qu’on cherche le tout.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Dans </a:t>
            </a:r>
            <a:r>
              <a:rPr lang="fr-FR" b="0" i="1" baseline="0" dirty="0"/>
              <a:t>le deuxième problème, on connait ce que l’on a en tout et ce que l’on a dans une main. On cherche ce que l’on a dans l’autre main. On a barré les cubes qui sont dans une main et il reste les cubes de l’autre main. On les entoure et on met un point d’interrogation pour montrer qu’on cherche une des parties.</a:t>
            </a:r>
          </a:p>
          <a:p>
            <a:endParaRPr lang="fr-FR" b="0" i="1" baseline="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838279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On a aussi vu qu’on pouvait utiliser les réglettes pour représenter ces problèmes. C’est une représentation différente et on a le choix d’utiliser l’une</a:t>
            </a:r>
            <a:r>
              <a:rPr lang="fr-FR" b="0" i="1" baseline="0" dirty="0"/>
              <a:t> ou l’autre pour s’aider à résoudre les problèmes.</a:t>
            </a:r>
            <a:endParaRPr lang="fr-FR" b="0" i="1" dirty="0"/>
          </a:p>
          <a:p>
            <a:r>
              <a:rPr lang="fr-FR" b="0" i="1" dirty="0"/>
              <a:t>Pour les deux problèmes, il y</a:t>
            </a:r>
            <a:r>
              <a:rPr lang="fr-FR" b="0" i="1" baseline="0" dirty="0"/>
              <a:t> a 2 parties et un tout mais on ne cherche pas la même chose : </a:t>
            </a:r>
            <a:endParaRPr lang="fr-FR" b="0" i="1" dirty="0"/>
          </a:p>
          <a:p>
            <a:r>
              <a:rPr lang="fr-FR" b="0" i="1" baseline="0" dirty="0"/>
              <a:t>- dans le premier problème, on cherche la valeur de la grande réglette (c’est-à-dire le tout) ;</a:t>
            </a:r>
          </a:p>
          <a:p>
            <a:r>
              <a:rPr lang="fr-FR" b="0" i="1" baseline="0" dirty="0"/>
              <a:t>- dans le deuxième problème, on cherche la valeur d’une des petites réglettes (c’est-à-dire une des parties).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1427555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Dans </a:t>
            </a:r>
            <a:r>
              <a:rPr lang="fr-FR" b="0" i="1" baseline="0" dirty="0"/>
              <a:t>le premier problème, on cherche le tout : on fait une addition.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Dans </a:t>
            </a:r>
            <a:r>
              <a:rPr lang="fr-FR" b="0" i="1" baseline="0" dirty="0"/>
              <a:t>le deuxième problème, on cherche une des parties : on fait une soustraction.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Ces deux problèmes se ressemblent, car il y a à chaque fois deux parties et un tout. Mais ce qu’on cherche est différent. Il faut donc bien lire l’énoncé et se demander ce que l’on connait et ce que l’on 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Rappelez-vous aussi que le tout est toujours plus grand que chaque partie.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2212726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177591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840446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195915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15575000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418196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baseline="0" dirty="0">
                <a:solidFill>
                  <a:schemeClr val="tx1"/>
                </a:solidFill>
                <a:effectLst/>
                <a:latin typeface="+mn-lt"/>
                <a:ea typeface="+mn-ea"/>
                <a:cs typeface="+mn-cs"/>
              </a:rPr>
              <a:t>On peut maintenant répondre à la question : combien de cubes Kim et Axel ont-ils à eux deux ?</a:t>
            </a:r>
          </a:p>
          <a:p>
            <a:pPr marL="0" indent="0">
              <a:buFont typeface="Arial" pitchFamily="34" charset="0"/>
              <a:buNone/>
            </a:pPr>
            <a:r>
              <a:rPr lang="fr-FR" sz="1200" b="0" i="0" kern="1200" baseline="0" dirty="0">
                <a:solidFill>
                  <a:schemeClr val="tx1"/>
                </a:solidFill>
                <a:effectLst/>
                <a:latin typeface="+mn-lt"/>
                <a:ea typeface="+mn-ea"/>
                <a:cs typeface="+mn-cs"/>
              </a:rPr>
              <a:t>Demander aux élèves d’écrire sur leur ardoise le calcul à faire pour trouver la réponse. Ils lèvent leur ardoise lorsqu’ils l’ont écrit. Valider discrètement d’un signe de tête. </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56308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t>Reprendre en collectif : </a:t>
            </a:r>
            <a:r>
              <a:rPr lang="fr-FR" b="0" i="1" baseline="0" dirty="0"/>
              <a:t>on met ensemble les cubes de Kim et d’Axel. Cela signifie qu’on les ajoute : </a:t>
            </a:r>
            <a:r>
              <a:rPr lang="fr-FR" b="0" i="1" dirty="0"/>
              <a:t>cela se traduit par une</a:t>
            </a:r>
            <a:r>
              <a:rPr lang="fr-FR" b="0" i="1" baseline="0" dirty="0"/>
              <a:t> addition : 5 + 3.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6990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t>On écrit le signe = pour dire qu’on va donner la réponse.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b="0" i="0" kern="1200" baseline="0" dirty="0">
                <a:solidFill>
                  <a:schemeClr val="tx1"/>
                </a:solidFill>
                <a:effectLst/>
                <a:latin typeface="+mn-lt"/>
                <a:ea typeface="+mn-ea"/>
                <a:cs typeface="+mn-cs"/>
              </a:rPr>
              <a:t>Demander aux élèves de trouver le résultat du calcul.</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94455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sym typeface="Symbol" panose="05050102010706020507" pitchFamily="18" charset="2"/>
              </a:rPr>
              <a:t> </a:t>
            </a:r>
            <a:r>
              <a:rPr lang="fr-FR" b="0" i="1" baseline="0" dirty="0"/>
              <a:t>5 + 3 = 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dirty="0"/>
              <a:t>Rappeler la question et demander à un élève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80388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sym typeface="Symbol" panose="05050102010706020507" pitchFamily="18" charset="2"/>
              </a:rPr>
              <a:t> </a:t>
            </a:r>
            <a:r>
              <a:rPr lang="fr-FR" b="0" i="1" baseline="0" dirty="0"/>
              <a:t>Kim et Axel ont 8 cubes à eux deux.</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30554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A7AB0DF-90C7-4048-BFEF-4E20FAB6DE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1" cy="6858000"/>
          </a:xfrm>
          <a:prstGeom prst="rect">
            <a:avLst/>
          </a:prstGeom>
        </p:spPr>
      </p:pic>
      <p:sp>
        <p:nvSpPr>
          <p:cNvPr id="2" name="Title 1"/>
          <p:cNvSpPr>
            <a:spLocks noGrp="1"/>
          </p:cNvSpPr>
          <p:nvPr>
            <p:ph type="ctrTitle"/>
          </p:nvPr>
        </p:nvSpPr>
        <p:spPr>
          <a:xfrm>
            <a:off x="751788" y="3040905"/>
            <a:ext cx="7772400" cy="776190"/>
          </a:xfrm>
          <a:ln w="28575">
            <a:noFill/>
          </a:ln>
        </p:spPr>
        <p:txBody>
          <a:bodyPr anchor="b">
            <a:normAutofit/>
          </a:bodyPr>
          <a:lstStyle>
            <a:lvl1pPr algn="ctr">
              <a:spcBef>
                <a:spcPts val="600"/>
              </a:spcBef>
              <a:spcAft>
                <a:spcPts val="600"/>
              </a:spcAft>
              <a:defRPr sz="28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24/06/2023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776E6-FDAB-4DC4-9050-5852F249B93E}"/>
              </a:ext>
            </a:extLst>
          </p:cNvPr>
          <p:cNvSpPr>
            <a:spLocks noGrp="1"/>
          </p:cNvSpPr>
          <p:nvPr>
            <p:ph type="ctrTitle"/>
          </p:nvPr>
        </p:nvSpPr>
        <p:spPr>
          <a:xfrm>
            <a:off x="685800" y="2945288"/>
            <a:ext cx="7772400" cy="967424"/>
          </a:xfrm>
        </p:spPr>
        <p:txBody>
          <a:bodyPr>
            <a:normAutofit/>
          </a:bodyPr>
          <a:lstStyle/>
          <a:p>
            <a:pPr>
              <a:spcBef>
                <a:spcPts val="1200"/>
              </a:spcBef>
              <a:spcAft>
                <a:spcPts val="1200"/>
              </a:spcAft>
            </a:pPr>
            <a:r>
              <a:rPr lang="fr-FR" dirty="0"/>
              <a:t>7. Rechercher le tout ou une partie dans une composition</a:t>
            </a:r>
          </a:p>
        </p:txBody>
      </p:sp>
      <p:sp>
        <p:nvSpPr>
          <p:cNvPr id="3" name="Titre 3">
            <a:extLst>
              <a:ext uri="{FF2B5EF4-FFF2-40B4-BE49-F238E27FC236}">
                <a16:creationId xmlns:a16="http://schemas.microsoft.com/office/drawing/2014/main" id="{9FB9787D-7CAB-3A2B-FD5A-BCDF73571C9A}"/>
              </a:ext>
            </a:extLst>
          </p:cNvPr>
          <p:cNvSpPr txBox="1">
            <a:spLocks/>
          </p:cNvSpPr>
          <p:nvPr/>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671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21BDE7E5-406D-4CA0-419F-4660752AE4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669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Rectangle&#10;&#10;Description générée automatiquement">
            <a:extLst>
              <a:ext uri="{FF2B5EF4-FFF2-40B4-BE49-F238E27FC236}">
                <a16:creationId xmlns:a16="http://schemas.microsoft.com/office/drawing/2014/main" id="{D18276EF-E497-84FC-2DB0-9A9013898C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116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Rectangle&#10;&#10;Description générée automatiquement">
            <a:extLst>
              <a:ext uri="{FF2B5EF4-FFF2-40B4-BE49-F238E27FC236}">
                <a16:creationId xmlns:a16="http://schemas.microsoft.com/office/drawing/2014/main" id="{085C3416-15AE-E0CA-0D24-710D730424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102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6099E9C8-A828-C791-12A7-0F28B1717A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990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diagramme, ligne&#10;&#10;Description générée automatiquement">
            <a:extLst>
              <a:ext uri="{FF2B5EF4-FFF2-40B4-BE49-F238E27FC236}">
                <a16:creationId xmlns:a16="http://schemas.microsoft.com/office/drawing/2014/main" id="{3AE5436A-3058-E96D-F839-15F5183A27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271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Rectangle&#10;&#10;Description générée automatiquement">
            <a:extLst>
              <a:ext uri="{FF2B5EF4-FFF2-40B4-BE49-F238E27FC236}">
                <a16:creationId xmlns:a16="http://schemas.microsoft.com/office/drawing/2014/main" id="{CCFCF35E-4831-5872-EA03-2FE5F079C6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081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iagramme&#10;&#10;Description générée automatiquement">
            <a:extLst>
              <a:ext uri="{FF2B5EF4-FFF2-40B4-BE49-F238E27FC236}">
                <a16:creationId xmlns:a16="http://schemas.microsoft.com/office/drawing/2014/main" id="{CCBD3344-399F-0F5B-72EA-42DDE1A06E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494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igne&#10;&#10;Description générée automatiquement">
            <a:extLst>
              <a:ext uri="{FF2B5EF4-FFF2-40B4-BE49-F238E27FC236}">
                <a16:creationId xmlns:a16="http://schemas.microsoft.com/office/drawing/2014/main" id="{CF766B5C-1A17-2C5D-7EE1-45E562C308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226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DF6B1823-0FFB-DE81-9C18-CFA37A5EA2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926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igne&#10;&#10;Description générée automatiquement">
            <a:extLst>
              <a:ext uri="{FF2B5EF4-FFF2-40B4-BE49-F238E27FC236}">
                <a16:creationId xmlns:a16="http://schemas.microsoft.com/office/drawing/2014/main" id="{306095C0-D507-2296-18E4-5D5F3968D1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459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6D4E0DD9-A915-12C0-4827-CBFC9ABB71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795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4417B210-5951-628A-2F0E-472D2BF272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756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F1CF6237-2006-636E-CA0E-C7B2E308AB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698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nombre&#10;&#10;Description générée automatiquement">
            <a:extLst>
              <a:ext uri="{FF2B5EF4-FFF2-40B4-BE49-F238E27FC236}">
                <a16:creationId xmlns:a16="http://schemas.microsoft.com/office/drawing/2014/main" id="{CDD47370-2B16-0F8D-A812-6774549483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052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nombre&#10;&#10;Description générée automatiquement">
            <a:extLst>
              <a:ext uri="{FF2B5EF4-FFF2-40B4-BE49-F238E27FC236}">
                <a16:creationId xmlns:a16="http://schemas.microsoft.com/office/drawing/2014/main" id="{92D55D90-F795-369B-D7FA-4EF5F4C379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045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onception&#10;&#10;Description générée automatiquement">
            <a:extLst>
              <a:ext uri="{FF2B5EF4-FFF2-40B4-BE49-F238E27FC236}">
                <a16:creationId xmlns:a16="http://schemas.microsoft.com/office/drawing/2014/main" id="{29C8747E-E2D3-5621-902F-CC0E50FABB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546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diagramme, capture d’écran, conception&#10;&#10;Description générée automatiquement">
            <a:extLst>
              <a:ext uri="{FF2B5EF4-FFF2-40B4-BE49-F238E27FC236}">
                <a16:creationId xmlns:a16="http://schemas.microsoft.com/office/drawing/2014/main" id="{AFD3AAB4-39B7-2C62-249E-11D6ADA480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6541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diagramme, capture d’écran, conception&#10;&#10;Description générée automatiquement">
            <a:extLst>
              <a:ext uri="{FF2B5EF4-FFF2-40B4-BE49-F238E27FC236}">
                <a16:creationId xmlns:a16="http://schemas.microsoft.com/office/drawing/2014/main" id="{8F3E417A-6D11-8626-DB1A-B8340C2328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diagramme, capture d’écran, conception&#10;&#10;Description générée automatiquement">
            <a:extLst>
              <a:ext uri="{FF2B5EF4-FFF2-40B4-BE49-F238E27FC236}">
                <a16:creationId xmlns:a16="http://schemas.microsoft.com/office/drawing/2014/main" id="{B3DE8FB5-5E33-CE79-0245-8EA5CBDCC3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000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diagramme, capture d’écran, nombre&#10;&#10;Description générée automatiquement">
            <a:extLst>
              <a:ext uri="{FF2B5EF4-FFF2-40B4-BE49-F238E27FC236}">
                <a16:creationId xmlns:a16="http://schemas.microsoft.com/office/drawing/2014/main" id="{5CD1E37E-B08A-371F-4F22-EA47D572D1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3464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olice&#10;&#10;Description générée automatiquement">
            <a:extLst>
              <a:ext uri="{FF2B5EF4-FFF2-40B4-BE49-F238E27FC236}">
                <a16:creationId xmlns:a16="http://schemas.microsoft.com/office/drawing/2014/main" id="{AAEDF9D9-6CAF-8107-8FFE-D6B8164E70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553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nombre&#10;&#10;Description générée automatiquement">
            <a:extLst>
              <a:ext uri="{FF2B5EF4-FFF2-40B4-BE49-F238E27FC236}">
                <a16:creationId xmlns:a16="http://schemas.microsoft.com/office/drawing/2014/main" id="{6D0B6329-37E5-5763-411B-5348318193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114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AFB94C61-E3F7-C695-2147-BF93B7394D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3969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Rectangle&#10;&#10;Description générée automatiquement">
            <a:extLst>
              <a:ext uri="{FF2B5EF4-FFF2-40B4-BE49-F238E27FC236}">
                <a16:creationId xmlns:a16="http://schemas.microsoft.com/office/drawing/2014/main" id="{E2F62BCA-ED84-A4B0-A711-C4B3B71BA8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069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ligne&#10;&#10;Description générée automatiquement">
            <a:extLst>
              <a:ext uri="{FF2B5EF4-FFF2-40B4-BE49-F238E27FC236}">
                <a16:creationId xmlns:a16="http://schemas.microsoft.com/office/drawing/2014/main" id="{E098987A-E99B-FDDC-0AEC-7DDF543FD9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5084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10;&#10;Description générée automatiquement">
            <a:extLst>
              <a:ext uri="{FF2B5EF4-FFF2-40B4-BE49-F238E27FC236}">
                <a16:creationId xmlns:a16="http://schemas.microsoft.com/office/drawing/2014/main" id="{F27EB277-D0E0-706A-B404-EDD76E6BEE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0928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35CC684D-DCCB-F510-8C4D-021EF8333A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843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F973E27D-7134-AA1E-EAE2-9D28127432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9247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6182C5C5-CC16-805F-05E4-647FF39DE4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807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E25BC2BC-3E23-5050-5B7E-6B0936EB7B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181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E4951D63-D80D-02B4-9CB0-9EF839E607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9176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AC806BB5-1625-188A-A38B-90C543DA64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151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nombre&#10;&#10;Description générée automatiquement">
            <a:extLst>
              <a:ext uri="{FF2B5EF4-FFF2-40B4-BE49-F238E27FC236}">
                <a16:creationId xmlns:a16="http://schemas.microsoft.com/office/drawing/2014/main" id="{770AD55D-D5F5-413B-5362-670EBF6E34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7341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06412566-035C-F674-B5B6-99E763F6C8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7596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10;&#10;Description générée automatiquement">
            <a:extLst>
              <a:ext uri="{FF2B5EF4-FFF2-40B4-BE49-F238E27FC236}">
                <a16:creationId xmlns:a16="http://schemas.microsoft.com/office/drawing/2014/main" id="{97E6B9DB-6FC8-E8C2-2105-5FDE0DAC6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1408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B405BDDE-11C3-207A-0F92-A4647370A1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280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AD5B14DD-FEAB-D2B1-9055-09B5C5715C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7486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7F5295D7-ECCA-ACF5-2FC3-D58B595917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8299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04ECAFE6-AF23-BA33-E380-86CDBC6C32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1474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affichage&#10;&#10;Description générée automatiquement">
            <a:extLst>
              <a:ext uri="{FF2B5EF4-FFF2-40B4-BE49-F238E27FC236}">
                <a16:creationId xmlns:a16="http://schemas.microsoft.com/office/drawing/2014/main" id="{D2AC6DE9-765D-219F-3CCF-977D9E40E8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4623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8D9CB6A4-DCE2-562D-34B3-01560D14C7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868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78A1ACF1-1383-70D6-9C8C-290B87C479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4308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BEDA51A2-1EBD-A73A-B6DB-A44F08883E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190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conception&#10;&#10;Description générée automatiquement">
            <a:extLst>
              <a:ext uri="{FF2B5EF4-FFF2-40B4-BE49-F238E27FC236}">
                <a16:creationId xmlns:a16="http://schemas.microsoft.com/office/drawing/2014/main" id="{2008DCA2-25C7-7C08-533C-AA26FD4451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999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3BBA18D3-F53B-4637-5B4E-B829061925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482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7F811FA3-AC42-C007-005B-AE8227B13B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564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424B5834-130D-7056-1534-123F972D11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417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nombre&#10;&#10;Description générée automatiquement">
            <a:extLst>
              <a:ext uri="{FF2B5EF4-FFF2-40B4-BE49-F238E27FC236}">
                <a16:creationId xmlns:a16="http://schemas.microsoft.com/office/drawing/2014/main" id="{40EA5198-2477-FC1D-535D-A27CDEF290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255593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424AE4C3-73E3-4681-9A1F-05DCAE7C04B2}">
  <ds:schemaRefs>
    <ds:schemaRef ds:uri="http://schemas.microsoft.com/sharepoint/v3/contenttype/forms"/>
  </ds:schemaRefs>
</ds:datastoreItem>
</file>

<file path=customXml/itemProps2.xml><?xml version="1.0" encoding="utf-8"?>
<ds:datastoreItem xmlns:ds="http://schemas.openxmlformats.org/officeDocument/2006/customXml" ds:itemID="{C5CC85CB-53BA-4FAF-B55E-6140F92F79AC}"/>
</file>

<file path=customXml/itemProps3.xml><?xml version="1.0" encoding="utf-8"?>
<ds:datastoreItem xmlns:ds="http://schemas.openxmlformats.org/officeDocument/2006/customXml" ds:itemID="{EAC71FFA-E8D4-45A7-B53D-9EC090DD7389}">
  <ds:schemaRefs>
    <ds:schemaRef ds:uri="http://schemas.microsoft.com/office/2006/documentManagement/types"/>
    <ds:schemaRef ds:uri="27f64e36-29aa-44d5-a3e0-06242cad7d4d"/>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d84cc96-e4f0-4e7f-873a-a508fb658c41"/>
    <ds:schemaRef ds:uri="http://www.w3.org/XML/1998/namespace"/>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Office Theme</Template>
  <TotalTime>7708</TotalTime>
  <Words>1943</Words>
  <Application>Microsoft Office PowerPoint</Application>
  <PresentationFormat>Affichage à l'écran (4:3)</PresentationFormat>
  <Paragraphs>155</Paragraphs>
  <Slides>49</Slides>
  <Notes>48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Calibri Light</vt:lpstr>
      <vt:lpstr>Verdana</vt:lpstr>
      <vt:lpstr>Thème Office</vt:lpstr>
      <vt:lpstr>7. Rechercher le tout ou une partie dans une composition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96</cp:revision>
  <dcterms:created xsi:type="dcterms:W3CDTF">2022-01-07T11:15:07Z</dcterms:created>
  <dcterms:modified xsi:type="dcterms:W3CDTF">2023-06-24T12:34:12Z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71000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