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1"/>
  </p:notesMasterIdLst>
  <p:sldIdLst>
    <p:sldId id="256" r:id="rId5"/>
    <p:sldId id="270" r:id="rId6"/>
    <p:sldId id="271" r:id="rId7"/>
    <p:sldId id="269" r:id="rId8"/>
    <p:sldId id="262" r:id="rId9"/>
    <p:sldId id="267" r:id="rId10"/>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C3644E-CAF9-BE47-EB1A-C427F723DB1E}" name="catherine.mallard2" initials="ca" userId="S::catherine.mallard2_gmail.com#ext#@hachette.onmicrosoft.com::943e5806-a044-4790-a0a9-05d7075f8f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4" clrIdx="0">
    <p:extLst>
      <p:ext uri="{19B8F6BF-5375-455C-9EA6-DF929625EA0E}">
        <p15:presenceInfo xmlns:p15="http://schemas.microsoft.com/office/powerpoint/2012/main" userId="S::ACHAUVELLIER@editions-hatier.fr::63234966-364e-422f-8c52-45fd5239a521" providerId="AD"/>
      </p:ext>
    </p:extLst>
  </p:cmAuthor>
  <p:cmAuthor id="2" name="catherine.mallard2" initials="ca" lastIdx="2" clrIdx="1">
    <p:extLst>
      <p:ext uri="{19B8F6BF-5375-455C-9EA6-DF929625EA0E}">
        <p15:presenceInfo xmlns:p15="http://schemas.microsoft.com/office/powerpoint/2012/main" userId="S::catherine.mallard2_gmail.com#ext#@hachette.onmicrosoft.com::943e5806-a044-4790-a0a9-05d7075f8f80" providerId="AD"/>
      </p:ext>
    </p:extLst>
  </p:cmAuthor>
  <p:cmAuthor id="3" name="Sylvie Advenier" initials="SA" lastIdx="1" clrIdx="2">
    <p:extLst>
      <p:ext uri="{19B8F6BF-5375-455C-9EA6-DF929625EA0E}">
        <p15:presenceInfo xmlns:p15="http://schemas.microsoft.com/office/powerpoint/2012/main" userId="516bcc22ff4f1580" providerId="Windows Live"/>
      </p:ext>
    </p:extLst>
  </p:cmAuthor>
  <p:cmAuthor id="4" name="CHAUVELLIER ANNE" initials="CA [2]" lastIdx="6" clrIdx="3">
    <p:extLst>
      <p:ext uri="{19B8F6BF-5375-455C-9EA6-DF929625EA0E}">
        <p15:presenceInfo xmlns:p15="http://schemas.microsoft.com/office/powerpoint/2012/main" userId="S::ACHAUVELLIER@editions-hatier.fr::f6f57ace-c9cf-44ce-941b-3615434e65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51B7"/>
    <a:srgbClr val="38D088"/>
    <a:srgbClr val="F2C816"/>
    <a:srgbClr val="E8B420"/>
    <a:srgbClr val="000000"/>
    <a:srgbClr val="00B050"/>
    <a:srgbClr val="A39491"/>
    <a:srgbClr val="984807"/>
    <a:srgbClr val="984823"/>
    <a:srgbClr val="61C4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112" autoAdjust="0"/>
  </p:normalViewPr>
  <p:slideViewPr>
    <p:cSldViewPr snapToGrid="0">
      <p:cViewPr varScale="1">
        <p:scale>
          <a:sx n="60" d="100"/>
          <a:sy n="60" d="100"/>
        </p:scale>
        <p:origin x="30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24/06/2023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Aujourd’hui, nous allons apprendre à chercher toutes les solutions possibles d’un problème.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109523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Que voyez-vous ? </a:t>
            </a:r>
            <a:r>
              <a:rPr lang="fr-FR" sz="1200" i="1" dirty="0"/>
              <a:t>→</a:t>
            </a:r>
            <a:r>
              <a:rPr lang="fr-FR" sz="1200" baseline="0" dirty="0"/>
              <a:t> </a:t>
            </a:r>
            <a:r>
              <a:rPr lang="fr-FR" sz="1200" b="0" i="1" u="none" strike="noStrike" baseline="0" dirty="0">
                <a:solidFill>
                  <a:srgbClr val="000000"/>
                </a:solidFill>
                <a:effectLst/>
                <a:latin typeface="Calibri" panose="020F0502020204030204" pitchFamily="34" charset="0"/>
              </a:rPr>
              <a:t>U</a:t>
            </a:r>
            <a:r>
              <a:rPr lang="fr-FR" sz="1200" b="0" i="1" u="none" strike="noStrike" dirty="0">
                <a:solidFill>
                  <a:srgbClr val="000000"/>
                </a:solidFill>
                <a:effectLst/>
                <a:latin typeface="Calibri" panose="020F0502020204030204" pitchFamily="34" charset="0"/>
              </a:rPr>
              <a:t>n cadenas.</a:t>
            </a:r>
          </a:p>
          <a:p>
            <a:r>
              <a:rPr lang="fr-FR" sz="1200" b="0" i="1" u="none" strike="noStrike" dirty="0">
                <a:solidFill>
                  <a:srgbClr val="000000"/>
                </a:solidFill>
                <a:effectLst/>
                <a:latin typeface="Calibri" panose="020F0502020204030204" pitchFamily="34" charset="0"/>
              </a:rPr>
              <a:t>À quoi sert un cadenas ? </a:t>
            </a:r>
            <a:r>
              <a:rPr lang="fr-FR" sz="1200" i="1" dirty="0"/>
              <a:t>→</a:t>
            </a:r>
            <a:r>
              <a:rPr lang="fr-FR" sz="1200" baseline="0" dirty="0"/>
              <a:t> </a:t>
            </a:r>
            <a:r>
              <a:rPr lang="fr-FR" sz="1200" b="0" i="1" u="none" strike="noStrike" dirty="0">
                <a:solidFill>
                  <a:srgbClr val="000000"/>
                </a:solidFill>
                <a:effectLst/>
                <a:latin typeface="Calibri" panose="020F0502020204030204" pitchFamily="34" charset="0"/>
              </a:rPr>
              <a:t>Par exemple, à attacher son vélo, fermer son journal intime ou à fermer son casier au collège…</a:t>
            </a:r>
          </a:p>
          <a:p>
            <a:r>
              <a:rPr lang="fr-FR" sz="1200" b="0" i="1" u="none" strike="noStrike" dirty="0">
                <a:solidFill>
                  <a:srgbClr val="000000"/>
                </a:solidFill>
                <a:effectLst/>
                <a:latin typeface="Calibri" panose="020F0502020204030204" pitchFamily="34" charset="0"/>
              </a:rPr>
              <a:t>Il permet de protéger des objets ou de ne pas se les faire voler.</a:t>
            </a:r>
          </a:p>
          <a:p>
            <a:r>
              <a:rPr lang="fr-FR" sz="1200" b="0" i="1" u="none" strike="noStrike" dirty="0">
                <a:solidFill>
                  <a:srgbClr val="000000"/>
                </a:solidFill>
                <a:effectLst/>
                <a:latin typeface="Calibri" panose="020F0502020204030204" pitchFamily="34" charset="0"/>
              </a:rPr>
              <a:t>Comment fonctionne ce type de cadenas ? </a:t>
            </a:r>
            <a:r>
              <a:rPr lang="fr-FR" sz="1200" i="1" dirty="0"/>
              <a:t>→</a:t>
            </a:r>
            <a:r>
              <a:rPr lang="fr-FR" sz="1200" baseline="0" dirty="0"/>
              <a:t> </a:t>
            </a:r>
            <a:r>
              <a:rPr lang="fr-FR" sz="1200" b="0" i="1" u="none" strike="noStrike" baseline="0" dirty="0">
                <a:solidFill>
                  <a:srgbClr val="000000"/>
                </a:solidFill>
                <a:effectLst/>
                <a:latin typeface="Calibri" panose="020F0502020204030204" pitchFamily="34" charset="0"/>
              </a:rPr>
              <a:t>A</a:t>
            </a:r>
            <a:r>
              <a:rPr lang="fr-FR" sz="1200" b="0" i="1" u="none" strike="noStrike" dirty="0">
                <a:solidFill>
                  <a:srgbClr val="000000"/>
                </a:solidFill>
                <a:effectLst/>
                <a:latin typeface="Calibri" panose="020F0502020204030204" pitchFamily="34" charset="0"/>
              </a:rPr>
              <a:t>vec une clé ou un code, comme celui-ci, que l’on affiche en tournant les petits rouleaux appelés « molettes ».</a:t>
            </a: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a:p>
        </p:txBody>
      </p:sp>
    </p:spTree>
    <p:extLst>
      <p:ext uri="{BB962C8B-B14F-4D97-AF65-F5344CB8AC3E}">
        <p14:creationId xmlns:p14="http://schemas.microsoft.com/office/powerpoint/2010/main" val="202066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strike="noStrike" dirty="0"/>
              <a:t>Souvent, les codes sont composés de chiffres afin d’afficher un nombre.</a:t>
            </a:r>
          </a:p>
          <a:p>
            <a:r>
              <a:rPr lang="fr-FR" i="1" dirty="0"/>
              <a:t>Ici, le cadenas s’ouvre avec un code composé de deux symboles : un triangle </a:t>
            </a:r>
            <a:r>
              <a:rPr lang="fr-FR" i="0" dirty="0"/>
              <a:t>(le montrer) </a:t>
            </a:r>
            <a:r>
              <a:rPr lang="fr-FR" i="1" dirty="0"/>
              <a:t>et un rond </a:t>
            </a:r>
            <a:r>
              <a:rPr lang="fr-FR" i="0" dirty="0"/>
              <a:t>(le montrer).</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a:t>
            </a:fld>
            <a:endParaRPr lang="fr-FR"/>
          </a:p>
        </p:txBody>
      </p:sp>
    </p:spTree>
    <p:extLst>
      <p:ext uri="{BB962C8B-B14F-4D97-AF65-F5344CB8AC3E}">
        <p14:creationId xmlns:p14="http://schemas.microsoft.com/office/powerpoint/2010/main" val="118990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Mais attention, les triangles et les ronds peuvent avoir plusieurs couleurs ! Ils peuvent être jaunes, verts ou violets.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a:t>
            </a:fld>
            <a:endParaRPr lang="fr-FR"/>
          </a:p>
        </p:txBody>
      </p:sp>
    </p:spTree>
    <p:extLst>
      <p:ext uri="{BB962C8B-B14F-4D97-AF65-F5344CB8AC3E}">
        <p14:creationId xmlns:p14="http://schemas.microsoft.com/office/powerpoint/2010/main" val="272406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dirty="0">
                <a:latin typeface="+mn-lt"/>
              </a:rPr>
              <a:t>Par exemple : le triangle peut être jaune et le rond vert.</a:t>
            </a:r>
          </a:p>
          <a:p>
            <a:r>
              <a:rPr lang="fr-FR" sz="1200" i="0" dirty="0">
                <a:latin typeface="+mn-lt"/>
              </a:rPr>
              <a:t>Interroger un ou deux élèves pour qu’ils donnent d’autres exemple afin de vérifier qu’ils ont bien compris.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mn-lt"/>
              </a:rPr>
              <a:t>Distribuer le matériel prévu pour cette recherche (les triangles et les ronds, jaunes, violets et verts du matériel détachable). </a:t>
            </a:r>
          </a:p>
          <a:p>
            <a:r>
              <a:rPr lang="fr-FR" sz="1200" i="1" dirty="0">
                <a:latin typeface="+mn-lt"/>
              </a:rPr>
              <a:t>Trouvez toutes les combinaisons, c’est-à-dire tous les codes possibles, en vérifiant bien que vous n’en avez pas deux identiques. Dès que vous avez trouvé un nouveau code, </a:t>
            </a:r>
            <a:r>
              <a:rPr lang="fr-FR" sz="1200" i="1" dirty="0" err="1">
                <a:latin typeface="+mn-lt"/>
              </a:rPr>
              <a:t>gardez-le</a:t>
            </a:r>
            <a:r>
              <a:rPr lang="fr-FR" sz="1200" i="1" dirty="0">
                <a:latin typeface="+mn-lt"/>
              </a:rPr>
              <a:t> bien sur votre table et cherchez-en un nouveau avec le matériel qui vous reste.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latin typeface="+mn-lt"/>
              </a:rPr>
              <a:t>Laisser les élèves chercher 5 minutes puis circuler dans les rangs pour aider les élèves : </a:t>
            </a:r>
            <a:r>
              <a:rPr lang="fr-FR" sz="1200" i="1" dirty="0">
                <a:effectLst/>
                <a:latin typeface="+mn-lt"/>
              </a:rPr>
              <a:t>c</a:t>
            </a:r>
            <a:r>
              <a:rPr lang="fr-FR" sz="1200" i="1" dirty="0">
                <a:effectLst/>
                <a:latin typeface="+mn-lt"/>
                <a:ea typeface="Calibri" panose="020F0502020204030204" pitchFamily="34" charset="0"/>
                <a:cs typeface="DINNextLTPro-Light"/>
              </a:rPr>
              <a:t>ombien as-tu trouvé de codes possibles ? 9 ? Plus ? Moins ? As-tu vérifié qu’il n’y en a pas d’identiques ? Es-tu sûr de les avoir tous trouvés ? Comment peut-on en être sûr ?</a:t>
            </a:r>
          </a:p>
          <a:p>
            <a:r>
              <a:rPr lang="fr-FR" sz="1200" i="0" dirty="0">
                <a:latin typeface="+mn-lt"/>
              </a:rPr>
              <a:t>Corriger en collectant toutes les solutions des élèves : sur le côté du tableau, noter J pour jaune, Vi pour violet et Ve pour vert dans les formes énoncées par les élèves (rond ou triangle) afin de pouvoir débattre ensuite de la façon dont il faut présenter les combinaisons possibles afin d’être sûr de toutes les répertorier.</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a:t>
            </a:fld>
            <a:endParaRPr lang="fr-FR"/>
          </a:p>
        </p:txBody>
      </p:sp>
    </p:spTree>
    <p:extLst>
      <p:ext uri="{BB962C8B-B14F-4D97-AF65-F5344CB8AC3E}">
        <p14:creationId xmlns:p14="http://schemas.microsoft.com/office/powerpoint/2010/main" val="352350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u="none" strike="noStrike" dirty="0">
                <a:solidFill>
                  <a:srgbClr val="000000"/>
                </a:solidFill>
                <a:effectLst/>
                <a:latin typeface="Calibri" panose="020F0502020204030204" pitchFamily="34" charset="0"/>
                <a:cs typeface="Calibri" panose="020F0502020204030204" pitchFamily="34" charset="0"/>
              </a:rPr>
              <a:t>Prenez vos cahiers page 9. Il faut que vous indiquiez </a:t>
            </a:r>
            <a:r>
              <a:rPr lang="fr-FR" i="1" dirty="0"/>
              <a:t>toutes les combinaisons possibles en coloriant les triangles et les ronds.</a:t>
            </a:r>
          </a:p>
          <a:p>
            <a:r>
              <a:rPr lang="fr-FR" i="1" dirty="0"/>
              <a:t>Comment pourrions-nous nous organiser pour être sûrs de n’oublier aucun code ?</a:t>
            </a:r>
          </a:p>
          <a:p>
            <a:r>
              <a:rPr lang="fr-FR" sz="1200" i="0" dirty="0"/>
              <a:t>Réponse attendue : </a:t>
            </a:r>
            <a:r>
              <a:rPr lang="fr-FR" sz="1200" i="1" dirty="0"/>
              <a:t>on peut colorier, dans la 1</a:t>
            </a:r>
            <a:r>
              <a:rPr lang="fr-FR" sz="1200" i="1" baseline="30000" dirty="0"/>
              <a:t>re</a:t>
            </a:r>
            <a:r>
              <a:rPr lang="fr-FR" sz="1200" i="1" dirty="0"/>
              <a:t> colonne, tous les triangles en jaune et colorier le rond qui suit dans une couleur différente à chaque fois par exemple.</a:t>
            </a:r>
          </a:p>
          <a:p>
            <a:r>
              <a:rPr lang="fr-FR" sz="1200" i="0" dirty="0"/>
              <a:t>Noter J dans les triangles de la 1</a:t>
            </a:r>
            <a:r>
              <a:rPr lang="fr-FR" sz="1200" i="0" baseline="30000" dirty="0"/>
              <a:t>re</a:t>
            </a:r>
            <a:r>
              <a:rPr lang="fr-FR" sz="1200" i="0" dirty="0"/>
              <a:t> colonne, puis dans les ronds à côté : J </a:t>
            </a:r>
            <a:r>
              <a:rPr lang="fr-FR" sz="1200" i="0" dirty="0">
                <a:sym typeface="Symbol" panose="05050102010706020507" pitchFamily="18" charset="2"/>
              </a:rPr>
              <a:t> </a:t>
            </a:r>
            <a:r>
              <a:rPr lang="fr-FR" sz="1200" i="0" dirty="0"/>
              <a:t>Vi </a:t>
            </a:r>
            <a:r>
              <a:rPr lang="fr-FR" sz="1200" i="0" dirty="0">
                <a:sym typeface="Symbol" panose="05050102010706020507" pitchFamily="18" charset="2"/>
              </a:rPr>
              <a:t></a:t>
            </a:r>
            <a:r>
              <a:rPr lang="fr-FR" sz="1200" i="0" dirty="0"/>
              <a:t> Ve. Verbalisez ensuite la suite des combinaisons en vérifiant que tous les élèves ont compris le principe : triangle violet dans la 2</a:t>
            </a:r>
            <a:r>
              <a:rPr lang="fr-FR" sz="1200" i="0" baseline="30000" dirty="0"/>
              <a:t>e</a:t>
            </a:r>
            <a:r>
              <a:rPr lang="fr-FR" sz="1200" i="0" dirty="0"/>
              <a:t> colonne, puis dans les ronds à côté : J </a:t>
            </a:r>
            <a:r>
              <a:rPr lang="fr-FR" sz="1200" i="0" dirty="0">
                <a:sym typeface="Symbol" panose="05050102010706020507" pitchFamily="18" charset="2"/>
              </a:rPr>
              <a:t>Vi Ve, etc.</a:t>
            </a:r>
            <a:endParaRPr lang="fr-FR"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Trouvez toutes les combinaisons possibles en coloriant les formes.</a:t>
            </a:r>
          </a:p>
          <a:p>
            <a:endParaRPr lang="fr-FR"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a:t>
            </a:fld>
            <a:endParaRPr lang="fr-FR"/>
          </a:p>
        </p:txBody>
      </p:sp>
    </p:spTree>
    <p:extLst>
      <p:ext uri="{BB962C8B-B14F-4D97-AF65-F5344CB8AC3E}">
        <p14:creationId xmlns:p14="http://schemas.microsoft.com/office/powerpoint/2010/main" val="2504672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5403410-2664-4ED1-BA33-463B920DA5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32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a:t>MODIFIEZ LE STYLE DU TITRE</a:t>
            </a:r>
            <a:endParaRPr lang="en-US"/>
          </a:p>
        </p:txBody>
      </p:sp>
      <p:sp>
        <p:nvSpPr>
          <p:cNvPr id="5" name="Titre 3">
            <a:extLst>
              <a:ext uri="{FF2B5EF4-FFF2-40B4-BE49-F238E27FC236}">
                <a16:creationId xmlns:a16="http://schemas.microsoft.com/office/drawing/2014/main" id="{57404682-7381-4603-9091-BA0787836EA2}"/>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a:solidFill>
                  <a:schemeClr val="bg1"/>
                </a:solidFill>
                <a:latin typeface="Verdana" panose="020B0604030504040204" pitchFamily="34" charset="0"/>
                <a:ea typeface="Verdana" panose="020B0604030504040204" pitchFamily="34" charset="0"/>
              </a:rPr>
              <a:t>Réservé à la </a:t>
            </a:r>
            <a:r>
              <a:rPr lang="fr-FR" sz="2000" err="1">
                <a:solidFill>
                  <a:schemeClr val="bg1"/>
                </a:solidFill>
                <a:latin typeface="Verdana" panose="020B0604030504040204" pitchFamily="34" charset="0"/>
                <a:ea typeface="Verdana" panose="020B0604030504040204" pitchFamily="34" charset="0"/>
              </a:rPr>
              <a:t>vidéoprojection</a:t>
            </a:r>
            <a:endParaRPr lang="fr-FR" sz="20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24/06/2023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B09822-90F8-4867-B07B-6B7474081B69}"/>
              </a:ext>
            </a:extLst>
          </p:cNvPr>
          <p:cNvSpPr>
            <a:spLocks noGrp="1"/>
          </p:cNvSpPr>
          <p:nvPr>
            <p:ph type="ctrTitle"/>
          </p:nvPr>
        </p:nvSpPr>
        <p:spPr/>
        <p:txBody>
          <a:bodyPr>
            <a:normAutofit fontScale="90000"/>
          </a:bodyPr>
          <a:lstStyle/>
          <a:p>
            <a:r>
              <a:rPr lang="fr-FR" dirty="0"/>
              <a:t>8. Problèmes atypiques : </a:t>
            </a:r>
            <a:br>
              <a:rPr lang="fr-FR" dirty="0"/>
            </a:br>
            <a:r>
              <a:rPr lang="fr-FR" dirty="0"/>
              <a:t>apprendre à chercher</a:t>
            </a:r>
          </a:p>
        </p:txBody>
      </p:sp>
    </p:spTree>
    <p:extLst>
      <p:ext uri="{BB962C8B-B14F-4D97-AF65-F5344CB8AC3E}">
        <p14:creationId xmlns:p14="http://schemas.microsoft.com/office/powerpoint/2010/main" val="373774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onception&#10;&#10;Description générée automatiquement">
            <a:extLst>
              <a:ext uri="{FF2B5EF4-FFF2-40B4-BE49-F238E27FC236}">
                <a16:creationId xmlns:a16="http://schemas.microsoft.com/office/drawing/2014/main" id="{387F0A32-E264-3F80-296B-33D4B21B90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900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verrouiller, objets en métal&#10;&#10;Description générée automatiquement">
            <a:extLst>
              <a:ext uri="{FF2B5EF4-FFF2-40B4-BE49-F238E27FC236}">
                <a16:creationId xmlns:a16="http://schemas.microsoft.com/office/drawing/2014/main" id="{5EA5A7EB-552E-F5CC-E571-67DF8D2FAA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104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conception&#10;&#10;Description générée automatiquement">
            <a:extLst>
              <a:ext uri="{FF2B5EF4-FFF2-40B4-BE49-F238E27FC236}">
                <a16:creationId xmlns:a16="http://schemas.microsoft.com/office/drawing/2014/main" id="{38C0BC2A-2B5E-A15E-3D3C-A364495C90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005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iagramme, conception&#10;&#10;Description générée automatiquement">
            <a:extLst>
              <a:ext uri="{FF2B5EF4-FFF2-40B4-BE49-F238E27FC236}">
                <a16:creationId xmlns:a16="http://schemas.microsoft.com/office/drawing/2014/main" id="{3031263B-8713-3804-601E-762B1EF4BF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858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Tracé&#10;&#10;Description générée automatiquement">
            <a:extLst>
              <a:ext uri="{FF2B5EF4-FFF2-40B4-BE49-F238E27FC236}">
                <a16:creationId xmlns:a16="http://schemas.microsoft.com/office/drawing/2014/main" id="{CCD59C2D-4008-BE14-3937-289EE93403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817115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Props1.xml><?xml version="1.0" encoding="utf-8"?>
<ds:datastoreItem xmlns:ds="http://schemas.openxmlformats.org/officeDocument/2006/customXml" ds:itemID="{1CB29B1E-CD13-48AB-BBEF-DF001D11879E}">
  <ds:schemaRefs>
    <ds:schemaRef ds:uri="http://schemas.microsoft.com/sharepoint/v3/contenttype/forms"/>
  </ds:schemaRefs>
</ds:datastoreItem>
</file>

<file path=customXml/itemProps2.xml><?xml version="1.0" encoding="utf-8"?>
<ds:datastoreItem xmlns:ds="http://schemas.openxmlformats.org/officeDocument/2006/customXml" ds:itemID="{C9F23A34-E4E0-426B-ACBD-241088BA9312}"/>
</file>

<file path=customXml/itemProps3.xml><?xml version="1.0" encoding="utf-8"?>
<ds:datastoreItem xmlns:ds="http://schemas.openxmlformats.org/officeDocument/2006/customXml" ds:itemID="{E2B294D5-9479-4072-A39C-3F5AF912A241}">
  <ds:schemaRefs>
    <ds:schemaRef ds:uri="http://purl.org/dc/terms/"/>
    <ds:schemaRef ds:uri="http://purl.org/dc/dcmitype/"/>
    <ds:schemaRef ds:uri="27f64e36-29aa-44d5-a3e0-06242cad7d4d"/>
    <ds:schemaRef ds:uri="http://schemas.microsoft.com/office/2006/documentManagement/types"/>
    <ds:schemaRef ds:uri="cd84cc96-e4f0-4e7f-873a-a508fb658c41"/>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be993d5a-5390-4a32-bd90-2a12d82b1d47"/>
  </ds:schemaRefs>
</ds:datastoreItem>
</file>

<file path=docProps/app.xml><?xml version="1.0" encoding="utf-8"?>
<Properties xmlns="http://schemas.openxmlformats.org/officeDocument/2006/extended-properties" xmlns:vt="http://schemas.openxmlformats.org/officeDocument/2006/docPropsVTypes">
  <Template>Office Theme</Template>
  <TotalTime>370</TotalTime>
  <Words>524</Words>
  <Application>Microsoft Office PowerPoint</Application>
  <PresentationFormat>Affichage à l'écran (4:3)</PresentationFormat>
  <Paragraphs>26</Paragraphs>
  <Slides>6</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Calibri</vt:lpstr>
      <vt:lpstr>Verdana</vt:lpstr>
      <vt:lpstr>Calibri Light</vt:lpstr>
      <vt:lpstr>Arial</vt:lpstr>
      <vt:lpstr>Thème Office</vt:lpstr>
      <vt:lpstr>8. Problèmes atypiques :  apprendre à chercher</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7</cp:revision>
  <dcterms:created xsi:type="dcterms:W3CDTF">2022-01-07T11:15:07Z</dcterms:created>
  <dcterms:modified xsi:type="dcterms:W3CDTF">2023-06-24T12:37:54Z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70800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