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8"/>
  </p:notesMasterIdLst>
  <p:sldIdLst>
    <p:sldId id="256" r:id="rId5"/>
    <p:sldId id="257" r:id="rId6"/>
    <p:sldId id="258" r:id="rId7"/>
    <p:sldId id="259" r:id="rId8"/>
    <p:sldId id="260" r:id="rId9"/>
    <p:sldId id="261" r:id="rId10"/>
    <p:sldId id="296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9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8" r:id="rId27"/>
    <p:sldId id="276" r:id="rId28"/>
    <p:sldId id="277" r:id="rId29"/>
    <p:sldId id="278" r:id="rId30"/>
    <p:sldId id="279" r:id="rId31"/>
    <p:sldId id="394" r:id="rId32"/>
    <p:sldId id="299" r:id="rId33"/>
    <p:sldId id="282" r:id="rId34"/>
    <p:sldId id="395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4" r:id="rId44"/>
    <p:sldId id="295" r:id="rId45"/>
    <p:sldId id="291" r:id="rId46"/>
    <p:sldId id="293" r:id="rId4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jNJVg8U4qHAflSYZ5nRE6DKC2q1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CHE Caroline" initials="" lastIdx="9" clrIdx="0"/>
  <p:cmAuthor id="1" name="Harmonie Tessier" initials="" lastIdx="6" clrIdx="1"/>
  <p:cmAuthor id="2" name="Christophe DRACOS" initials="" lastIdx="1" clrIdx="2"/>
  <p:cmAuthor id="3" name="Pauline Negrel-Lion" initials="" lastIdx="5" clrIdx="3"/>
  <p:cmAuthor id="4" name="Compte Microsoft" initials="CM" lastIdx="3" clrIdx="4">
    <p:extLst>
      <p:ext uri="{19B8F6BF-5375-455C-9EA6-DF929625EA0E}">
        <p15:presenceInfo xmlns:p15="http://schemas.microsoft.com/office/powerpoint/2012/main" userId="b37cafc324dd2ae0" providerId="Windows Live"/>
      </p:ext>
    </p:extLst>
  </p:cmAuthor>
  <p:cmAuthor id="5" name="CHAUVELLIER ANNE" initials="CA" lastIdx="33" clrIdx="5">
    <p:extLst>
      <p:ext uri="{19B8F6BF-5375-455C-9EA6-DF929625EA0E}">
        <p15:presenceInfo xmlns:p15="http://schemas.microsoft.com/office/powerpoint/2012/main" userId="S::ACHAUVELLIER@editions-hatier.fr::f6f57ace-c9cf-44ce-941b-3615434e65b1" providerId="AD"/>
      </p:ext>
    </p:extLst>
  </p:cmAuthor>
  <p:cmAuthor id="6" name="TAILLADE JUSTINE" initials="TJ" lastIdx="3" clrIdx="6">
    <p:extLst>
      <p:ext uri="{19B8F6BF-5375-455C-9EA6-DF929625EA0E}">
        <p15:presenceInfo xmlns:p15="http://schemas.microsoft.com/office/powerpoint/2012/main" userId="S::JTAILLADE@editions-hatier.fr::7689be7a-6074-46a5-a6a4-f2fd3e4f6393" providerId="AD"/>
      </p:ext>
    </p:extLst>
  </p:cmAuthor>
  <p:cmAuthor id="7" name="Sylvie Advenier" initials="SA" lastIdx="15" clrIdx="7">
    <p:extLst>
      <p:ext uri="{19B8F6BF-5375-455C-9EA6-DF929625EA0E}">
        <p15:presenceInfo xmlns:p15="http://schemas.microsoft.com/office/powerpoint/2012/main" userId="516bcc22ff4f1580" providerId="Windows Live"/>
      </p:ext>
    </p:extLst>
  </p:cmAuthor>
  <p:cmAuthor id="8" name="catherine.mallard2" initials="ca" lastIdx="25" clrIdx="8">
    <p:extLst>
      <p:ext uri="{19B8F6BF-5375-455C-9EA6-DF929625EA0E}">
        <p15:presenceInfo xmlns:p15="http://schemas.microsoft.com/office/powerpoint/2012/main" userId="S::catherine.mallard2_gmail.com#ext#@hachette.onmicrosoft.com::943e5806-a044-4790-a0a9-05d7075f8f80" providerId="AD"/>
      </p:ext>
    </p:extLst>
  </p:cmAuthor>
  <p:cmAuthor id="9" name="pauline.negrellion" initials="pa" lastIdx="10" clrIdx="9">
    <p:extLst>
      <p:ext uri="{19B8F6BF-5375-455C-9EA6-DF929625EA0E}">
        <p15:presenceInfo xmlns:p15="http://schemas.microsoft.com/office/powerpoint/2012/main" userId="S::pauline.negrellion_gmail.com#ext#@hachette.onmicrosoft.com::9fb65b54-3bbd-4994-b3cf-42d8602c7eef" providerId="AD"/>
      </p:ext>
    </p:extLst>
  </p:cmAuthor>
  <p:cmAuthor id="10" name="jennifer riviere" initials="jr" lastIdx="16" clrIdx="10">
    <p:extLst>
      <p:ext uri="{19B8F6BF-5375-455C-9EA6-DF929625EA0E}">
        <p15:presenceInfo xmlns:p15="http://schemas.microsoft.com/office/powerpoint/2012/main" userId="77148290420568c5" providerId="Windows Live"/>
      </p:ext>
    </p:extLst>
  </p:cmAuthor>
  <p:cmAuthor id="11" name="Caroline HACHE" initials="CH" lastIdx="9" clrIdx="11">
    <p:extLst>
      <p:ext uri="{19B8F6BF-5375-455C-9EA6-DF929625EA0E}">
        <p15:presenceInfo xmlns:p15="http://schemas.microsoft.com/office/powerpoint/2012/main" userId="Caroline HACHE" providerId="None"/>
      </p:ext>
    </p:extLst>
  </p:cmAuthor>
  <p:cmAuthor id="12" name="Christophe Dracos" initials="CD" lastIdx="7" clrIdx="12">
    <p:extLst>
      <p:ext uri="{19B8F6BF-5375-455C-9EA6-DF929625EA0E}">
        <p15:presenceInfo xmlns:p15="http://schemas.microsoft.com/office/powerpoint/2012/main" userId="S::cri.dracos_outlook.fr#ext#@hachette.onmicrosoft.com::9a339485-cc17-450e-b56d-f2edc49cae5a" providerId="AD"/>
      </p:ext>
    </p:extLst>
  </p:cmAuthor>
  <p:cmAuthor id="13" name="omenriah" initials="om" lastIdx="15" clrIdx="13">
    <p:extLst>
      <p:ext uri="{19B8F6BF-5375-455C-9EA6-DF929625EA0E}">
        <p15:presenceInfo xmlns:p15="http://schemas.microsoft.com/office/powerpoint/2012/main" userId="S::omenriah_gmail.com#ext#@hachette.onmicrosoft.com::1c7e23f3-21b9-4451-98c0-15057ee07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57" autoAdjust="0"/>
  </p:normalViewPr>
  <p:slideViewPr>
    <p:cSldViewPr snapToGrid="0">
      <p:cViewPr varScale="1">
        <p:scale>
          <a:sx n="93" d="100"/>
          <a:sy n="93" d="100"/>
        </p:scale>
        <p:origin x="21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5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2563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Aujourd’hui, nous allons découvrir un nouveau type de problème et nous allons apprendre à le résoudre.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682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Relire</a:t>
            </a:r>
            <a:r>
              <a:rPr lang="fr-FR" sz="1200" b="0" i="0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problème.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Prenez vos réglettes pour manipuler. Vous allez les organiser sur votre table pour représenter cette situation.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Laisser un instant aux élèves pour manipuler les réglettes, puis reprendre en collectif : </a:t>
            </a: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Quelles informations avons-nous 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</a:t>
            </a: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 y avait 5 jetons dans ma boite. 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réglette faut-il prendre ?</a:t>
            </a:r>
            <a:endParaRPr sz="1200" b="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74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faut prendre la réglette jaune : voici les 5 jetons de la boite.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Maintenant, quelle réglette prend-on pour représenter les 3 jetons qu’on ajoute ?</a:t>
            </a:r>
            <a:endParaRPr dirty="0"/>
          </a:p>
        </p:txBody>
      </p:sp>
      <p:sp>
        <p:nvSpPr>
          <p:cNvPr id="247" name="Google Shape;24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826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prend la réglette vert clair.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est la question posée dans ce problème ?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La question est : « combien de jetons y a-t-il maintenant ? »</a:t>
            </a: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i="1" dirty="0"/>
              <a:t>Donc on ajoute les 3 jetons.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i="1" dirty="0"/>
              <a:t>Où place-t-on la réglette vert clair? À côté ou en dessous de la réglette jaune ? → À côté, et on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cherche quelle réglette fait la même longueur que ces deux réglettes réunies.</a:t>
            </a:r>
            <a:endParaRPr dirty="0"/>
          </a:p>
        </p:txBody>
      </p:sp>
      <p:sp>
        <p:nvSpPr>
          <p:cNvPr id="254" name="Google Shape;25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465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peut-on trouver maintenant la réponse à notre problème 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Écrivez sur votre ardoise l’opération mathématique qui permet de trouver la valeur de la réglette manquante.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057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un schéma de réglettes que l’on a déjà travaillé : on fait une addition pour trouver la valeur de la réglette manquante.</a:t>
            </a:r>
            <a:endParaRPr/>
          </a:p>
        </p:txBody>
      </p:sp>
      <p:sp>
        <p:nvSpPr>
          <p:cNvPr id="277" name="Google Shape;27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176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+ 3 = ? On écrit le signe « égal » car on va chercher le résultat.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Demander aux élèves de calculer le résultat</a:t>
            </a:r>
            <a:r>
              <a:rPr lang="fr-FR" sz="1200" b="0" i="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puis interroger un élève.</a:t>
            </a:r>
            <a:endParaRPr lang="fr-FR"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277" name="Google Shape;27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22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5 + 3 = 8. La réglette manquante est la réglette 8.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rappeler la question posée par un élève : </a:t>
            </a:r>
            <a:r>
              <a:rPr lang="fr-FR" sz="1200" b="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« 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Combien de jetons y a-t-il maintenant dans ma boite ? »</a:t>
            </a:r>
            <a:r>
              <a:rPr lang="fr-FR" sz="1200" b="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 </a:t>
            </a: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lui demander de formuler une phrase réponse.</a:t>
            </a:r>
            <a:endParaRPr dirty="0"/>
          </a:p>
        </p:txBody>
      </p:sp>
      <p:sp>
        <p:nvSpPr>
          <p:cNvPr id="290" name="Google Shape;29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849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/>
              <a:t>Il y a maintenant 8 jetons dans ma boite.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/>
              <a:t>Nous allons à présent résoudre un deuxième problème, différent.</a:t>
            </a:r>
            <a:endParaRPr b="0" i="1"/>
          </a:p>
        </p:txBody>
      </p:sp>
      <p:sp>
        <p:nvSpPr>
          <p:cNvPr id="301" name="Google Shape;30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5675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>
                <a:latin typeface="Calibri"/>
                <a:ea typeface="Calibri"/>
                <a:cs typeface="Calibri"/>
                <a:sym typeface="Calibri"/>
              </a:rPr>
              <a:t>Lire le deuxième problème en insistant sur « j’enlève ».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Demander aux élèves de reformuler le problème et de verbaliser la différence avec le problème précédent : </a:t>
            </a: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ici, on enlève</a:t>
            </a:r>
            <a:r>
              <a:rPr lang="fr-F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i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st-ce qu’il y a plus ou moins de jetons maintenant qu’avant ?</a:t>
            </a:r>
            <a:r>
              <a:rPr lang="fr-FR" sz="1200" i="1">
                <a:latin typeface="Calibri"/>
                <a:ea typeface="Calibri"/>
                <a:cs typeface="Calibri"/>
                <a:sym typeface="Calibri"/>
              </a:rPr>
              <a:t>→ Moins, car on a enlevé des jetons.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i="1">
                <a:latin typeface="Calibri"/>
                <a:ea typeface="Calibri"/>
                <a:cs typeface="Calibri"/>
                <a:sym typeface="Calibri"/>
              </a:rPr>
              <a:t>Faites un schéma pour représenter ce problème sur votre ardoise.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Laisser quelques instants aux élèves pour représenter la situation. Passer dans les rangs pour les aider et valider ou invalider les représentations.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18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80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0"/>
              <a:t>Reprendre en collectif : </a:t>
            </a:r>
            <a:r>
              <a:rPr lang="fr-FR" b="0" i="1"/>
              <a:t>comme dans le problème précédent, on peut représenter les jetons par des cercles. Voici les 9 jetons qu’il y avait dans la boite au départ.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/>
              <a:t>Comment peut-on représenter le fait que j’enlève 6 jetons 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0"/>
              <a:t>Faire émerger qu’on peut barrer 6 jetons </a:t>
            </a:r>
            <a:r>
              <a:rPr lang="fr-FR" b="1" i="0"/>
              <a:t>parmi</a:t>
            </a:r>
            <a:r>
              <a:rPr lang="fr-FR" b="0" i="0"/>
              <a:t> les 9.</a:t>
            </a:r>
            <a:r>
              <a:rPr lang="fr-FR" b="0" i="1"/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 i="0"/>
          </a:p>
        </p:txBody>
      </p:sp>
      <p:sp>
        <p:nvSpPr>
          <p:cNvPr id="320" name="Google Shape;32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19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7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/>
              <a:t>Lire le problème en insistant sur « j’ajoute »</a:t>
            </a:r>
            <a:endParaRPr lang="fr-FR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Demander aux élèves de reformuler le problème. </a:t>
            </a: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cherche-t-on ? </a:t>
            </a: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O</a:t>
            </a: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cherche les jetons qu’il y a, à la fin, dans la boite.</a:t>
            </a:r>
            <a:endParaRPr lang="fr-FR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Est-ce qu’il y a plus ou moins de jetons maintenant qu’avant ? </a:t>
            </a: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Il y en a plus car on en a </a:t>
            </a: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ajouté</a:t>
            </a: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.</a:t>
            </a:r>
            <a:endParaRPr lang="fr-FR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Prenez vos ardoises. Vous allez faire un schéma pour représenter ce problème.</a:t>
            </a:r>
            <a:r>
              <a:rPr lang="fr-F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Laisser un moment aux élèves.</a:t>
            </a:r>
            <a:endParaRPr lang="fr-FR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0"/>
              <a:t>Rappeler qu’un schéma doit représenter les données de l’énoncé.</a:t>
            </a:r>
            <a:endParaRPr lang="fr-FR" sz="1200" b="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fr-FR"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fr-FR"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1972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J’ai barré 6 jetons, je les ai entourés et j’ai mis une flèche pour montrer qu’ils quittent le groupe de départ.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peut-on mettre en évidence les jetons qui restent dans la boite 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émerger qu’on peut entourer les jetons non barrés et mettre un point d’interrogation.</a:t>
            </a: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 i="1" dirty="0"/>
          </a:p>
        </p:txBody>
      </p:sp>
      <p:sp>
        <p:nvSpPr>
          <p:cNvPr id="336" name="Google Shape;33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83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peut maintenant répondre à la question : « combien de jetons y a-t-il maintenant dans ma boite ? ».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Demander aux élèves d’écrire sur leur ardoise le calcul à faire pour trouver la réponse.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élèves lèvent leur ardoise lorsqu’ils ont écrit le calcul ; valider discrètement d’un signe de tête.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 i="1" dirty="0"/>
          </a:p>
        </p:txBody>
      </p:sp>
      <p:sp>
        <p:nvSpPr>
          <p:cNvPr id="360" name="Google Shape;36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25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0"/>
              <a:t>Reprendre en collectif : </a:t>
            </a:r>
            <a:r>
              <a:rPr lang="fr-FR" b="0" i="1"/>
              <a:t>j’enlève 6 jetons ; cela se traduit par la soustraction : 9 – 6. </a:t>
            </a:r>
            <a:endParaRPr b="0" i="1"/>
          </a:p>
        </p:txBody>
      </p:sp>
      <p:sp>
        <p:nvSpPr>
          <p:cNvPr id="387" name="Google Shape;38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91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/>
              <a:t>9 – 6 = ?</a:t>
            </a:r>
            <a:endParaRPr b="0"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Demander aux élèves de calculer le résultat</a:t>
            </a:r>
            <a:r>
              <a:rPr lang="fr-FR" sz="1200" b="0" i="0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puis interroger un élève.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53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9 – 6 = 3.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rappeler la question posée par un élève :  </a:t>
            </a:r>
            <a:r>
              <a:rPr lang="fr-FR" sz="1200" b="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« </a:t>
            </a:r>
            <a:r>
              <a:rPr lang="fr-FR" sz="12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Combien de jetons y a-t-il maintenant dans ma boite ? »</a:t>
            </a:r>
            <a:r>
              <a:rPr lang="fr-FR" sz="1200" b="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 </a:t>
            </a: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lui demander de formuler une phrase réponse.</a:t>
            </a: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80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/>
              <a:t>→ Il y a maintenant 3 jetons dans ma boite.</a:t>
            </a:r>
            <a:endParaRPr b="0" i="1"/>
          </a:p>
        </p:txBody>
      </p:sp>
      <p:sp>
        <p:nvSpPr>
          <p:cNvPr id="443" name="Google Shape;44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99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 tout à l’heure, nous allons voir une autre manière de représenter ce problème : avec les réglettes.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Représentez cette situation avec vos réglettes.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Laisser un instant aux élèves pour manipuler, puis reprendre en collectif : Q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uelles informations avons-nous ?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 y avait 9 jetons dans ma boite.</a:t>
            </a: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réglette doit-on prendre pour représenter ces 9 jetons ? </a:t>
            </a: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103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On doit prendre la réglette bleue. Voici les 9 jetons du départ. On va maintenant enlever 6 jetons.</a:t>
            </a:r>
            <a:endParaRPr sz="1200" b="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096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Cela signifie que dans la réglette 9, on coupe un morceau de la longueur de la réglette 6 (la réglette vert foncé) et qu’on regarde ce qu’il reste.</a:t>
            </a:r>
            <a:endParaRPr/>
          </a:p>
        </p:txBody>
      </p:sp>
      <p:sp>
        <p:nvSpPr>
          <p:cNvPr id="486" name="Google Shape;48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9692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obtient un schéma de réglettes.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Écrivez sur votre ardoise l’opération mathématique qui permet de trouver la valeur de la réglette manquante. Ce sera la solution de notre problème.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264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0" dirty="0"/>
              <a:t>Reprendre en collectif : </a:t>
            </a:r>
            <a:r>
              <a:rPr lang="fr-FR" b="0" i="1" dirty="0"/>
              <a:t>on peut représenter les jetons par des ronds. Voici les 5 jetons qu’il y avait au départ dans ma boite.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Que doit-on maintenant représenter ?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</a:t>
            </a:r>
            <a:r>
              <a:rPr lang="fr-FR" b="0" i="1" dirty="0"/>
              <a:t> Les 3 jetons qu’on ajoute.</a:t>
            </a:r>
            <a:endParaRPr dirty="0"/>
          </a:p>
        </p:txBody>
      </p:sp>
      <p:sp>
        <p:nvSpPr>
          <p:cNvPr id="126" name="Google Shape;1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5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un schéma de réglettes que l’on a déjà travaillé : on fait une soustraction pour trouver la valeur de la réglette manquante : 9 – 6.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514" name="Google Shape;51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98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– 6 = ? Calculez le résultat de cette soustraction.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14" name="Google Shape;51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917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 </a:t>
            </a: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– 6 = 3. La réglette manquante est la réglette 3.</a:t>
            </a:r>
            <a:endParaRPr sz="1200" b="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544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remarquer qu’on peut indifféremment positionner la grande réglette en haut ou en bas.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rappeler la question posée par un élève : </a:t>
            </a:r>
            <a:r>
              <a:rPr lang="fr-FR" sz="1200" b="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« </a:t>
            </a:r>
            <a:r>
              <a:rPr lang="fr-FR" sz="12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Combien de jetons y a-t-il maintenant dans ma boite ? »</a:t>
            </a:r>
            <a:r>
              <a:rPr lang="fr-FR" sz="1200" b="0" i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 </a:t>
            </a: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lui demander de formuler une phrase réponse.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2257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/>
              <a:t>→ Il y a maintenant 3 jetons dans ma boite.</a:t>
            </a:r>
            <a:endParaRPr b="0" i="1"/>
          </a:p>
        </p:txBody>
      </p:sp>
      <p:sp>
        <p:nvSpPr>
          <p:cNvPr id="547" name="Google Shape;54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7915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Nous allons comparer les deux problèmes que nous venons de résoudre.</a:t>
            </a:r>
            <a:r>
              <a:rPr lang="fr-FR" i="1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Relire les deux problèmes.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Ont-ils des choses en commun 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Interroger les élèves et faire émerger que, dans les deux problèmes, on a une </a:t>
            </a:r>
            <a:r>
              <a:rPr lang="fr-FR" b="1" i="0" dirty="0"/>
              <a:t>situation de départ</a:t>
            </a:r>
            <a:r>
              <a:rPr lang="fr-FR" b="0" i="0" dirty="0"/>
              <a:t>, il se passe quelque chose : on ajoute ou on enlève, et </a:t>
            </a:r>
            <a:r>
              <a:rPr lang="fr-FR" b="1" i="0" dirty="0"/>
              <a:t>on cherche ce qu’il y a à la fin</a:t>
            </a:r>
            <a:r>
              <a:rPr lang="fr-FR" b="0" i="0" dirty="0"/>
              <a:t>.</a:t>
            </a:r>
            <a:endParaRPr dirty="0"/>
          </a:p>
        </p:txBody>
      </p:sp>
      <p:sp>
        <p:nvSpPr>
          <p:cNvPr id="561" name="Google Shape;56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688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1" dirty="0"/>
              <a:t>Dans le premier problème, on a </a:t>
            </a:r>
            <a:r>
              <a:rPr lang="fr-FR" b="1" i="1" dirty="0"/>
              <a:t>ajouté </a:t>
            </a:r>
            <a:r>
              <a:rPr lang="fr-FR" b="0" i="1" dirty="0"/>
              <a:t>des jetons : il y a </a:t>
            </a:r>
            <a:r>
              <a:rPr lang="fr-FR" b="1" i="1" dirty="0"/>
              <a:t>plus </a:t>
            </a:r>
            <a:r>
              <a:rPr lang="fr-FR" b="0" i="1" dirty="0"/>
              <a:t>de jetons à la fin qu’au départ.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1" dirty="0"/>
              <a:t>Dans le deuxième problème, on a </a:t>
            </a:r>
            <a:r>
              <a:rPr lang="fr-FR" b="1" i="1" dirty="0"/>
              <a:t>enlevé</a:t>
            </a:r>
            <a:r>
              <a:rPr lang="fr-FR" b="0" i="1" dirty="0"/>
              <a:t> des jetons : il y a </a:t>
            </a:r>
            <a:r>
              <a:rPr lang="fr-FR" b="1" i="1" dirty="0"/>
              <a:t>moins </a:t>
            </a:r>
            <a:r>
              <a:rPr lang="fr-FR" b="0" i="1" dirty="0"/>
              <a:t>de jetons à la fin qu’au départ.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 dirty="0"/>
          </a:p>
        </p:txBody>
      </p:sp>
      <p:sp>
        <p:nvSpPr>
          <p:cNvPr id="570" name="Google Shape;57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694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3" name="Google Shape;61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/>
              <a:t>On a aussi vu qu’on pouvait utiliser les réglettes pour représenter ces deux problèmes.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/>
              <a:t>C’est une représentation différente et on a le choix d’utiliser l’une ou l’autre pour résoudre ces problèmes.</a:t>
            </a:r>
            <a:endParaRPr b="0" i="1"/>
          </a:p>
        </p:txBody>
      </p:sp>
      <p:sp>
        <p:nvSpPr>
          <p:cNvPr id="614" name="Google Shape;614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293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1" dirty="0"/>
              <a:t>Ces deux problèmes se ressemblent, car on cherche à chaque fois ce qu’il y a à la fin.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Dans le premier problème, on a fait une </a:t>
            </a:r>
            <a:r>
              <a:rPr lang="fr-FR" b="1" i="1" dirty="0"/>
              <a:t>addition</a:t>
            </a:r>
            <a:r>
              <a:rPr lang="fr-FR" b="0" i="1" dirty="0"/>
              <a:t> car, quand on ajoute, on a plus de jetons à la fin qu’au départ.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1" dirty="0"/>
              <a:t>Dans le deuxième problème, on a fait une </a:t>
            </a:r>
            <a:r>
              <a:rPr lang="fr-FR" b="1" i="1" dirty="0"/>
              <a:t>soustraction </a:t>
            </a:r>
            <a:r>
              <a:rPr lang="fr-FR" b="0" i="1" dirty="0"/>
              <a:t>car, quand on enlève, on a moins de jetons à la fin qu’au départ.</a:t>
            </a:r>
            <a:endParaRPr dirty="0"/>
          </a:p>
        </p:txBody>
      </p:sp>
      <p:sp>
        <p:nvSpPr>
          <p:cNvPr id="667" name="Google Shape;66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22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7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/>
              <a:t>Voici les 3 jetons qu’on ajoute.</a:t>
            </a:r>
            <a:endParaRPr b="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peut les entourer et mettre une flèche pour montrer qu’ils rejoignent le groupe de jetons du départ.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cherche-t-on ? </a:t>
            </a: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</a:t>
            </a:r>
            <a:r>
              <a:rPr lang="fr-FR" b="0" i="1"/>
              <a:t> On cherche </a:t>
            </a: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combien de jetons il y a maintenant dans ma boite.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peut-on le mettre en évidence sur le schéma 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émerger qu’on peut entourer l’ensemble des jetons et mettre un point d’interrogation.</a:t>
            </a: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203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615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65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i="0"/>
          </a:p>
        </p:txBody>
      </p:sp>
      <p:sp>
        <p:nvSpPr>
          <p:cNvPr id="732" name="Google Shape;73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62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673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peut maintenant répondre à la question : combien de jetons y a-t-il maintenant dans ma boite 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Demander aux élèves d’écrire sur leur ardoise le calcul à faire pour trouver la réponse.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Ils lèvent leur ardoise lorsqu’ils l’ont écrit. </a:t>
            </a:r>
            <a:r>
              <a:rPr lang="fr-F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Valider discrètement d’un signe de tête. 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79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0" dirty="0"/>
              <a:t>Reprendre en collectif : </a:t>
            </a:r>
            <a:r>
              <a:rPr lang="fr-FR" b="0" i="1" dirty="0"/>
              <a:t>on ajoute les 3 jetons aux 5 jetons du départ  : cela se traduit par une addition : 5 + 3.</a:t>
            </a:r>
            <a:endParaRPr dirty="0"/>
          </a:p>
        </p:txBody>
      </p:sp>
      <p:sp>
        <p:nvSpPr>
          <p:cNvPr id="176" name="Google Shape;17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25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+ 3 = ? </a:t>
            </a:r>
            <a:r>
              <a:rPr lang="fr-F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Demander aux élèves de trouver le résultat du calcul.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94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1" dirty="0">
                <a:sym typeface="Symbol" panose="05050102010706020507" pitchFamily="18" charset="2"/>
              </a:rPr>
              <a:t> </a:t>
            </a:r>
            <a:r>
              <a:rPr lang="fr-FR" b="0" i="1" dirty="0"/>
              <a:t>5 + 3 = 8.</a:t>
            </a: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Faire rappeler par un élève la question posée : « Combien de jetons y a-t-il maintenant dans ma boite ? » </a:t>
            </a:r>
            <a:r>
              <a:rPr lang="fr-FR" b="0" i="0" dirty="0"/>
              <a:t>et lui demander de formuler une phrase réponse.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97" name="Google Shape;1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2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1"/>
              <a:t>Il y a maintenant 8 jetons dans ma boite.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Nous avons déjà vu qu’on pouvait aussi représenter les problèmes avec des réglettes. C’est ce que nous allons faire avec ce problème.</a:t>
            </a:r>
            <a:endParaRPr lang="fr-FR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8" name="Google Shape;21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0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0"/>
          <p:cNvSpPr txBox="1">
            <a:spLocks noGrp="1"/>
          </p:cNvSpPr>
          <p:nvPr>
            <p:ph type="ctrTitle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/>
          <p:nvPr/>
        </p:nvSpPr>
        <p:spPr>
          <a:xfrm>
            <a:off x="4342511" y="6163768"/>
            <a:ext cx="4421378" cy="49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Réservé à la vidéoprojection</a:t>
            </a:r>
            <a:endParaRPr sz="2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userDrawn="1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>
            <a:spLocks noGrp="1"/>
          </p:cNvSpPr>
          <p:nvPr>
            <p:ph type="ctrTitle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fr-FR"/>
              <a:t>10. Rechercher l’état final</a:t>
            </a:r>
            <a:br>
              <a:rPr lang="fr-FR"/>
            </a:br>
            <a:r>
              <a:rPr lang="fr-FR"/>
              <a:t>dans une transformation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7CE1A93-07A9-D888-33FE-B5B50DA8E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755A0561-E630-36BA-B082-B6DCFEDBF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, diagramme&#10;&#10;Description générée automatiquement">
            <a:extLst>
              <a:ext uri="{FF2B5EF4-FFF2-40B4-BE49-F238E27FC236}">
                <a16:creationId xmlns:a16="http://schemas.microsoft.com/office/drawing/2014/main" id="{9F721B29-CD3E-F950-8B9A-24F8AD02C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E7007B9D-8A83-EB6E-600F-4701A7769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CCCFACE-3F76-E380-A4A7-AF47FBD4D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0AD7A1A-A415-2718-2F83-CAD51DA25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3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D6B6716-12CD-EC27-54BD-3FA3BAAB8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6AC5A959-B62D-3517-0BE6-209F9B96A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3FA88D56-95DA-0022-7139-9FCD0B440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Système d’exploitation&#10;&#10;Description générée automatiquement">
            <a:extLst>
              <a:ext uri="{FF2B5EF4-FFF2-40B4-BE49-F238E27FC236}">
                <a16:creationId xmlns:a16="http://schemas.microsoft.com/office/drawing/2014/main" id="{1FC36D49-276A-853B-3990-D6FBA6666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EC575424-B2E6-BBF7-5E4C-97CD1E2C5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C9CF9CE0-679D-AA07-05B1-CAC3FC3BB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C8CE4BDA-3517-96AA-D849-9C7EBA68A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907C8B78-C44B-CF41-2FC6-DC314ED5E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34E08C0D-7221-250A-72A3-79E699450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26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FE8EA0F4-0898-1960-CDEE-A3CA2350E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C6EEA946-03BB-BB08-6FC4-956A99DD7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1753C0F-4494-07B4-5567-53A6FC3DB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&#10;&#10;Description générée automatiquement">
            <a:extLst>
              <a:ext uri="{FF2B5EF4-FFF2-40B4-BE49-F238E27FC236}">
                <a16:creationId xmlns:a16="http://schemas.microsoft.com/office/drawing/2014/main" id="{A59FDDC6-8B3B-A18D-1854-A7B794FDD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diagramme, Rectangle&#10;&#10;Description générée automatiquement">
            <a:extLst>
              <a:ext uri="{FF2B5EF4-FFF2-40B4-BE49-F238E27FC236}">
                <a16:creationId xmlns:a16="http://schemas.microsoft.com/office/drawing/2014/main" id="{6D2F3E8E-0D25-8A97-A668-E99DE65C7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83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9573650-9E82-555D-97CA-265FA0F3F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0643AFA8-A7C5-FB43-2D58-8DDBC981A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1075A27-D058-3F24-E0C8-1049ED7C4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10E61F7-D706-C7EA-16F9-3C1A7853A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3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A08D50A0-EF3F-7D65-6838-9E7AE9446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0962A523-ED2E-5536-5EAA-679C2B9B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3AF3BBF-63CC-871D-B32A-3FC9C1724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F8621CC6-A9E7-C4BA-FA17-DF96A1DBD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4B257BFC-DEFB-22DC-F9D0-9E1DEC81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C075AE14-BF32-76D6-DDF6-31FD817B1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23E2EBA1-D0CF-C41F-0FD3-48851CB6A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C600B932-0678-7F1C-8005-83CC844FA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4D378D8C-F621-F0E4-7987-97620B0D4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ordinateur&#10;&#10;Description générée automatiquement">
            <a:extLst>
              <a:ext uri="{FF2B5EF4-FFF2-40B4-BE49-F238E27FC236}">
                <a16:creationId xmlns:a16="http://schemas.microsoft.com/office/drawing/2014/main" id="{25E56522-DAB9-7375-06BF-575320252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52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F6F4B1FA-6264-A1A5-B3F7-A71401C72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1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568F8264-7441-0CBC-4DFC-BBB14CF90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affichage&#10;&#10;Description générée automatiquement">
            <a:extLst>
              <a:ext uri="{FF2B5EF4-FFF2-40B4-BE49-F238E27FC236}">
                <a16:creationId xmlns:a16="http://schemas.microsoft.com/office/drawing/2014/main" id="{2A10D347-4F34-32DD-58D1-3CD4E1181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ercle, conception&#10;&#10;Description générée automatiquement">
            <a:extLst>
              <a:ext uri="{FF2B5EF4-FFF2-40B4-BE49-F238E27FC236}">
                <a16:creationId xmlns:a16="http://schemas.microsoft.com/office/drawing/2014/main" id="{F80A166A-742F-437F-45F4-CC2FD0A33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ercle, diagramme&#10;&#10;Description générée automatiquement">
            <a:extLst>
              <a:ext uri="{FF2B5EF4-FFF2-40B4-BE49-F238E27FC236}">
                <a16:creationId xmlns:a16="http://schemas.microsoft.com/office/drawing/2014/main" id="{27EC7023-4C1F-7A49-E4A6-11D6C3B8A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ercle, diagramme&#10;&#10;Description générée automatiquement">
            <a:extLst>
              <a:ext uri="{FF2B5EF4-FFF2-40B4-BE49-F238E27FC236}">
                <a16:creationId xmlns:a16="http://schemas.microsoft.com/office/drawing/2014/main" id="{FE6E6B0D-65A3-CAC5-8505-08E3AF9C7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ercle, diagramme&#10;&#10;Description générée automatiquement">
            <a:extLst>
              <a:ext uri="{FF2B5EF4-FFF2-40B4-BE49-F238E27FC236}">
                <a16:creationId xmlns:a16="http://schemas.microsoft.com/office/drawing/2014/main" id="{C52E2794-572B-FFC9-F072-7716B9362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ercle, diagramme&#10;&#10;Description générée automatiquement">
            <a:extLst>
              <a:ext uri="{FF2B5EF4-FFF2-40B4-BE49-F238E27FC236}">
                <a16:creationId xmlns:a16="http://schemas.microsoft.com/office/drawing/2014/main" id="{4F449AE6-1595-B615-9E04-284551536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E6E19C0-ED17-4D0D-95CB-9E71C2135DA1}"/>
</file>

<file path=customXml/itemProps2.xml><?xml version="1.0" encoding="utf-8"?>
<ds:datastoreItem xmlns:ds="http://schemas.openxmlformats.org/officeDocument/2006/customXml" ds:itemID="{5EAEF446-D0AB-44C6-859F-C58F560711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E563B5-3A07-41E0-8B68-1D7EB058E5C3}">
  <ds:schemaRefs>
    <ds:schemaRef ds:uri="http://schemas.microsoft.com/office/2006/metadata/properties"/>
    <ds:schemaRef ds:uri="http://schemas.microsoft.com/office/infopath/2007/PartnerControls"/>
    <ds:schemaRef ds:uri="27f64e36-29aa-44d5-a3e0-06242cad7d4d"/>
    <ds:schemaRef ds:uri="http://schemas.microsoft.com/office/2006/documentManagement/types"/>
    <ds:schemaRef ds:uri="cd84cc96-e4f0-4e7f-873a-a508fb658c41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be993d5a-5390-4a32-bd90-2a12d82b1d4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1543</Words>
  <Application>Microsoft Office PowerPoint</Application>
  <PresentationFormat>Affichage à l'écran (4:3)</PresentationFormat>
  <Paragraphs>129</Paragraphs>
  <Slides>43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7" baseType="lpstr">
      <vt:lpstr>Arial</vt:lpstr>
      <vt:lpstr>Calibri</vt:lpstr>
      <vt:lpstr>Verdana</vt:lpstr>
      <vt:lpstr>Thème Office</vt:lpstr>
      <vt:lpstr>10. Rechercher l’état final dans une transformation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RECHERCHER L’ÉTAT FINAL</dc:title>
  <dc:creator>EDITIONS HATIER</dc:creator>
  <cp:lastModifiedBy>CARATY CORINNE</cp:lastModifiedBy>
  <cp:revision>21</cp:revision>
  <dcterms:created xsi:type="dcterms:W3CDTF">2022-01-07T11:15:07Z</dcterms:created>
  <dcterms:modified xsi:type="dcterms:W3CDTF">2023-06-24T12:52:49Z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71200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