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56" r:id="rId5"/>
    <p:sldId id="263" r:id="rId6"/>
    <p:sldId id="264" r:id="rId7"/>
    <p:sldId id="266" r:id="rId8"/>
    <p:sldId id="265" r:id="rId9"/>
    <p:sldId id="26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5A710-E786-5AD4-6E6B-F2C4540F2679}" name="CHAUVELLIER ANNE" initials="CA" userId="S::ACHAUVELLIER@editions-hatier.fr::f6f57ace-c9cf-44ce-941b-3615434e65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catherine.mallard2" initials="ca" lastIdx="2" clrIdx="1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984807"/>
    <a:srgbClr val="984823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536" autoAdjust="0"/>
  </p:normalViewPr>
  <p:slideViewPr>
    <p:cSldViewPr snapToGrid="0">
      <p:cViewPr varScale="1">
        <p:scale>
          <a:sx n="65" d="100"/>
          <a:sy n="65" d="100"/>
        </p:scale>
        <p:origin x="29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Aujourd’hui, vous allez devoir résoudre des problèmes de monnaie à 2 étapes. C’est comme si vous aviez, à chaque fois, plusieurs « mini-problèmes » à résoudre ; le 1</a:t>
            </a:r>
            <a:r>
              <a:rPr lang="fr-FR" sz="1200" b="0" i="1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mini-problème vous servira à résoudre un 2</a:t>
            </a:r>
            <a:r>
              <a:rPr lang="fr-FR" sz="1200" b="0" i="1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mini-problème.</a:t>
            </a:r>
            <a:endParaRPr lang="fr-FR" sz="1200" b="0" dirty="0">
              <a:effectLst/>
            </a:endParaRPr>
          </a:p>
          <a:p>
            <a:br>
              <a:rPr lang="fr-FR" dirty="0"/>
            </a:b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89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Qu’est-ce qu’une étape pour vous ? Quelqu’un peut-il en donner une définition ? Où avez-vous entendu ce mot ? Dans quel contexte ?</a:t>
            </a:r>
          </a:p>
          <a:p>
            <a:r>
              <a:rPr lang="fr-FR" dirty="0"/>
              <a:t>Faire émerger que, comme pour le Tour de France, cela revient à découper le trajet entre le départ et l’arrivée.</a:t>
            </a:r>
          </a:p>
          <a:p>
            <a:r>
              <a:rPr lang="fr-FR" i="1" dirty="0"/>
              <a:t>À votre avis, qu’est-ce qu’un problème à étapes ? Vous vous en souvenez peut-être puisque vous en avez découverts quelques-uns au CP.</a:t>
            </a:r>
          </a:p>
          <a:p>
            <a:r>
              <a:rPr lang="fr-FR" i="0" dirty="0"/>
              <a:t>Faire émerger </a:t>
            </a:r>
            <a:r>
              <a:rPr lang="fr-FR" dirty="0"/>
              <a:t>que</a:t>
            </a:r>
            <a:r>
              <a:rPr lang="fr-FR" i="0" dirty="0"/>
              <a:t> ce sont</a:t>
            </a:r>
            <a:r>
              <a:rPr lang="fr-FR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i="1" dirty="0"/>
              <a:t>des problèmes où l’on doit faire au moins deux calculs l’un après l’autre, car on ne peut pas arriver directement à la solution.</a:t>
            </a:r>
          </a:p>
          <a:p>
            <a:r>
              <a:rPr lang="fr-FR" i="1" dirty="0"/>
              <a:t>Résoudre un problème à étapes revient à le découper en plusieurs </a:t>
            </a:r>
            <a:r>
              <a:rPr lang="fr-FR" i="1" dirty="0">
                <a:latin typeface="+mn-lt"/>
              </a:rPr>
              <a:t>« </a:t>
            </a:r>
            <a:r>
              <a:rPr lang="fr-FR" b="0" i="1" dirty="0">
                <a:solidFill>
                  <a:srgbClr val="000000"/>
                </a:solidFill>
                <a:effectLst/>
                <a:latin typeface="+mn-lt"/>
              </a:rPr>
              <a:t>mini-problèmes » </a:t>
            </a:r>
            <a:r>
              <a:rPr lang="fr-FR" i="1" dirty="0"/>
              <a:t>afin de pouvoir trouver la réponse finale.</a:t>
            </a:r>
            <a:endParaRPr lang="fr-FR" i="1" dirty="0">
              <a:cs typeface="Calibri"/>
            </a:endParaRPr>
          </a:p>
          <a:p>
            <a:r>
              <a:rPr lang="fr-FR" i="1" dirty="0"/>
              <a:t>Il faut donc bien réfléchir avant de se lancer et repérer chaque étape nécessaire.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66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b="0" dirty="0">
                <a:effectLst/>
              </a:rPr>
            </a:b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97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Lire le 1</a:t>
            </a:r>
            <a:r>
              <a:rPr lang="fr-FR" sz="1200" b="0" i="0" u="none" strike="noStrike" baseline="30000" dirty="0">
                <a:solidFill>
                  <a:srgbClr val="000000"/>
                </a:solidFill>
                <a:effectLst/>
                <a:latin typeface="+mn-lt"/>
              </a:rPr>
              <a:t>er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problème puis le faire reformuler par un élève.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Guider les élèves en les amenant à se questionner sur les étapes successives qu’ils distinguent.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À votre avis, que doit-on chercher dans un premier temps ?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+mn-lt"/>
              </a:rPr>
              <a:t>→ 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Combien ont coûté, en tout, les 3 objets achetés par Sarah. Il faut donc additionner les 3 prix.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Une fois ce premier résultat obtenu, que vous restera-t-il à faire ?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+mn-lt"/>
              </a:rPr>
              <a:t>→ 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Comparer la somme totale due aux 10 € de Sarah.</a:t>
            </a:r>
            <a:endParaRPr lang="fr-FR" sz="1200" b="0" dirty="0">
              <a:effectLst/>
              <a:latin typeface="+mn-lt"/>
            </a:endParaRPr>
          </a:p>
          <a:p>
            <a:br>
              <a:rPr lang="fr-FR" b="0" dirty="0">
                <a:effectLst/>
              </a:rPr>
            </a:b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6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Lire le problème et le faire reformuler par un élève.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Puis décomposer, en collectif, les étapes nécessaires à la résolution de ce problème.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À votre avis, que doit-on chercher dans un premier temps ?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+mn-lt"/>
              </a:rPr>
              <a:t>→ C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ombien ont coûté, en tout, les 2 objets achetés par Léo. Il faut donc additionner les 2 prix.</a:t>
            </a:r>
            <a:endParaRPr lang="fr-FR" sz="12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Une fois ce premier résultat obtenu, que vous restera-t-il à faire ?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+mn-lt"/>
              </a:rPr>
              <a:t>→ </a:t>
            </a:r>
            <a:r>
              <a:rPr lang="fr-F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Déterminer l’argent rendu par le caissier, c’est-à-dire calculer la différence entre les 20 € donnés et la somme totale due.</a:t>
            </a:r>
            <a:endParaRPr lang="fr-FR" sz="1200" b="0" dirty="0">
              <a:effectLst/>
              <a:latin typeface="+mn-lt"/>
            </a:endParaRPr>
          </a:p>
          <a:p>
            <a:br>
              <a:rPr lang="fr-FR" b="0" dirty="0">
                <a:effectLst/>
              </a:rPr>
            </a:b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difficulté réside ici dans le fait que l’on recherche ici deux parties identiques.</a:t>
            </a:r>
          </a:p>
          <a:p>
            <a:r>
              <a:rPr lang="fr-FR" dirty="0"/>
              <a:t>1</a:t>
            </a:r>
            <a:r>
              <a:rPr lang="fr-FR" baseline="30000" dirty="0"/>
              <a:t>re</a:t>
            </a:r>
            <a:r>
              <a:rPr lang="fr-FR" dirty="0"/>
              <a:t> étape : déterminer le prix des deux cahiers identiques (</a:t>
            </a:r>
            <a:r>
              <a:rPr lang="fr-FR" dirty="0">
                <a:sym typeface="Wingdings" panose="05020102010804080708" pitchFamily="2" charset="2"/>
              </a:rPr>
              <a:t>8 €, puisque </a:t>
            </a:r>
            <a:r>
              <a:rPr lang="fr-FR" dirty="0"/>
              <a:t>25 – 17 = 8) ;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étape : trouver le prix d’un cahier (4 €, puisque  8 = 4 + 4).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2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5403410-2664-4ED1-BA33-463B920DA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57404682-7381-4603-9091-BA0787836EA2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09822-90F8-4867-B07B-6B747408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73" y="3205028"/>
            <a:ext cx="7772400" cy="77619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Verdana"/>
                <a:ea typeface="Verdana"/>
                <a:cs typeface="Arial"/>
              </a:rPr>
              <a:t>12. Problèmes complexes :</a:t>
            </a:r>
            <a:br>
              <a:rPr lang="fr-FR" dirty="0">
                <a:latin typeface="Verdana"/>
                <a:ea typeface="Verdana"/>
                <a:cs typeface="Arial"/>
              </a:rPr>
            </a:br>
            <a:r>
              <a:rPr lang="fr-FR" dirty="0">
                <a:latin typeface="Verdana"/>
                <a:ea typeface="Verdana"/>
                <a:cs typeface="Arial"/>
              </a:rPr>
              <a:t>problèmes à étapes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74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CAA98A0-27EB-E69E-520B-C2864F073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D8147BDB-C327-63DA-9FD5-990E125C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4AA8A3C4-6CC0-5A89-229B-F18160532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E678725E-B4C7-04F1-C589-54A1F5095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964F04E9-4301-6396-07EF-BA9E1ABF9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3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4B706A-CC67-4608-B5EE-6AFCAC2C0E3B}"/>
</file>

<file path=customXml/itemProps2.xml><?xml version="1.0" encoding="utf-8"?>
<ds:datastoreItem xmlns:ds="http://schemas.openxmlformats.org/officeDocument/2006/customXml" ds:itemID="{1CB29B1E-CD13-48AB-BBEF-DF001D118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B294D5-9479-4072-A39C-3F5AF912A241}">
  <ds:schemaRefs>
    <ds:schemaRef ds:uri="http://purl.org/dc/terms/"/>
    <ds:schemaRef ds:uri="http://purl.org/dc/dcmitype/"/>
    <ds:schemaRef ds:uri="27f64e36-29aa-44d5-a3e0-06242cad7d4d"/>
    <ds:schemaRef ds:uri="cd84cc96-e4f0-4e7f-873a-a508fb658c4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be993d5a-5390-4a32-bd90-2a12d82b1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440</Words>
  <Application>Microsoft Office PowerPoint</Application>
  <PresentationFormat>Affichage à l'écran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Verdana</vt:lpstr>
      <vt:lpstr>Calibri Light</vt:lpstr>
      <vt:lpstr>Arial</vt:lpstr>
      <vt:lpstr>Thème Office</vt:lpstr>
      <vt:lpstr>12. Problèmes complexes : problèmes à étapes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22</cp:revision>
  <dcterms:created xsi:type="dcterms:W3CDTF">2022-01-07T11:15:07Z</dcterms:created>
  <dcterms:modified xsi:type="dcterms:W3CDTF">2023-06-24T12:59:52Z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71300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