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83"/>
  </p:notesMasterIdLst>
  <p:sldIdLst>
    <p:sldId id="442" r:id="rId5"/>
    <p:sldId id="257" r:id="rId6"/>
    <p:sldId id="467" r:id="rId7"/>
    <p:sldId id="453" r:id="rId8"/>
    <p:sldId id="757" r:id="rId9"/>
    <p:sldId id="455" r:id="rId10"/>
    <p:sldId id="764" r:id="rId11"/>
    <p:sldId id="456" r:id="rId12"/>
    <p:sldId id="765" r:id="rId13"/>
    <p:sldId id="454" r:id="rId14"/>
    <p:sldId id="766" r:id="rId15"/>
    <p:sldId id="457" r:id="rId16"/>
    <p:sldId id="767" r:id="rId17"/>
    <p:sldId id="458" r:id="rId18"/>
    <p:sldId id="768" r:id="rId19"/>
    <p:sldId id="466" r:id="rId20"/>
    <p:sldId id="769" r:id="rId21"/>
    <p:sldId id="460" r:id="rId22"/>
    <p:sldId id="771" r:id="rId23"/>
    <p:sldId id="258" r:id="rId24"/>
    <p:sldId id="546" r:id="rId25"/>
    <p:sldId id="547" r:id="rId26"/>
    <p:sldId id="548" r:id="rId27"/>
    <p:sldId id="549" r:id="rId28"/>
    <p:sldId id="550" r:id="rId29"/>
    <p:sldId id="551" r:id="rId30"/>
    <p:sldId id="552" r:id="rId31"/>
    <p:sldId id="266" r:id="rId32"/>
    <p:sldId id="673" r:id="rId33"/>
    <p:sldId id="674" r:id="rId34"/>
    <p:sldId id="675" r:id="rId35"/>
    <p:sldId id="677" r:id="rId36"/>
    <p:sldId id="735" r:id="rId37"/>
    <p:sldId id="679" r:id="rId38"/>
    <p:sldId id="736" r:id="rId39"/>
    <p:sldId id="681" r:id="rId40"/>
    <p:sldId id="737" r:id="rId41"/>
    <p:sldId id="683" r:id="rId42"/>
    <p:sldId id="738" r:id="rId43"/>
    <p:sldId id="685" r:id="rId44"/>
    <p:sldId id="739" r:id="rId45"/>
    <p:sldId id="280" r:id="rId46"/>
    <p:sldId id="558" r:id="rId47"/>
    <p:sldId id="559" r:id="rId48"/>
    <p:sldId id="591" r:id="rId49"/>
    <p:sldId id="592" r:id="rId50"/>
    <p:sldId id="561" r:id="rId51"/>
    <p:sldId id="562" r:id="rId52"/>
    <p:sldId id="563" r:id="rId53"/>
    <p:sldId id="593" r:id="rId54"/>
    <p:sldId id="289" r:id="rId55"/>
    <p:sldId id="469" r:id="rId56"/>
    <p:sldId id="468" r:id="rId57"/>
    <p:sldId id="687" r:id="rId58"/>
    <p:sldId id="741" r:id="rId59"/>
    <p:sldId id="689" r:id="rId60"/>
    <p:sldId id="742" r:id="rId61"/>
    <p:sldId id="691" r:id="rId62"/>
    <p:sldId id="743" r:id="rId63"/>
    <p:sldId id="693" r:id="rId64"/>
    <p:sldId id="744" r:id="rId65"/>
    <p:sldId id="290" r:id="rId66"/>
    <p:sldId id="694" r:id="rId67"/>
    <p:sldId id="475" r:id="rId68"/>
    <p:sldId id="695" r:id="rId69"/>
    <p:sldId id="700" r:id="rId70"/>
    <p:sldId id="701" r:id="rId71"/>
    <p:sldId id="696" r:id="rId72"/>
    <p:sldId id="697" r:id="rId73"/>
    <p:sldId id="698" r:id="rId74"/>
    <p:sldId id="699" r:id="rId75"/>
    <p:sldId id="702" r:id="rId76"/>
    <p:sldId id="291" r:id="rId77"/>
    <p:sldId id="703" r:id="rId78"/>
    <p:sldId id="601" r:id="rId79"/>
    <p:sldId id="704" r:id="rId80"/>
    <p:sldId id="705" r:id="rId81"/>
    <p:sldId id="706" r:id="rId82"/>
    <p:sldId id="745" r:id="rId83"/>
    <p:sldId id="710" r:id="rId84"/>
    <p:sldId id="709" r:id="rId85"/>
    <p:sldId id="708" r:id="rId86"/>
    <p:sldId id="755" r:id="rId87"/>
    <p:sldId id="712" r:id="rId88"/>
    <p:sldId id="746" r:id="rId89"/>
    <p:sldId id="299" r:id="rId90"/>
    <p:sldId id="714" r:id="rId91"/>
    <p:sldId id="607" r:id="rId92"/>
    <p:sldId id="715" r:id="rId93"/>
    <p:sldId id="716" r:id="rId94"/>
    <p:sldId id="747" r:id="rId95"/>
    <p:sldId id="748" r:id="rId96"/>
    <p:sldId id="749" r:id="rId97"/>
    <p:sldId id="750" r:id="rId98"/>
    <p:sldId id="751" r:id="rId99"/>
    <p:sldId id="752" r:id="rId100"/>
    <p:sldId id="753" r:id="rId101"/>
    <p:sldId id="754" r:id="rId102"/>
    <p:sldId id="307" r:id="rId103"/>
    <p:sldId id="308" r:id="rId104"/>
    <p:sldId id="622" r:id="rId105"/>
    <p:sldId id="625" r:id="rId106"/>
    <p:sldId id="624" r:id="rId107"/>
    <p:sldId id="623" r:id="rId108"/>
    <p:sldId id="619" r:id="rId109"/>
    <p:sldId id="620" r:id="rId110"/>
    <p:sldId id="315" r:id="rId111"/>
    <p:sldId id="481" r:id="rId112"/>
    <p:sldId id="482" r:id="rId113"/>
    <p:sldId id="483" r:id="rId114"/>
    <p:sldId id="484" r:id="rId115"/>
    <p:sldId id="486" r:id="rId116"/>
    <p:sldId id="317" r:id="rId117"/>
    <p:sldId id="634" r:id="rId118"/>
    <p:sldId id="725" r:id="rId119"/>
    <p:sldId id="726" r:id="rId120"/>
    <p:sldId id="637" r:id="rId121"/>
    <p:sldId id="638" r:id="rId122"/>
    <p:sldId id="639" r:id="rId123"/>
    <p:sldId id="324" r:id="rId124"/>
    <p:sldId id="727" r:id="rId125"/>
    <p:sldId id="325" r:id="rId126"/>
    <p:sldId id="326" r:id="rId127"/>
    <p:sldId id="327" r:id="rId128"/>
    <p:sldId id="328" r:id="rId129"/>
    <p:sldId id="329" r:id="rId130"/>
    <p:sldId id="330" r:id="rId131"/>
    <p:sldId id="331" r:id="rId132"/>
    <p:sldId id="332" r:id="rId133"/>
    <p:sldId id="646" r:id="rId134"/>
    <p:sldId id="647" r:id="rId135"/>
    <p:sldId id="648" r:id="rId136"/>
    <p:sldId id="649" r:id="rId137"/>
    <p:sldId id="650" r:id="rId138"/>
    <p:sldId id="651" r:id="rId139"/>
    <p:sldId id="339" r:id="rId140"/>
    <p:sldId id="340" r:id="rId141"/>
    <p:sldId id="341" r:id="rId142"/>
    <p:sldId id="342" r:id="rId143"/>
    <p:sldId id="343" r:id="rId144"/>
    <p:sldId id="344" r:id="rId145"/>
    <p:sldId id="346" r:id="rId146"/>
    <p:sldId id="347" r:id="rId147"/>
    <p:sldId id="445" r:id="rId148"/>
    <p:sldId id="446" r:id="rId149"/>
    <p:sldId id="728" r:id="rId150"/>
    <p:sldId id="729" r:id="rId151"/>
    <p:sldId id="730" r:id="rId152"/>
    <p:sldId id="731" r:id="rId153"/>
    <p:sldId id="732" r:id="rId154"/>
    <p:sldId id="733" r:id="rId155"/>
    <p:sldId id="356" r:id="rId156"/>
    <p:sldId id="357" r:id="rId157"/>
    <p:sldId id="358" r:id="rId158"/>
    <p:sldId id="359" r:id="rId159"/>
    <p:sldId id="360" r:id="rId160"/>
    <p:sldId id="361" r:id="rId161"/>
    <p:sldId id="362" r:id="rId162"/>
    <p:sldId id="363" r:id="rId163"/>
    <p:sldId id="364" r:id="rId164"/>
    <p:sldId id="365" r:id="rId165"/>
    <p:sldId id="366" r:id="rId166"/>
    <p:sldId id="367" r:id="rId167"/>
    <p:sldId id="368" r:id="rId168"/>
    <p:sldId id="369" r:id="rId169"/>
    <p:sldId id="370" r:id="rId170"/>
    <p:sldId id="371" r:id="rId171"/>
    <p:sldId id="372" r:id="rId172"/>
    <p:sldId id="373" r:id="rId173"/>
    <p:sldId id="374" r:id="rId174"/>
    <p:sldId id="375" r:id="rId175"/>
    <p:sldId id="376" r:id="rId176"/>
    <p:sldId id="377" r:id="rId177"/>
    <p:sldId id="378" r:id="rId178"/>
    <p:sldId id="379" r:id="rId179"/>
    <p:sldId id="380" r:id="rId180"/>
    <p:sldId id="381" r:id="rId181"/>
    <p:sldId id="382" r:id="rId18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35A710-E786-5AD4-6E6B-F2C4540F2679}" name="CHAUVELLIER ANNE" initials="CA" userId="S::ACHAUVELLIER@editions-hatier.fr::f6f57ace-c9cf-44ce-941b-3615434e65b1" providerId="AD"/>
  <p188:author id="{D76C0331-9AAD-7ADC-75C3-40F88184AA4A}" name="Expert" initials="C" userId="Expert" providerId="None"/>
  <p188:author id="{BCEC0C35-085C-D9B9-E378-2995294E600F}" name="Sylvie Advenier" initials="SA" userId="516bcc22ff4f1580" providerId="Windows Live"/>
  <p188:author id="{4EAA3565-E8B0-2AC6-5C57-2B42F26B4D96}" name="Christophe" initials="cd" userId="Anonymous_Christophe" providerId="None"/>
  <p188:author id="{99329D8D-736E-127F-056B-D92D91D3CEEB}" name="Harmonie Rossi Tessier" initials="HRT" userId="ce3dc0babca3d520" providerId="Windows Live"/>
  <p188:author id="{6E47C18F-DDAE-EA39-9B3A-D5582A6DAE9D}" name="pauline.negrellion" initials="pa" userId="S::pauline.negrellion_gmail.com#ext#@hachette.onmicrosoft.com::9fb65b54-3bbd-4994-b3cf-42d8602c7eef" providerId="AD"/>
  <p188:author id="{CB410498-00AA-A716-1E6C-E42B11846246}" name="jennifer riviere" initials="jr" userId="77148290420568c5" providerId="Windows Live"/>
  <p188:author id="{2EACF4B5-B5D6-1F77-434B-4ACC816D40DA}" name="Caroline HACHE" initials="CH" userId="Caroline HACHE"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NE" initials="A" lastIdx="80" clrIdx="0"/>
  <p:cmAuthor id="2" name="Harmonie Tessier" initials="HT" lastIdx="1" clrIdx="1"/>
  <p:cmAuthor id="3" name="riviere.jennifer@outlook.fr" initials="r" lastIdx="73" clrIdx="2"/>
  <p:cmAuthor id="4" name="catherine.mallard2" initials="ca" lastIdx="24" clrIdx="3"/>
  <p:cmAuthor id="5" name="pauline.negrellion" initials="pa" lastIdx="55" clrIdx="4"/>
  <p:cmAuthor id="6" name="omenriah" initials="om" lastIdx="89" clrIdx="5"/>
  <p:cmAuthor id="7" name="riviere.jennifer" initials="ri" lastIdx="23" clrIdx="6"/>
  <p:cmAuthor id="8" name="Pauline Negrel - Lion" initials="PNL" lastIdx="35" clrIdx="7"/>
  <p:cmAuthor id="9" name="HACHE Caroline" initials="" lastIdx="2" clrIdx="8"/>
  <p:cmAuthor id="10" name="Christophe" initials="cd" lastIdx="1" clrIdx="9"/>
  <p:cmAuthor id="11" name="Christophe" initials="cd [2]" lastIdx="1" clrIdx="10"/>
  <p:cmAuthor id="12" name="Christophe" initials="cd [3]" lastIdx="1" clrIdx="11"/>
  <p:cmAuthor id="13" name="Christophe" initials="cd [4]" lastIdx="1" clrIdx="12"/>
  <p:cmAuthor id="14" name="Christophe" initials="cd [5]" lastIdx="1" clrIdx="13"/>
  <p:cmAuthor id="15" name="Christophe" initials="cd [6]" lastIdx="1" clrIdx="14"/>
  <p:cmAuthor id="16" name="Christophe" initials="cd [7]" lastIdx="1" clrIdx="15"/>
  <p:cmAuthor id="17" name="Christophe" initials="cd [8]" lastIdx="1" clrIdx="1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3A7"/>
    <a:srgbClr val="A39491"/>
    <a:srgbClr val="6802AE"/>
    <a:srgbClr val="1F119F"/>
    <a:srgbClr val="61C4D1"/>
    <a:srgbClr val="FFD333"/>
    <a:srgbClr val="EC527E"/>
    <a:srgbClr val="E7E7E8"/>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CA6C5D-0594-45C2-9970-15317F8440DA}" v="263" dt="2023-06-23T17:45:33.268"/>
    <p1510:client id="{8E1DFE75-5936-4922-80AD-0B5F227BFC56}" v="4" dt="2023-06-23T14:26:18.7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79" autoAdjust="0"/>
    <p:restoredTop sz="75558" autoAdjust="0"/>
  </p:normalViewPr>
  <p:slideViewPr>
    <p:cSldViewPr snapToGrid="0">
      <p:cViewPr varScale="1">
        <p:scale>
          <a:sx n="86" d="100"/>
          <a:sy n="86" d="100"/>
        </p:scale>
        <p:origin x="1914" y="84"/>
      </p:cViewPr>
      <p:guideLst>
        <p:guide orient="horz" pos="2160"/>
        <p:guide pos="288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slide" Target="slides/slide150.xml"/><Relationship Id="rId159" Type="http://schemas.openxmlformats.org/officeDocument/2006/relationships/slide" Target="slides/slide155.xml"/><Relationship Id="rId175" Type="http://schemas.openxmlformats.org/officeDocument/2006/relationships/slide" Target="slides/slide171.xml"/><Relationship Id="rId170" Type="http://schemas.openxmlformats.org/officeDocument/2006/relationships/slide" Target="slides/slide166.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slide" Target="slides/slide156.xml"/><Relationship Id="rId165" Type="http://schemas.openxmlformats.org/officeDocument/2006/relationships/slide" Target="slides/slide161.xml"/><Relationship Id="rId181" Type="http://schemas.openxmlformats.org/officeDocument/2006/relationships/slide" Target="slides/slide177.xml"/><Relationship Id="rId186"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71" Type="http://schemas.openxmlformats.org/officeDocument/2006/relationships/slide" Target="slides/slide167.xml"/><Relationship Id="rId176" Type="http://schemas.openxmlformats.org/officeDocument/2006/relationships/slide" Target="slides/slide172.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82" Type="http://schemas.openxmlformats.org/officeDocument/2006/relationships/slide" Target="slides/slide178.xml"/><Relationship Id="rId187"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slide" Target="slides/slide173.xml"/><Relationship Id="rId172" Type="http://schemas.openxmlformats.org/officeDocument/2006/relationships/slide" Target="slides/slide168.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commentAuthors" Target="commentAuthors.xml"/><Relationship Id="rId189" Type="http://schemas.microsoft.com/office/2015/10/relationships/revisionInfo" Target="revisionInfo.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0" Type="http://schemas.microsoft.com/office/2018/10/relationships/authors" Target="author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470AB8-E483-4FFD-B222-30C933BD9122}" type="datetimeFigureOut">
              <a:rPr lang="fr-FR" smtClean="0"/>
              <a:pPr/>
              <a:t>23/06/2023</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5038E3-B7CF-455E-96F4-A4DE1B143443}" type="slidenum">
              <a:rPr lang="fr-FR" smtClean="0"/>
              <a:pPr/>
              <a:t>‹N°›</a:t>
            </a:fld>
            <a:endParaRPr lang="fr-FR"/>
          </a:p>
        </p:txBody>
      </p:sp>
    </p:spTree>
    <p:extLst>
      <p:ext uri="{BB962C8B-B14F-4D97-AF65-F5344CB8AC3E}">
        <p14:creationId xmlns:p14="http://schemas.microsoft.com/office/powerpoint/2010/main" val="3368865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1</a:t>
            </a:fld>
            <a:endParaRPr lang="fr-FR"/>
          </a:p>
        </p:txBody>
      </p:sp>
    </p:spTree>
    <p:extLst>
      <p:ext uri="{BB962C8B-B14F-4D97-AF65-F5344CB8AC3E}">
        <p14:creationId xmlns:p14="http://schemas.microsoft.com/office/powerpoint/2010/main" val="90596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10</a:t>
            </a:fld>
            <a:endParaRPr lang="fr-FR"/>
          </a:p>
        </p:txBody>
      </p:sp>
    </p:spTree>
    <p:extLst>
      <p:ext uri="{BB962C8B-B14F-4D97-AF65-F5344CB8AC3E}">
        <p14:creationId xmlns:p14="http://schemas.microsoft.com/office/powerpoint/2010/main" val="308434939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2033150a3a5_0_58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1" name="Google Shape;781;g2033150a3a5_0_5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i="1"/>
              <a:t>Aujourd’hui, on va s’entrainer à dire les nombres jusqu’à 20.</a:t>
            </a:r>
            <a:endParaRPr i="1"/>
          </a:p>
        </p:txBody>
      </p:sp>
      <p:sp>
        <p:nvSpPr>
          <p:cNvPr id="782" name="Google Shape;782;g2033150a3a5_0_5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107</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i="1" dirty="0"/>
              <a:t>Nous allons faire le jeu du furet mais à chaque fois avec une règle différente, que j’afficherai. Nous ferons cet exercice à l’oral. Vous n’avez donc pas besoin de vos ardoises.</a:t>
            </a:r>
          </a:p>
          <a:p>
            <a:endParaRPr lang="fr-FR" i="1" dirty="0"/>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108</a:t>
            </a:fld>
            <a:endParaRPr lang="fr-FR"/>
          </a:p>
        </p:txBody>
      </p:sp>
    </p:spTree>
    <p:extLst>
      <p:ext uri="{BB962C8B-B14F-4D97-AF65-F5344CB8AC3E}">
        <p14:creationId xmlns:p14="http://schemas.microsoft.com/office/powerpoint/2010/main" val="239512197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1" dirty="0">
                <a:solidFill>
                  <a:srgbClr val="000000"/>
                </a:solidFill>
                <a:effectLst/>
                <a:latin typeface="Roboto" panose="02000000000000000000" pitchFamily="2" charset="0"/>
              </a:rPr>
              <a:t>La règle, ici, c'est d'ajouter 1 </a:t>
            </a:r>
            <a:r>
              <a:rPr lang="fr-FR" b="0" i="0" dirty="0">
                <a:solidFill>
                  <a:srgbClr val="000000"/>
                </a:solidFill>
                <a:effectLst/>
                <a:latin typeface="Roboto" panose="02000000000000000000" pitchFamily="2" charset="0"/>
              </a:rPr>
              <a:t>(pointer l'endroit où est écrit +1) : </a:t>
            </a:r>
            <a:r>
              <a:rPr lang="fr-FR" b="0" i="1" dirty="0">
                <a:solidFill>
                  <a:srgbClr val="000000"/>
                </a:solidFill>
                <a:effectLst/>
                <a:latin typeface="Roboto" panose="02000000000000000000" pitchFamily="2" charset="0"/>
              </a:rPr>
              <a:t>cela signifie qu'on va compter de 1 en 1, mais à partir de 3 car la première bulle indique 3 </a:t>
            </a:r>
            <a:r>
              <a:rPr lang="fr-FR" b="0" i="0" dirty="0">
                <a:solidFill>
                  <a:srgbClr val="000000"/>
                </a:solidFill>
                <a:effectLst/>
                <a:latin typeface="Roboto" panose="02000000000000000000" pitchFamily="2" charset="0"/>
              </a:rPr>
              <a:t>(pointer la bulle de départ). </a:t>
            </a:r>
            <a:r>
              <a:rPr lang="fr-FR" b="0" i="1" dirty="0">
                <a:solidFill>
                  <a:srgbClr val="000000"/>
                </a:solidFill>
                <a:effectLst/>
                <a:latin typeface="Roboto" panose="02000000000000000000" pitchFamily="2" charset="0"/>
              </a:rPr>
              <a:t>Le début de la suite est déjà écrit : 3, 4, 5. Il </a:t>
            </a:r>
            <a:r>
              <a:rPr lang="fr-FR" b="0" i="1">
                <a:solidFill>
                  <a:srgbClr val="000000"/>
                </a:solidFill>
                <a:effectLst/>
                <a:latin typeface="Roboto" panose="02000000000000000000" pitchFamily="2" charset="0"/>
              </a:rPr>
              <a:t>faut poursuivre </a:t>
            </a:r>
            <a:r>
              <a:rPr lang="fr-FR" b="0" i="1" dirty="0">
                <a:solidFill>
                  <a:srgbClr val="000000"/>
                </a:solidFill>
                <a:effectLst/>
                <a:latin typeface="Roboto" panose="02000000000000000000" pitchFamily="2" charset="0"/>
              </a:rPr>
              <a:t>et aller jusqu’à </a:t>
            </a:r>
            <a:r>
              <a:rPr lang="fr-FR" b="1" i="1" dirty="0">
                <a:solidFill>
                  <a:srgbClr val="000000"/>
                </a:solidFill>
                <a:effectLst/>
                <a:latin typeface="Roboto" panose="02000000000000000000" pitchFamily="2" charset="0"/>
              </a:rPr>
              <a:t>20</a:t>
            </a:r>
            <a:r>
              <a:rPr lang="fr-FR" b="0" i="1" dirty="0">
                <a:solidFill>
                  <a:srgbClr val="000000"/>
                </a:solidFill>
                <a:effectLst/>
                <a:latin typeface="Roboto" panose="02000000000000000000" pitchFamily="2" charset="0"/>
              </a:rPr>
              <a:t>.</a:t>
            </a:r>
          </a:p>
          <a:p>
            <a:r>
              <a:rPr lang="fr-FR" sz="1800" dirty="0">
                <a:effectLst/>
                <a:latin typeface="Segoe UI" panose="020B0502040204020203" pitchFamily="34" charset="0"/>
              </a:rPr>
              <a:t>Interroger les élèves un à un à l'oral, selon les modalités du jeu du furet.</a:t>
            </a:r>
            <a:endParaRPr lang="fr-FR" b="0" i="1" dirty="0">
              <a:solidFill>
                <a:srgbClr val="000000"/>
              </a:solidFill>
              <a:effectLst/>
              <a:latin typeface="Roboto" panose="02000000000000000000" pitchFamily="2" charset="0"/>
            </a:endParaRPr>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109</a:t>
            </a:fld>
            <a:endParaRPr lang="fr-FR"/>
          </a:p>
        </p:txBody>
      </p:sp>
    </p:spTree>
    <p:extLst>
      <p:ext uri="{BB962C8B-B14F-4D97-AF65-F5344CB8AC3E}">
        <p14:creationId xmlns:p14="http://schemas.microsoft.com/office/powerpoint/2010/main" val="87322161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1" dirty="0">
                <a:solidFill>
                  <a:srgbClr val="000000"/>
                </a:solidFill>
                <a:effectLst/>
                <a:latin typeface="Roboto" panose="02000000000000000000" pitchFamily="2" charset="0"/>
              </a:rPr>
              <a:t>La règle ici, c'est d'enlever 1 </a:t>
            </a:r>
            <a:r>
              <a:rPr lang="fr-FR" b="0" i="0" dirty="0">
                <a:solidFill>
                  <a:srgbClr val="000000"/>
                </a:solidFill>
                <a:effectLst/>
                <a:latin typeface="Roboto" panose="02000000000000000000" pitchFamily="2" charset="0"/>
              </a:rPr>
              <a:t>(pointer l'endroit où est écrit – 1) : </a:t>
            </a:r>
            <a:r>
              <a:rPr lang="fr-FR" b="0" i="1" dirty="0">
                <a:solidFill>
                  <a:srgbClr val="000000"/>
                </a:solidFill>
                <a:effectLst/>
                <a:latin typeface="Roboto" panose="02000000000000000000" pitchFamily="2" charset="0"/>
              </a:rPr>
              <a:t>cela signifie qu'on va compter de 1 en 1, mais à rebours. On doit commencer à 17 </a:t>
            </a:r>
            <a:r>
              <a:rPr lang="fr-FR" b="0" i="0" dirty="0">
                <a:solidFill>
                  <a:srgbClr val="000000"/>
                </a:solidFill>
                <a:effectLst/>
                <a:latin typeface="Roboto" panose="02000000000000000000" pitchFamily="2" charset="0"/>
              </a:rPr>
              <a:t>(pointer la bulle de départ)</a:t>
            </a:r>
            <a:r>
              <a:rPr lang="fr-FR" b="0" i="1" dirty="0">
                <a:solidFill>
                  <a:srgbClr val="000000"/>
                </a:solidFill>
                <a:effectLst/>
                <a:latin typeface="Roboto" panose="02000000000000000000" pitchFamily="2" charset="0"/>
              </a:rPr>
              <a:t>. Le début de la suite est déjà écrit : 17, 16, 15. Il faut la poursuivre jusqu’à </a:t>
            </a:r>
            <a:r>
              <a:rPr lang="fr-FR" b="1" i="1" dirty="0">
                <a:solidFill>
                  <a:srgbClr val="000000"/>
                </a:solidFill>
                <a:effectLst/>
                <a:latin typeface="Roboto" panose="02000000000000000000" pitchFamily="2" charset="0"/>
              </a:rPr>
              <a:t>0</a:t>
            </a:r>
            <a:r>
              <a:rPr lang="fr-FR" b="0" i="1" dirty="0">
                <a:solidFill>
                  <a:srgbClr val="000000"/>
                </a:solidFill>
                <a:effectLst/>
                <a:latin typeface="Roboto" panose="02000000000000000000" pitchFamily="2" charset="0"/>
              </a:rPr>
              <a:t>.</a:t>
            </a:r>
          </a:p>
          <a:p>
            <a:r>
              <a:rPr lang="fr-FR" b="0" i="0" dirty="0">
                <a:solidFill>
                  <a:srgbClr val="000000"/>
                </a:solidFill>
                <a:effectLst/>
                <a:latin typeface="Roboto" panose="02000000000000000000" pitchFamily="2" charset="0"/>
              </a:rPr>
              <a:t>Même démarche.</a:t>
            </a:r>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110</a:t>
            </a:fld>
            <a:endParaRPr lang="fr-FR"/>
          </a:p>
        </p:txBody>
      </p:sp>
    </p:spTree>
    <p:extLst>
      <p:ext uri="{BB962C8B-B14F-4D97-AF65-F5344CB8AC3E}">
        <p14:creationId xmlns:p14="http://schemas.microsoft.com/office/powerpoint/2010/main" val="235316213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1" dirty="0">
                <a:solidFill>
                  <a:srgbClr val="000000"/>
                </a:solidFill>
                <a:effectLst/>
                <a:latin typeface="Roboto" panose="02000000000000000000" pitchFamily="2" charset="0"/>
              </a:rPr>
              <a:t>La règle ici, c'est d'ajouter 2 </a:t>
            </a:r>
            <a:r>
              <a:rPr lang="fr-FR" b="0" i="0" dirty="0">
                <a:solidFill>
                  <a:srgbClr val="000000"/>
                </a:solidFill>
                <a:effectLst/>
                <a:latin typeface="Roboto" panose="02000000000000000000" pitchFamily="2" charset="0"/>
              </a:rPr>
              <a:t>(pointer l'endroit où est écrit + 2) : </a:t>
            </a:r>
            <a:r>
              <a:rPr lang="fr-FR" b="0" i="1" dirty="0">
                <a:solidFill>
                  <a:srgbClr val="000000"/>
                </a:solidFill>
                <a:effectLst/>
                <a:latin typeface="Roboto" panose="02000000000000000000" pitchFamily="2" charset="0"/>
              </a:rPr>
              <a:t>cela signifie qu'on va compter de 2 en 2, à partir de 6 car la première bulle indique 6 </a:t>
            </a:r>
            <a:r>
              <a:rPr lang="fr-FR" b="0" i="0" dirty="0">
                <a:solidFill>
                  <a:srgbClr val="000000"/>
                </a:solidFill>
                <a:effectLst/>
                <a:latin typeface="Roboto" panose="02000000000000000000" pitchFamily="2" charset="0"/>
              </a:rPr>
              <a:t>(pointer la bulle de départ). </a:t>
            </a:r>
            <a:r>
              <a:rPr lang="fr-FR" b="0" i="1" dirty="0">
                <a:solidFill>
                  <a:srgbClr val="000000"/>
                </a:solidFill>
                <a:effectLst/>
                <a:latin typeface="Roboto" panose="02000000000000000000" pitchFamily="2" charset="0"/>
              </a:rPr>
              <a:t>Le début de la suite est déjà écrit : 6, 8. Il faut la poursuivre jusqu’à </a:t>
            </a:r>
            <a:r>
              <a:rPr lang="fr-FR" b="1" i="1" dirty="0">
                <a:solidFill>
                  <a:srgbClr val="000000"/>
                </a:solidFill>
                <a:effectLst/>
                <a:latin typeface="Roboto" panose="02000000000000000000" pitchFamily="2" charset="0"/>
              </a:rPr>
              <a:t>20</a:t>
            </a:r>
            <a:r>
              <a:rPr lang="fr-FR" b="0" i="0" dirty="0">
                <a:solidFill>
                  <a:srgbClr val="000000"/>
                </a:solidFill>
                <a:effectLst/>
                <a:latin typeface="Roboto" panose="02000000000000000000" pitchFamily="2" charset="0"/>
              </a:rPr>
              <a:t>.</a:t>
            </a:r>
            <a:endParaRPr lang="fr-FR" i="0" dirty="0"/>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111</a:t>
            </a:fld>
            <a:endParaRPr lang="fr-FR"/>
          </a:p>
        </p:txBody>
      </p:sp>
    </p:spTree>
    <p:extLst>
      <p:ext uri="{BB962C8B-B14F-4D97-AF65-F5344CB8AC3E}">
        <p14:creationId xmlns:p14="http://schemas.microsoft.com/office/powerpoint/2010/main" val="114228826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1" dirty="0">
                <a:solidFill>
                  <a:srgbClr val="000000"/>
                </a:solidFill>
                <a:effectLst/>
                <a:latin typeface="Roboto" panose="02000000000000000000" pitchFamily="2" charset="0"/>
              </a:rPr>
              <a:t>La règle ici, c'est d'enlever 2 </a:t>
            </a:r>
            <a:r>
              <a:rPr lang="fr-FR" b="0" i="0" dirty="0">
                <a:solidFill>
                  <a:srgbClr val="000000"/>
                </a:solidFill>
                <a:effectLst/>
                <a:latin typeface="Roboto" panose="02000000000000000000" pitchFamily="2" charset="0"/>
              </a:rPr>
              <a:t>(pointer l'endroit où est écrit – 2) : </a:t>
            </a:r>
            <a:r>
              <a:rPr lang="fr-FR" b="0" i="1" dirty="0">
                <a:solidFill>
                  <a:srgbClr val="000000"/>
                </a:solidFill>
                <a:effectLst/>
                <a:latin typeface="Roboto" panose="02000000000000000000" pitchFamily="2" charset="0"/>
              </a:rPr>
              <a:t>cela signifie qu'on va compter de 2 en 2, mais à rebours. On commence à 20 </a:t>
            </a:r>
            <a:r>
              <a:rPr lang="fr-FR" b="0" i="0" dirty="0">
                <a:solidFill>
                  <a:srgbClr val="000000"/>
                </a:solidFill>
                <a:effectLst/>
                <a:latin typeface="Roboto" panose="02000000000000000000" pitchFamily="2" charset="0"/>
              </a:rPr>
              <a:t>(pointer la bulle de départ).</a:t>
            </a:r>
            <a:r>
              <a:rPr lang="fr-FR" b="0" i="1" dirty="0">
                <a:solidFill>
                  <a:srgbClr val="000000"/>
                </a:solidFill>
                <a:effectLst/>
                <a:latin typeface="Roboto" panose="02000000000000000000" pitchFamily="2" charset="0"/>
              </a:rPr>
              <a:t> Le début de la suite est déjà écrit : 20,18. Il faut la poursuivre jusqu’à </a:t>
            </a:r>
            <a:r>
              <a:rPr lang="fr-FR" b="1" i="1" dirty="0">
                <a:solidFill>
                  <a:srgbClr val="000000"/>
                </a:solidFill>
                <a:effectLst/>
                <a:latin typeface="Roboto" panose="02000000000000000000" pitchFamily="2" charset="0"/>
              </a:rPr>
              <a:t>0</a:t>
            </a:r>
            <a:r>
              <a:rPr lang="fr-FR" b="0" i="1" dirty="0">
                <a:solidFill>
                  <a:srgbClr val="000000"/>
                </a:solidFill>
                <a:effectLst/>
                <a:latin typeface="Roboto" panose="02000000000000000000" pitchFamily="2" charset="0"/>
              </a:rPr>
              <a:t>.</a:t>
            </a:r>
            <a:endParaRPr lang="fr-FR" i="1" dirty="0"/>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112</a:t>
            </a:fld>
            <a:endParaRPr lang="fr-FR"/>
          </a:p>
        </p:txBody>
      </p:sp>
    </p:spTree>
    <p:extLst>
      <p:ext uri="{BB962C8B-B14F-4D97-AF65-F5344CB8AC3E}">
        <p14:creationId xmlns:p14="http://schemas.microsoft.com/office/powerpoint/2010/main" val="75925117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2033150a3a5_0_59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5" name="Google Shape;795;g2033150a3a5_0_5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i="1" dirty="0"/>
              <a:t>Aujourd’hui, nous allons utiliser les additions de la maison du 10 pour trouver les compléments à 10, c’est-à-dire combien on doit ajouter à un nombre pour faire 10.</a:t>
            </a:r>
          </a:p>
          <a:p>
            <a:pPr marL="0" lvl="0" indent="0" algn="l" rtl="0">
              <a:lnSpc>
                <a:spcPct val="100000"/>
              </a:lnSpc>
              <a:spcBef>
                <a:spcPts val="0"/>
              </a:spcBef>
              <a:spcAft>
                <a:spcPts val="0"/>
              </a:spcAft>
              <a:buSzPts val="1400"/>
              <a:buNone/>
            </a:pPr>
            <a:r>
              <a:rPr lang="fr-FR" sz="1800" i="1" dirty="0">
                <a:effectLst/>
                <a:latin typeface="Segoe UI" panose="020B0502040204020203" pitchFamily="34" charset="0"/>
              </a:rPr>
              <a:t>Ces additions sont à connaitre par cœur, elles sont essentielles pour calculer rapidement.</a:t>
            </a:r>
            <a:endParaRPr i="1" dirty="0"/>
          </a:p>
        </p:txBody>
      </p:sp>
      <p:sp>
        <p:nvSpPr>
          <p:cNvPr id="796" name="Google Shape;796;g2033150a3a5_0_5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113</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800" i="1" dirty="0">
                <a:effectLst/>
                <a:latin typeface="Segoe UI" panose="020B0502040204020203" pitchFamily="34" charset="0"/>
              </a:rPr>
              <a:t>10 = 9 + combien ?</a:t>
            </a:r>
            <a:r>
              <a:rPr lang="fr-FR" i="1" baseline="0" dirty="0"/>
              <a:t> Rappelez-vous, cette addition est dans la maison du 10.</a:t>
            </a:r>
          </a:p>
          <a:p>
            <a:r>
              <a:rPr lang="fr-FR" i="0" dirty="0"/>
              <a:t>Les élèves écrivent sur leur ardoise et montrent le résultat</a:t>
            </a:r>
            <a:r>
              <a:rPr lang="fr-FR" i="0" baseline="0" dirty="0"/>
              <a:t> tout de suite. </a:t>
            </a:r>
            <a:br>
              <a:rPr lang="fr-FR" i="0" baseline="0" dirty="0"/>
            </a:br>
            <a:r>
              <a:rPr lang="fr-FR" i="0" baseline="0" dirty="0"/>
              <a:t>Corriger en complétant les pointillés.</a:t>
            </a:r>
            <a:endParaRPr lang="fr-FR" i="1" dirty="0"/>
          </a:p>
        </p:txBody>
      </p:sp>
      <p:sp>
        <p:nvSpPr>
          <p:cNvPr id="4" name="Espace réservé du numéro de diapositive 3"/>
          <p:cNvSpPr>
            <a:spLocks noGrp="1"/>
          </p:cNvSpPr>
          <p:nvPr>
            <p:ph type="sldNum" sz="quarter" idx="10"/>
          </p:nvPr>
        </p:nvSpPr>
        <p:spPr/>
        <p:txBody>
          <a:bodyPr/>
          <a:lstStyle/>
          <a:p>
            <a:fld id="{0F5038E3-B7CF-455E-96F4-A4DE1B143443}" type="slidenum">
              <a:rPr lang="fr-FR" smtClean="0"/>
              <a:pPr/>
              <a:t>114</a:t>
            </a:fld>
            <a:endParaRPr lang="fr-F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a:solidFill>
                  <a:srgbClr val="000000"/>
                </a:solidFill>
                <a:effectLst/>
                <a:latin typeface="Calibri" panose="020F0502020204030204" pitchFamily="34" charset="0"/>
              </a:rPr>
              <a:t>Même démarche.</a:t>
            </a:r>
            <a:endParaRPr lang="fr-FR" b="0">
              <a:effectLst/>
            </a:endParaRPr>
          </a:p>
          <a:p>
            <a:endParaRPr lang="fr-FR" i="1"/>
          </a:p>
        </p:txBody>
      </p:sp>
      <p:sp>
        <p:nvSpPr>
          <p:cNvPr id="4" name="Espace réservé du numéro de diapositive 3"/>
          <p:cNvSpPr>
            <a:spLocks noGrp="1"/>
          </p:cNvSpPr>
          <p:nvPr>
            <p:ph type="sldNum" sz="quarter" idx="10"/>
          </p:nvPr>
        </p:nvSpPr>
        <p:spPr/>
        <p:txBody>
          <a:bodyPr/>
          <a:lstStyle/>
          <a:p>
            <a:fld id="{0F5038E3-B7CF-455E-96F4-A4DE1B143443}" type="slidenum">
              <a:rPr lang="fr-FR" smtClean="0"/>
              <a:pPr/>
              <a:t>115</a:t>
            </a:fld>
            <a:endParaRPr lang="fr-FR"/>
          </a:p>
        </p:txBody>
      </p:sp>
    </p:spTree>
    <p:extLst>
      <p:ext uri="{BB962C8B-B14F-4D97-AF65-F5344CB8AC3E}">
        <p14:creationId xmlns:p14="http://schemas.microsoft.com/office/powerpoint/2010/main" val="129747088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Segoe UI" panose="020B0502040204020203" pitchFamily="34" charset="0"/>
              </a:rPr>
              <a:t>10 = combien + 5 ?</a:t>
            </a:r>
            <a:r>
              <a:rPr lang="fr-FR" i="1" baseline="0" dirty="0"/>
              <a:t> Rappelez-vous : dans une addition, on peut choisir l’ordre dans lequel on ajoute sans changer le résultat. Donc on peut </a:t>
            </a:r>
            <a:r>
              <a:rPr lang="fr-FR" i="1" dirty="0"/>
              <a:t>se demander 5</a:t>
            </a:r>
            <a:r>
              <a:rPr lang="fr-FR" i="1" baseline="0" dirty="0"/>
              <a:t> + combien = 10 si c’est plus facile.</a:t>
            </a:r>
            <a:endParaRPr lang="fr-FR" i="1" dirty="0"/>
          </a:p>
          <a:p>
            <a:endParaRPr lang="fr-FR" i="1" dirty="0"/>
          </a:p>
        </p:txBody>
      </p:sp>
      <p:sp>
        <p:nvSpPr>
          <p:cNvPr id="4" name="Espace réservé du numéro de diapositive 3"/>
          <p:cNvSpPr>
            <a:spLocks noGrp="1"/>
          </p:cNvSpPr>
          <p:nvPr>
            <p:ph type="sldNum" sz="quarter" idx="10"/>
          </p:nvPr>
        </p:nvSpPr>
        <p:spPr/>
        <p:txBody>
          <a:bodyPr/>
          <a:lstStyle/>
          <a:p>
            <a:fld id="{0F5038E3-B7CF-455E-96F4-A4DE1B143443}" type="slidenum">
              <a:rPr lang="fr-FR" smtClean="0"/>
              <a:pPr/>
              <a:t>116</a:t>
            </a:fld>
            <a:endParaRPr lang="fr-FR"/>
          </a:p>
        </p:txBody>
      </p:sp>
    </p:spTree>
    <p:extLst>
      <p:ext uri="{BB962C8B-B14F-4D97-AF65-F5344CB8AC3E}">
        <p14:creationId xmlns:p14="http://schemas.microsoft.com/office/powerpoint/2010/main" val="576496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11</a:t>
            </a:fld>
            <a:endParaRPr lang="fr-FR"/>
          </a:p>
        </p:txBody>
      </p:sp>
    </p:spTree>
    <p:extLst>
      <p:ext uri="{BB962C8B-B14F-4D97-AF65-F5344CB8AC3E}">
        <p14:creationId xmlns:p14="http://schemas.microsoft.com/office/powerpoint/2010/main" val="222030630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rtl="0">
              <a:spcBef>
                <a:spcPts val="0"/>
              </a:spcBef>
              <a:spcAft>
                <a:spcPts val="0"/>
              </a:spcAft>
            </a:pPr>
            <a:endParaRPr lang="fr-FR" dirty="0">
              <a:ea typeface="Calibri"/>
              <a:cs typeface="Calibri"/>
            </a:endParaRPr>
          </a:p>
        </p:txBody>
      </p:sp>
      <p:sp>
        <p:nvSpPr>
          <p:cNvPr id="4" name="Espace réservé du numéro de diapositive 3"/>
          <p:cNvSpPr>
            <a:spLocks noGrp="1"/>
          </p:cNvSpPr>
          <p:nvPr>
            <p:ph type="sldNum" sz="quarter" idx="10"/>
          </p:nvPr>
        </p:nvSpPr>
        <p:spPr/>
        <p:txBody>
          <a:bodyPr/>
          <a:lstStyle/>
          <a:p>
            <a:fld id="{0F5038E3-B7CF-455E-96F4-A4DE1B143443}" type="slidenum">
              <a:rPr lang="fr-FR" smtClean="0"/>
              <a:pPr/>
              <a:t>117</a:t>
            </a:fld>
            <a:endParaRPr lang="fr-F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i="0" dirty="0">
              <a:ea typeface="Calibri"/>
              <a:cs typeface="Calibri"/>
            </a:endParaRPr>
          </a:p>
        </p:txBody>
      </p:sp>
      <p:sp>
        <p:nvSpPr>
          <p:cNvPr id="4" name="Espace réservé du numéro de diapositive 3"/>
          <p:cNvSpPr>
            <a:spLocks noGrp="1"/>
          </p:cNvSpPr>
          <p:nvPr>
            <p:ph type="sldNum" sz="quarter" idx="10"/>
          </p:nvPr>
        </p:nvSpPr>
        <p:spPr/>
        <p:txBody>
          <a:bodyPr/>
          <a:lstStyle/>
          <a:p>
            <a:fld id="{0F5038E3-B7CF-455E-96F4-A4DE1B143443}" type="slidenum">
              <a:rPr lang="fr-FR" smtClean="0"/>
              <a:pPr/>
              <a:t>118</a:t>
            </a:fld>
            <a:endParaRPr lang="fr-F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i="0">
              <a:ea typeface="Calibri"/>
              <a:cs typeface="Calibri"/>
            </a:endParaRPr>
          </a:p>
        </p:txBody>
      </p:sp>
      <p:sp>
        <p:nvSpPr>
          <p:cNvPr id="4" name="Espace réservé du numéro de diapositive 3"/>
          <p:cNvSpPr>
            <a:spLocks noGrp="1"/>
          </p:cNvSpPr>
          <p:nvPr>
            <p:ph type="sldNum" sz="quarter" idx="10"/>
          </p:nvPr>
        </p:nvSpPr>
        <p:spPr/>
        <p:txBody>
          <a:bodyPr/>
          <a:lstStyle/>
          <a:p>
            <a:fld id="{0F5038E3-B7CF-455E-96F4-A4DE1B143443}" type="slidenum">
              <a:rPr lang="fr-FR" smtClean="0"/>
              <a:pPr/>
              <a:t>119</a:t>
            </a:fld>
            <a:endParaRPr lang="fr-F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2033150a3a5_0_6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9" name="Google Shape;849;g2033150a3a5_0_6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i="1"/>
              <a:t>Aujourd’hui, nous allons dénombrer des collections contenant jusqu’à 20 éléments. </a:t>
            </a:r>
            <a:endParaRPr i="1"/>
          </a:p>
        </p:txBody>
      </p:sp>
      <p:sp>
        <p:nvSpPr>
          <p:cNvPr id="850" name="Google Shape;850;g2033150a3a5_0_6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120</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spcBef>
                <a:spcPts val="0"/>
              </a:spcBef>
              <a:spcAft>
                <a:spcPts val="0"/>
              </a:spcAft>
            </a:pPr>
            <a:r>
              <a:rPr lang="fr-FR" sz="1800" b="0" i="1" u="none" strike="noStrike" dirty="0">
                <a:solidFill>
                  <a:srgbClr val="000000"/>
                </a:solidFill>
                <a:effectLst/>
                <a:latin typeface="Calibri" panose="020F0502020204030204" pitchFamily="34" charset="0"/>
              </a:rPr>
              <a:t>Vous allez voir apparaitre des quantités et vous devrez écrire le nombre correspondant. Cela peut être des doigts, des points, des réglettes. Il faut être le plus rapide possible. Écrivez le nombre sur votre ardoise et levez-la dès que vous avez fini. </a:t>
            </a:r>
            <a:endParaRPr lang="fr-FR" b="0" dirty="0">
              <a:effectLst/>
            </a:endParaRPr>
          </a:p>
          <a:p>
            <a:br>
              <a:rPr lang="fr-FR" dirty="0"/>
            </a:br>
            <a:endParaRPr lang="fr-FR" i="1" dirty="0"/>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121</a:t>
            </a:fld>
            <a:endParaRPr lang="fr-FR"/>
          </a:p>
        </p:txBody>
      </p:sp>
    </p:spTree>
    <p:extLst>
      <p:ext uri="{BB962C8B-B14F-4D97-AF65-F5344CB8AC3E}">
        <p14:creationId xmlns:p14="http://schemas.microsoft.com/office/powerpoint/2010/main" val="49725395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2033150a3a5_0_6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g2033150a3a5_0_6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Laisser 30 secondes, puis corriger.</a:t>
            </a:r>
            <a:br>
              <a:rPr lang="fr-FR"/>
            </a:br>
            <a:r>
              <a:rPr lang="fr-FR"/>
              <a:t>Faire identifier 10 et </a:t>
            </a:r>
            <a:r>
              <a:rPr lang="fr-FR" err="1"/>
              <a:t>surcompter</a:t>
            </a:r>
            <a:r>
              <a:rPr lang="fr-FR"/>
              <a:t> jusqu'à 16 : </a:t>
            </a:r>
            <a:r>
              <a:rPr lang="fr-FR" i="1"/>
              <a:t>ici on reconnait 10 doigts, ce n'est pas la peine de les recompter. On part de 10 et on continue de compter : 11, 12, 13, 14, 15, 16.</a:t>
            </a:r>
            <a:br>
              <a:rPr lang="fr-FR" i="1"/>
            </a:br>
            <a:r>
              <a:rPr lang="fr-FR" i="1"/>
              <a:t>C’est encore mieux de reconnaitre directement 10 et 6 et de savoir que 10 + 6, ça fait 16.</a:t>
            </a:r>
            <a:endParaRPr i="1"/>
          </a:p>
        </p:txBody>
      </p:sp>
      <p:sp>
        <p:nvSpPr>
          <p:cNvPr id="856" name="Google Shape;856;g2033150a3a5_0_6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122</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2033150a3a5_0_6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9" name="Google Shape;869;g2033150a3a5_0_6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Même démarche.</a:t>
            </a:r>
          </a:p>
          <a:p>
            <a:pPr marL="0" lvl="0" indent="0" algn="l" rtl="0">
              <a:lnSpc>
                <a:spcPct val="100000"/>
              </a:lnSpc>
              <a:spcBef>
                <a:spcPts val="0"/>
              </a:spcBef>
              <a:spcAft>
                <a:spcPts val="0"/>
              </a:spcAft>
              <a:buSzPts val="1400"/>
              <a:buNone/>
            </a:pPr>
            <a:r>
              <a:rPr lang="fr-FR" dirty="0"/>
              <a:t>Réponse attendue : 12.</a:t>
            </a:r>
            <a:endParaRPr dirty="0"/>
          </a:p>
        </p:txBody>
      </p:sp>
      <p:sp>
        <p:nvSpPr>
          <p:cNvPr id="870" name="Google Shape;870;g2033150a3a5_0_6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123</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2033150a3a5_0_66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2" name="Google Shape;882;g2033150a3a5_0_6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Réponse attendue : 18.</a:t>
            </a:r>
            <a:endParaRPr dirty="0"/>
          </a:p>
        </p:txBody>
      </p:sp>
      <p:sp>
        <p:nvSpPr>
          <p:cNvPr id="883" name="Google Shape;883;g2033150a3a5_0_6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124</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2033150a3a5_0_68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4" name="Google Shape;894;g2033150a3a5_0_6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Réponse attendue : 20.</a:t>
            </a:r>
            <a:endParaRPr dirty="0"/>
          </a:p>
          <a:p>
            <a:pPr marL="0" lvl="0" indent="0" algn="l" rtl="0">
              <a:lnSpc>
                <a:spcPct val="100000"/>
              </a:lnSpc>
              <a:spcBef>
                <a:spcPts val="0"/>
              </a:spcBef>
              <a:spcAft>
                <a:spcPts val="0"/>
              </a:spcAft>
              <a:buSzPts val="1400"/>
              <a:buNone/>
            </a:pPr>
            <a:r>
              <a:rPr lang="fr-FR" dirty="0"/>
              <a:t>Ici, les élèves peuvent avoir repéré 2 paquets de 10 et écrit 20 comme dans le rituel. Pour les élèves plus fragiles, montrer que l'on peut partir de 10 et </a:t>
            </a:r>
            <a:r>
              <a:rPr lang="fr-FR" dirty="0" err="1"/>
              <a:t>surcompter</a:t>
            </a:r>
            <a:r>
              <a:rPr lang="fr-FR" dirty="0"/>
              <a:t> jusqu'à 20.</a:t>
            </a:r>
            <a:endParaRPr dirty="0"/>
          </a:p>
        </p:txBody>
      </p:sp>
      <p:sp>
        <p:nvSpPr>
          <p:cNvPr id="895" name="Google Shape;895;g2033150a3a5_0_6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125</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2033150a3a5_0_6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0" name="Google Shape;910;g2033150a3a5_0_6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Réponse attendue : 16.</a:t>
            </a:r>
            <a:endParaRPr dirty="0"/>
          </a:p>
        </p:txBody>
      </p:sp>
      <p:sp>
        <p:nvSpPr>
          <p:cNvPr id="911" name="Google Shape;911;g2033150a3a5_0_6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126</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19</a:t>
            </a:fld>
            <a:endParaRPr lang="fr-FR"/>
          </a:p>
        </p:txBody>
      </p:sp>
    </p:spTree>
    <p:extLst>
      <p:ext uri="{BB962C8B-B14F-4D97-AF65-F5344CB8AC3E}">
        <p14:creationId xmlns:p14="http://schemas.microsoft.com/office/powerpoint/2010/main" val="121045277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2033150a3a5_0_70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2" name="Google Shape;922;g2033150a3a5_0_7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Réponse attendue : 17.</a:t>
            </a:r>
            <a:endParaRPr dirty="0"/>
          </a:p>
        </p:txBody>
      </p:sp>
      <p:sp>
        <p:nvSpPr>
          <p:cNvPr id="923" name="Google Shape;923;g2033150a3a5_0_7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127</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2033150a3a5_0_7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0" name="Google Shape;940;g2033150a3a5_0_7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i="1" dirty="0"/>
              <a:t>Aujourd’hui, nous allons nous entrainer à calculer. Il y aura des additions et des soustractions. Il faudra faire bien attention au signe !</a:t>
            </a:r>
            <a:endParaRPr i="1" dirty="0"/>
          </a:p>
        </p:txBody>
      </p:sp>
      <p:sp>
        <p:nvSpPr>
          <p:cNvPr id="941" name="Google Shape;941;g2033150a3a5_0_7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128</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g2033150a3a5_0_7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6" name="Google Shape;946;g2033150a3a5_0_7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i="1"/>
              <a:t>Vous pouvez utiliser la stratégie de votre choix. </a:t>
            </a:r>
            <a:r>
              <a:rPr lang="fr-FR"/>
              <a:t>Rappeler les différentes stratégies.</a:t>
            </a:r>
            <a:endParaRPr/>
          </a:p>
          <a:p>
            <a:pPr marL="0" lvl="0" indent="0" algn="l" rtl="0">
              <a:lnSpc>
                <a:spcPct val="100000"/>
              </a:lnSpc>
              <a:spcBef>
                <a:spcPts val="0"/>
              </a:spcBef>
              <a:spcAft>
                <a:spcPts val="0"/>
              </a:spcAft>
              <a:buSzPts val="1400"/>
              <a:buNone/>
            </a:pPr>
            <a:r>
              <a:rPr lang="fr-FR" sz="1200" i="1">
                <a:solidFill>
                  <a:schemeClr val="dk1"/>
                </a:solidFill>
                <a:latin typeface="Calibri"/>
                <a:ea typeface="Calibri"/>
                <a:cs typeface="Calibri"/>
                <a:sym typeface="Calibri"/>
              </a:rPr>
              <a:t>Écrivez directement le résultat de l’addition sur vos ardoises</a:t>
            </a:r>
            <a:r>
              <a:rPr lang="fr-FR" sz="1200" i="0">
                <a:solidFill>
                  <a:schemeClr val="dk1"/>
                </a:solidFill>
                <a:latin typeface="Calibri"/>
                <a:ea typeface="Calibri"/>
                <a:cs typeface="Calibri"/>
                <a:sym typeface="Calibri"/>
              </a:rPr>
              <a:t>. </a:t>
            </a:r>
            <a:endParaRPr/>
          </a:p>
        </p:txBody>
      </p:sp>
      <p:sp>
        <p:nvSpPr>
          <p:cNvPr id="947" name="Google Shape;947;g2033150a3a5_0_7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129</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i="0"/>
              <a:t>Laisser</a:t>
            </a:r>
            <a:r>
              <a:rPr lang="fr-FR" i="0" baseline="0"/>
              <a:t> 30 secondes, puis interroger un élève en lui faisant verbaliser la stratégie utilisée. Compléter le calcul.</a:t>
            </a:r>
          </a:p>
          <a:p>
            <a:r>
              <a:rPr lang="fr-FR" i="0" baseline="0"/>
              <a:t>Insister sur la première stratégie : </a:t>
            </a:r>
            <a:r>
              <a:rPr lang="fr-FR" i="1" baseline="0"/>
              <a:t>je sais par cœur que 2 + 4 = 6, donc 12 + 4 = 16.</a:t>
            </a:r>
            <a:endParaRPr lang="fr-FR" i="1"/>
          </a:p>
        </p:txBody>
      </p:sp>
      <p:sp>
        <p:nvSpPr>
          <p:cNvPr id="4" name="Espace réservé du numéro de diapositive 3"/>
          <p:cNvSpPr>
            <a:spLocks noGrp="1"/>
          </p:cNvSpPr>
          <p:nvPr>
            <p:ph type="sldNum" sz="quarter" idx="10"/>
          </p:nvPr>
        </p:nvSpPr>
        <p:spPr/>
        <p:txBody>
          <a:bodyPr/>
          <a:lstStyle/>
          <a:p>
            <a:fld id="{0F5038E3-B7CF-455E-96F4-A4DE1B143443}" type="slidenum">
              <a:rPr lang="fr-FR" smtClean="0"/>
              <a:pPr/>
              <a:t>130</a:t>
            </a:fld>
            <a:endParaRPr lang="fr-F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i="0"/>
              <a:t>Même démarche.</a:t>
            </a:r>
          </a:p>
          <a:p>
            <a:r>
              <a:rPr lang="fr-FR" i="1" baseline="0"/>
              <a:t>Si on enlève toutes les unités restantes de 19, il reste une dizaine : 10.</a:t>
            </a:r>
            <a:endParaRPr lang="fr-FR" i="1"/>
          </a:p>
        </p:txBody>
      </p:sp>
      <p:sp>
        <p:nvSpPr>
          <p:cNvPr id="4" name="Espace réservé du numéro de diapositive 3"/>
          <p:cNvSpPr>
            <a:spLocks noGrp="1"/>
          </p:cNvSpPr>
          <p:nvPr>
            <p:ph type="sldNum" sz="quarter" idx="10"/>
          </p:nvPr>
        </p:nvSpPr>
        <p:spPr/>
        <p:txBody>
          <a:bodyPr/>
          <a:lstStyle/>
          <a:p>
            <a:fld id="{0F5038E3-B7CF-455E-96F4-A4DE1B143443}" type="slidenum">
              <a:rPr lang="fr-FR" smtClean="0"/>
              <a:pPr/>
              <a:t>131</a:t>
            </a:fld>
            <a:endParaRPr lang="fr-F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0" baseline="0" dirty="0"/>
              <a:t>Insister sur la première stratégie : </a:t>
            </a:r>
            <a:r>
              <a:rPr lang="fr-FR" i="1" baseline="0" dirty="0"/>
              <a:t>je commence par enlever 1 pour aller à 10, puis j’enlève encore 2, il reste 8. Ainsi j’ai bien enlevé 3 puisque j’ai </a:t>
            </a:r>
            <a:r>
              <a:rPr lang="fr-FR" i="1" dirty="0"/>
              <a:t>enlevé 1</a:t>
            </a:r>
            <a:r>
              <a:rPr lang="fr-FR" i="1" baseline="0" dirty="0"/>
              <a:t> et encore 2</a:t>
            </a:r>
            <a:r>
              <a:rPr lang="fr-FR" i="0" baseline="0" dirty="0"/>
              <a:t>. Ne pas hésiter à illustrer avec les réglettes comme en séance 10 </a:t>
            </a:r>
            <a:r>
              <a:rPr lang="fr-FR" sz="1800" dirty="0">
                <a:effectLst/>
                <a:latin typeface="Segoe UI" panose="020B0502040204020203" pitchFamily="34" charset="0"/>
              </a:rPr>
              <a:t>du fichier « Calculer et compléter des sommes et des différences ».</a:t>
            </a:r>
            <a:endParaRPr lang="fr-FR" i="0" dirty="0"/>
          </a:p>
        </p:txBody>
      </p:sp>
      <p:sp>
        <p:nvSpPr>
          <p:cNvPr id="4" name="Espace réservé du numéro de diapositive 3"/>
          <p:cNvSpPr>
            <a:spLocks noGrp="1"/>
          </p:cNvSpPr>
          <p:nvPr>
            <p:ph type="sldNum" sz="quarter" idx="10"/>
          </p:nvPr>
        </p:nvSpPr>
        <p:spPr/>
        <p:txBody>
          <a:bodyPr/>
          <a:lstStyle/>
          <a:p>
            <a:fld id="{0F5038E3-B7CF-455E-96F4-A4DE1B143443}" type="slidenum">
              <a:rPr lang="fr-FR" smtClean="0"/>
              <a:pPr/>
              <a:t>132</a:t>
            </a:fld>
            <a:endParaRPr lang="fr-F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i="0" baseline="0"/>
              <a:t>Insister sur la première stratégie avec l’utilisation des « presque doubles » (6 + 6 + 1).</a:t>
            </a:r>
            <a:endParaRPr lang="fr-FR" i="0"/>
          </a:p>
          <a:p>
            <a:endParaRPr lang="fr-FR" i="0"/>
          </a:p>
        </p:txBody>
      </p:sp>
      <p:sp>
        <p:nvSpPr>
          <p:cNvPr id="4" name="Espace réservé du numéro de diapositive 3"/>
          <p:cNvSpPr>
            <a:spLocks noGrp="1"/>
          </p:cNvSpPr>
          <p:nvPr>
            <p:ph type="sldNum" sz="quarter" idx="10"/>
          </p:nvPr>
        </p:nvSpPr>
        <p:spPr/>
        <p:txBody>
          <a:bodyPr/>
          <a:lstStyle/>
          <a:p>
            <a:fld id="{0F5038E3-B7CF-455E-96F4-A4DE1B143443}" type="slidenum">
              <a:rPr lang="fr-FR" smtClean="0"/>
              <a:pPr/>
              <a:t>133</a:t>
            </a:fld>
            <a:endParaRPr lang="fr-F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i="0" baseline="0" dirty="0"/>
              <a:t>Insister sur la première stratégie : </a:t>
            </a:r>
            <a:r>
              <a:rPr lang="fr-FR" i="1" baseline="0" dirty="0"/>
              <a:t>je peux retrouver rapidement 7 – 5 = 2 car je sais que 5 + 2 = 7, donc 17 – 5 = 12.</a:t>
            </a:r>
            <a:endParaRPr lang="fr-FR" i="1" dirty="0"/>
          </a:p>
          <a:p>
            <a:endParaRPr lang="fr-FR" i="0" dirty="0"/>
          </a:p>
        </p:txBody>
      </p:sp>
      <p:sp>
        <p:nvSpPr>
          <p:cNvPr id="4" name="Espace réservé du numéro de diapositive 3"/>
          <p:cNvSpPr>
            <a:spLocks noGrp="1"/>
          </p:cNvSpPr>
          <p:nvPr>
            <p:ph type="sldNum" sz="quarter" idx="10"/>
          </p:nvPr>
        </p:nvSpPr>
        <p:spPr/>
        <p:txBody>
          <a:bodyPr/>
          <a:lstStyle/>
          <a:p>
            <a:fld id="{0F5038E3-B7CF-455E-96F4-A4DE1B143443}" type="slidenum">
              <a:rPr lang="fr-FR" smtClean="0"/>
              <a:pPr/>
              <a:t>134</a:t>
            </a:fld>
            <a:endParaRPr lang="fr-F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i="0" baseline="0" dirty="0"/>
              <a:t>Insister sur la première stratégie : </a:t>
            </a:r>
            <a:r>
              <a:rPr lang="fr-FR" i="1" baseline="0" dirty="0"/>
              <a:t>je connais par cœur le double de 5 : c’est 10. Donc 15 + 5, c’est 10 + 10. Et ça fait 20.</a:t>
            </a:r>
            <a:endParaRPr lang="fr-FR" i="1" dirty="0"/>
          </a:p>
          <a:p>
            <a:endParaRPr lang="fr-FR" i="0" dirty="0"/>
          </a:p>
        </p:txBody>
      </p:sp>
      <p:sp>
        <p:nvSpPr>
          <p:cNvPr id="4" name="Espace réservé du numéro de diapositive 3"/>
          <p:cNvSpPr>
            <a:spLocks noGrp="1"/>
          </p:cNvSpPr>
          <p:nvPr>
            <p:ph type="sldNum" sz="quarter" idx="10"/>
          </p:nvPr>
        </p:nvSpPr>
        <p:spPr/>
        <p:txBody>
          <a:bodyPr/>
          <a:lstStyle/>
          <a:p>
            <a:fld id="{0F5038E3-B7CF-455E-96F4-A4DE1B143443}" type="slidenum">
              <a:rPr lang="fr-FR" smtClean="0"/>
              <a:pPr/>
              <a:t>135</a:t>
            </a:fld>
            <a:endParaRPr lang="fr-F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g2033150a3a5_0_79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6" name="Google Shape;1016;g2033150a3a5_0_7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i="1"/>
              <a:t>Aujourd’hui, nous allons nous entrainer à comparer des nombres.</a:t>
            </a:r>
            <a:endParaRPr i="1"/>
          </a:p>
        </p:txBody>
      </p:sp>
      <p:sp>
        <p:nvSpPr>
          <p:cNvPr id="1017" name="Google Shape;1017;g2033150a3a5_0_7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136</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033150a3a5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g2033150a3a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i="1"/>
              <a:t>Aujourd’hui, nous allons réviser les maisons des nombres jusqu’à 5, c’est-à-dire toutes les petites additions dont le résultat est plus petit que 5 ou égal à 5. </a:t>
            </a:r>
            <a:endParaRPr/>
          </a:p>
        </p:txBody>
      </p:sp>
      <p:sp>
        <p:nvSpPr>
          <p:cNvPr id="89" name="Google Shape;89;g2033150a3a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20</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2033150a3a5_0_79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2" name="Google Shape;1022;g2033150a3a5_0_7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Rappeler la signification des signes : </a:t>
            </a:r>
            <a:r>
              <a:rPr lang="fr-FR" i="1" dirty="0"/>
              <a:t>voici les signes qui permettent de comparer deux nombres, c’est-à-dire de dire quel est le plus grand, quel est le plus petit ou s’ils sont égaux. </a:t>
            </a:r>
            <a:r>
              <a:rPr lang="fr-FR" dirty="0"/>
              <a:t>Rappeler que le côté ouvert doit désigner le plus grand nombre et la pointe, le nombre le plus petit.</a:t>
            </a:r>
            <a:endParaRPr dirty="0"/>
          </a:p>
          <a:p>
            <a:pPr marL="0" lvl="0" indent="0" algn="l" rtl="0">
              <a:lnSpc>
                <a:spcPct val="100000"/>
              </a:lnSpc>
              <a:spcBef>
                <a:spcPts val="0"/>
              </a:spcBef>
              <a:spcAft>
                <a:spcPts val="0"/>
              </a:spcAft>
              <a:buSzPts val="1400"/>
              <a:buNone/>
            </a:pPr>
            <a:r>
              <a:rPr lang="fr-FR" i="1" dirty="0"/>
              <a:t>Vous allez voir apparaitre deux nombres. </a:t>
            </a:r>
            <a:r>
              <a:rPr lang="fr-FR" b="0" i="1" baseline="0" dirty="0">
                <a:cs typeface="+mn-lt"/>
              </a:rPr>
              <a:t>Pour </a:t>
            </a:r>
            <a:r>
              <a:rPr lang="fr-FR" b="0" i="1" baseline="0">
                <a:cs typeface="+mn-lt"/>
              </a:rPr>
              <a:t>les comparer, </a:t>
            </a:r>
            <a:r>
              <a:rPr lang="fr-FR" b="0" i="1" baseline="0" dirty="0">
                <a:cs typeface="+mn-lt"/>
              </a:rPr>
              <a:t>é</a:t>
            </a:r>
            <a:r>
              <a:rPr lang="fr-FR" i="1" dirty="0"/>
              <a:t>crivez le premier nombre, laissez un espace au milieu puis écrivez le deuxième nombre. Ensuite seulement, écrivez le signe qui convient au milieu. Le signe tout seul ne veut rien dire. </a:t>
            </a:r>
            <a:endParaRPr dirty="0"/>
          </a:p>
          <a:p>
            <a:pPr marL="0" lvl="0" indent="0" algn="l" rtl="0">
              <a:lnSpc>
                <a:spcPct val="100000"/>
              </a:lnSpc>
              <a:spcBef>
                <a:spcPts val="0"/>
              </a:spcBef>
              <a:spcAft>
                <a:spcPts val="0"/>
              </a:spcAft>
              <a:buSzPts val="1400"/>
              <a:buNone/>
            </a:pPr>
            <a:endParaRPr dirty="0"/>
          </a:p>
        </p:txBody>
      </p:sp>
      <p:sp>
        <p:nvSpPr>
          <p:cNvPr id="1023" name="Google Shape;1023;g2033150a3a5_0_7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137</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2033150a3a5_0_80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9" name="Google Shape;1029;g2033150a3a5_0_8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Laisser 30 secondes, puis interroger un élève en lui faisant verbaliser son raisonnement : </a:t>
            </a:r>
            <a:r>
              <a:rPr lang="fr-FR" i="1" dirty="0"/>
              <a:t>17, c’est plus que 9 car dans 17, il y a une dizaine alors que 9, c’est moins </a:t>
            </a:r>
            <a:r>
              <a:rPr lang="fr-FR" i="1"/>
              <a:t>que 10 ; </a:t>
            </a:r>
            <a:r>
              <a:rPr lang="fr-FR" i="1" dirty="0"/>
              <a:t>quand je compte, je dis 9 avant 17…</a:t>
            </a:r>
          </a:p>
          <a:p>
            <a:pPr marL="0" lvl="0" indent="0" algn="l" rtl="0">
              <a:lnSpc>
                <a:spcPct val="100000"/>
              </a:lnSpc>
              <a:spcBef>
                <a:spcPts val="0"/>
              </a:spcBef>
              <a:spcAft>
                <a:spcPts val="0"/>
              </a:spcAft>
              <a:buSzPts val="1400"/>
              <a:buNone/>
            </a:pPr>
            <a:r>
              <a:rPr lang="fr-FR" i="0" dirty="0"/>
              <a:t>Compléter l’écriture mathématique</a:t>
            </a:r>
            <a:r>
              <a:rPr lang="fr-FR" i="1" dirty="0"/>
              <a:t> </a:t>
            </a:r>
            <a:r>
              <a:rPr lang="fr-FR" i="0" dirty="0"/>
              <a:t>et la faire lire : </a:t>
            </a:r>
            <a:r>
              <a:rPr lang="fr-FR" i="1" dirty="0"/>
              <a:t>17 est plus grand que 9.</a:t>
            </a:r>
            <a:endParaRPr dirty="0"/>
          </a:p>
        </p:txBody>
      </p:sp>
      <p:sp>
        <p:nvSpPr>
          <p:cNvPr id="1030" name="Google Shape;1030;g2033150a3a5_0_8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138</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g2033150a3a5_0_80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6" name="Google Shape;1036;g2033150a3a5_0_8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Même démarche.</a:t>
            </a:r>
          </a:p>
          <a:p>
            <a:pPr marL="0" lvl="0" indent="0" algn="l" rtl="0">
              <a:lnSpc>
                <a:spcPct val="100000"/>
              </a:lnSpc>
              <a:spcBef>
                <a:spcPts val="0"/>
              </a:spcBef>
              <a:spcAft>
                <a:spcPts val="0"/>
              </a:spcAft>
              <a:buSzPts val="1400"/>
              <a:buNone/>
            </a:pPr>
            <a:r>
              <a:rPr lang="fr-FR" dirty="0"/>
              <a:t>Lors du retour collectif, rappeler qu’il faut d’abord effectuer le calcul 10 + 8 ou alors se servir de la décomposition de 15 (15 = 10 + 5).</a:t>
            </a:r>
            <a:endParaRPr dirty="0"/>
          </a:p>
        </p:txBody>
      </p:sp>
      <p:sp>
        <p:nvSpPr>
          <p:cNvPr id="1037" name="Google Shape;1037;g2033150a3a5_0_8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139</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2033150a3a5_0_8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3" name="Google Shape;1043;g2033150a3a5_0_8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4" name="Google Shape;1044;g2033150a3a5_0_8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140</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2033150a3a5_0_8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0" name="Google Shape;1050;g2033150a3a5_0_8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Si besoin, rappeler la commutativité de l’addition : 9 + 10 = 10 + 9 =19.</a:t>
            </a:r>
          </a:p>
          <a:p>
            <a:pPr marL="0" lvl="0" indent="0" algn="l" rtl="0">
              <a:lnSpc>
                <a:spcPct val="100000"/>
              </a:lnSpc>
              <a:spcBef>
                <a:spcPts val="0"/>
              </a:spcBef>
              <a:spcAft>
                <a:spcPts val="0"/>
              </a:spcAft>
              <a:buSzPts val="1400"/>
              <a:buNone/>
            </a:pPr>
            <a:r>
              <a:rPr lang="fr-FR" dirty="0"/>
              <a:t>On peut aussi comparer 10 + 4 avec 10 + 9.</a:t>
            </a:r>
            <a:endParaRPr dirty="0"/>
          </a:p>
        </p:txBody>
      </p:sp>
      <p:sp>
        <p:nvSpPr>
          <p:cNvPr id="1051" name="Google Shape;1051;g2033150a3a5_0_8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141</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2033150a3a5_0_8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4" name="Google Shape;1064;g2033150a3a5_0_8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5" name="Google Shape;1065;g2033150a3a5_0_8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142</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2033150a3a5_0_8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1" name="Google Shape;1071;g2033150a3a5_0_8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i="1"/>
              <a:t>Aujourd’hui, nous allons nous entrainer à trouver si un nombre est pair ou impair.</a:t>
            </a:r>
            <a:endParaRPr/>
          </a:p>
        </p:txBody>
      </p:sp>
      <p:sp>
        <p:nvSpPr>
          <p:cNvPr id="1072" name="Google Shape;1072;g2033150a3a5_0_8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143</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fr-FR" b="0" dirty="0"/>
              <a:t>Depuis le début de l’année, on travaille sur les </a:t>
            </a:r>
            <a:r>
              <a:rPr lang="fr-FR" b="0" dirty="0" err="1"/>
              <a:t>plasti</a:t>
            </a:r>
            <a:r>
              <a:rPr lang="fr-FR" b="0" dirty="0"/>
              <a:t>-fiches la notion de nombre pair ou impair. On calcule le double des nombres et la moitié des nombres quand ils sont pairs. On va travailler ces notions plus en détail aujourd’hui. </a:t>
            </a:r>
            <a:endParaRPr lang="fr-FR" dirty="0"/>
          </a:p>
          <a:p>
            <a:pPr marL="0" marR="0" lvl="0" indent="0" algn="l" rtl="0">
              <a:lnSpc>
                <a:spcPct val="100000"/>
              </a:lnSpc>
              <a:spcBef>
                <a:spcPts val="0"/>
              </a:spcBef>
              <a:spcAft>
                <a:spcPts val="0"/>
              </a:spcAft>
              <a:buClr>
                <a:schemeClr val="dk1"/>
              </a:buClr>
              <a:buSzPts val="1800"/>
              <a:buFont typeface="Calibri"/>
              <a:buNone/>
            </a:pPr>
            <a:r>
              <a:rPr lang="fr-FR" sz="1200" b="0" i="1" dirty="0">
                <a:latin typeface="Calibri"/>
                <a:ea typeface="Calibri"/>
                <a:cs typeface="Calibri"/>
                <a:sym typeface="Calibri"/>
              </a:rPr>
              <a:t>Comment faites-vous pour savoir si un nombre est pair ou impair ? </a:t>
            </a:r>
          </a:p>
          <a:p>
            <a:pPr marL="0" marR="0" lvl="0" indent="0" algn="l" rtl="0">
              <a:lnSpc>
                <a:spcPct val="100000"/>
              </a:lnSpc>
              <a:spcBef>
                <a:spcPts val="0"/>
              </a:spcBef>
              <a:spcAft>
                <a:spcPts val="0"/>
              </a:spcAft>
              <a:buClr>
                <a:schemeClr val="dk1"/>
              </a:buClr>
              <a:buSzPts val="1800"/>
              <a:buFont typeface="Calibri"/>
              <a:buNone/>
            </a:pPr>
            <a:r>
              <a:rPr lang="fr-FR" sz="1200" b="0" dirty="0">
                <a:latin typeface="Calibri"/>
                <a:ea typeface="Calibri"/>
                <a:cs typeface="Calibri"/>
                <a:sym typeface="Symbol" panose="05050102010706020507" pitchFamily="18" charset="2"/>
              </a:rPr>
              <a:t> </a:t>
            </a:r>
            <a:r>
              <a:rPr lang="fr-FR" sz="1200" b="0" i="1" dirty="0">
                <a:latin typeface="Calibri"/>
                <a:ea typeface="Calibri"/>
                <a:cs typeface="Calibri"/>
                <a:sym typeface="Symbol" panose="05050102010706020507" pitchFamily="18" charset="2"/>
              </a:rPr>
              <a:t>On </a:t>
            </a:r>
            <a:r>
              <a:rPr lang="fr-FR" sz="1200" b="0" i="1" dirty="0">
                <a:latin typeface="Calibri"/>
                <a:ea typeface="Calibri"/>
                <a:cs typeface="Calibri"/>
                <a:sym typeface="Calibri"/>
              </a:rPr>
              <a:t>regroupe les bâtonnets deux par deux. Si tous les batônnets sont regroupés par deux (par paires), le nombre est pair ; s’il reste un bâtonnet tout seul, le nombre est impair. </a:t>
            </a:r>
          </a:p>
          <a:p>
            <a:pPr marL="0" marR="0" lvl="0" indent="0" algn="l" rtl="0">
              <a:lnSpc>
                <a:spcPct val="100000"/>
              </a:lnSpc>
              <a:spcBef>
                <a:spcPts val="0"/>
              </a:spcBef>
              <a:spcAft>
                <a:spcPts val="0"/>
              </a:spcAft>
              <a:buClr>
                <a:schemeClr val="dk1"/>
              </a:buClr>
              <a:buSzPts val="1800"/>
              <a:buFont typeface="Calibri"/>
              <a:buNone/>
            </a:pPr>
            <a:r>
              <a:rPr lang="fr-FR" sz="1200" b="0" i="1" dirty="0">
                <a:latin typeface="Calibri"/>
                <a:ea typeface="Calibri"/>
                <a:cs typeface="Calibri"/>
                <a:sym typeface="Calibri"/>
              </a:rPr>
              <a:t>Sortez vos </a:t>
            </a:r>
            <a:r>
              <a:rPr lang="fr-FR" sz="1200" b="0" i="1" dirty="0" err="1">
                <a:latin typeface="Calibri"/>
                <a:ea typeface="Calibri"/>
                <a:cs typeface="Calibri"/>
                <a:sym typeface="Calibri"/>
              </a:rPr>
              <a:t>plasti</a:t>
            </a:r>
            <a:r>
              <a:rPr lang="fr-FR" sz="1200" b="0" i="1" dirty="0">
                <a:latin typeface="Calibri"/>
                <a:ea typeface="Calibri"/>
                <a:cs typeface="Calibri"/>
                <a:sym typeface="Calibri"/>
              </a:rPr>
              <a:t>-fiches. Je vais vous montrer un nombre et vous devrez entourer impair ou pair. </a:t>
            </a:r>
            <a:r>
              <a:rPr lang="fr-FR" sz="1200" b="0" dirty="0">
                <a:latin typeface="Calibri"/>
                <a:ea typeface="Calibri"/>
                <a:cs typeface="Calibri"/>
                <a:sym typeface="Calibri"/>
              </a:rPr>
              <a:t>Faire le lien avec l’illustration : un enfant seul = impair, les enfants par deux = pair.</a:t>
            </a:r>
          </a:p>
          <a:p>
            <a:pPr marL="0" marR="0" lvl="0" indent="0" algn="l" defTabSz="914400" rtl="0" eaLnBrk="1" fontAlgn="auto" latinLnBrk="0" hangingPunct="1">
              <a:lnSpc>
                <a:spcPct val="100000"/>
              </a:lnSpc>
              <a:spcBef>
                <a:spcPts val="0"/>
              </a:spcBef>
              <a:spcAft>
                <a:spcPts val="0"/>
              </a:spcAft>
              <a:buClr>
                <a:schemeClr val="dk1"/>
              </a:buClr>
              <a:buSzPts val="1800"/>
              <a:buFont typeface="Calibri"/>
              <a:buNone/>
              <a:tabLst/>
              <a:defRPr/>
            </a:pPr>
            <a:r>
              <a:rPr lang="fr-FR" sz="1200" b="0" dirty="0">
                <a:latin typeface="Calibri"/>
                <a:ea typeface="Calibri"/>
                <a:cs typeface="Calibri"/>
                <a:sym typeface="Calibri"/>
              </a:rPr>
              <a:t>Les élèves travaillent sur leur </a:t>
            </a:r>
            <a:r>
              <a:rPr lang="fr-FR" sz="1200" b="0" dirty="0" err="1">
                <a:latin typeface="Calibri"/>
                <a:ea typeface="Calibri"/>
                <a:cs typeface="Calibri"/>
                <a:sym typeface="Calibri"/>
              </a:rPr>
              <a:t>plasti</a:t>
            </a:r>
            <a:r>
              <a:rPr lang="fr-FR" sz="1200" b="0" dirty="0">
                <a:latin typeface="Calibri"/>
                <a:ea typeface="Calibri"/>
                <a:cs typeface="Calibri"/>
                <a:sym typeface="Calibri"/>
              </a:rPr>
              <a:t>-fiche et entourent « pair » ou « impair ».</a:t>
            </a:r>
            <a:br>
              <a:rPr lang="fr-FR" sz="1200" b="0" dirty="0">
                <a:latin typeface="Calibri"/>
                <a:ea typeface="Calibri"/>
                <a:cs typeface="Calibri"/>
                <a:sym typeface="Calibri"/>
              </a:rPr>
            </a:br>
            <a:r>
              <a:rPr lang="fr-FR" sz="1200" b="0" dirty="0">
                <a:latin typeface="Calibri"/>
                <a:ea typeface="Calibri"/>
                <a:cs typeface="Calibri"/>
                <a:sym typeface="Calibri"/>
              </a:rPr>
              <a:t>Demander aux élèves ayant répondu rapidement de calculer la moitié si le nombre est pair.</a:t>
            </a:r>
            <a:endParaRPr lang="fr-FR" dirty="0"/>
          </a:p>
          <a:p>
            <a:pPr marL="0" marR="0" lvl="0" indent="0" algn="l" rtl="0">
              <a:lnSpc>
                <a:spcPct val="100000"/>
              </a:lnSpc>
              <a:spcBef>
                <a:spcPts val="0"/>
              </a:spcBef>
              <a:spcAft>
                <a:spcPts val="0"/>
              </a:spcAft>
              <a:buClr>
                <a:schemeClr val="dk1"/>
              </a:buClr>
              <a:buSzPts val="1800"/>
              <a:buFont typeface="Calibri"/>
              <a:buNone/>
            </a:pPr>
            <a:endParaRPr lang="fr-FR" sz="1200" dirty="0">
              <a:latin typeface="Calibri"/>
              <a:ea typeface="Calibri"/>
              <a:cs typeface="Calibri"/>
              <a:sym typeface="Calibri"/>
            </a:endParaRPr>
          </a:p>
          <a:p>
            <a:endParaRPr lang="fr-FR" dirty="0"/>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144</a:t>
            </a:fld>
            <a:endParaRPr lang="fr-FR"/>
          </a:p>
        </p:txBody>
      </p:sp>
    </p:spTree>
    <p:extLst>
      <p:ext uri="{BB962C8B-B14F-4D97-AF65-F5344CB8AC3E}">
        <p14:creationId xmlns:p14="http://schemas.microsoft.com/office/powerpoint/2010/main" val="345651794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800"/>
              <a:buFont typeface="Calibri"/>
              <a:buNone/>
            </a:pPr>
            <a:r>
              <a:rPr lang="fr-FR" sz="1200" b="0" i="1">
                <a:latin typeface="Calibri"/>
                <a:ea typeface="Calibri"/>
                <a:cs typeface="Calibri"/>
                <a:sym typeface="Calibri"/>
              </a:rPr>
              <a:t>Le nombre 3 est-il pair ou impair ? </a:t>
            </a:r>
          </a:p>
          <a:p>
            <a:pPr marL="0" marR="0" lvl="0" indent="0" algn="l" rtl="0">
              <a:lnSpc>
                <a:spcPct val="100000"/>
              </a:lnSpc>
              <a:spcBef>
                <a:spcPts val="0"/>
              </a:spcBef>
              <a:spcAft>
                <a:spcPts val="0"/>
              </a:spcAft>
              <a:buClr>
                <a:schemeClr val="dk1"/>
              </a:buClr>
              <a:buSzPts val="1800"/>
              <a:buFont typeface="Calibri"/>
              <a:buNone/>
            </a:pPr>
            <a:r>
              <a:rPr lang="fr-FR" sz="1200" b="0">
                <a:latin typeface="Calibri"/>
                <a:ea typeface="Calibri"/>
                <a:cs typeface="Calibri"/>
                <a:sym typeface="Calibri"/>
              </a:rPr>
              <a:t>Corriger en dessinant 3 jetons rangés par deux. Il en reste un tout seul </a:t>
            </a:r>
            <a:r>
              <a:rPr lang="fr-FR" sz="1200" b="0">
                <a:latin typeface="Calibri"/>
                <a:ea typeface="Calibri"/>
                <a:cs typeface="Calibri"/>
                <a:sym typeface="Symbol" panose="05050102010706020507" pitchFamily="18" charset="2"/>
              </a:rPr>
              <a:t></a:t>
            </a:r>
            <a:r>
              <a:rPr lang="fr-FR" sz="1200" b="0">
                <a:latin typeface="Calibri"/>
                <a:ea typeface="Calibri"/>
                <a:cs typeface="Calibri"/>
                <a:sym typeface="Calibri"/>
              </a:rPr>
              <a:t> </a:t>
            </a:r>
            <a:r>
              <a:rPr lang="fr-FR" sz="1200" b="0" i="1">
                <a:latin typeface="Calibri"/>
                <a:ea typeface="Calibri"/>
                <a:cs typeface="Calibri"/>
                <a:sym typeface="Calibri"/>
              </a:rPr>
              <a:t>Le nombre 3 est impair.</a:t>
            </a:r>
          </a:p>
          <a:p>
            <a:pPr marL="0" marR="0" lvl="0" indent="0" algn="l" rtl="0">
              <a:lnSpc>
                <a:spcPct val="100000"/>
              </a:lnSpc>
              <a:spcBef>
                <a:spcPts val="0"/>
              </a:spcBef>
              <a:spcAft>
                <a:spcPts val="0"/>
              </a:spcAft>
              <a:buClr>
                <a:schemeClr val="dk1"/>
              </a:buClr>
              <a:buSzPts val="1800"/>
              <a:buFont typeface="Calibri"/>
              <a:buNone/>
            </a:pPr>
            <a:endParaRPr lang="fr-FR" sz="1200">
              <a:latin typeface="Calibri"/>
              <a:ea typeface="Calibri"/>
              <a:cs typeface="Calibri"/>
              <a:sym typeface="Calibri"/>
            </a:endParaRPr>
          </a:p>
          <a:p>
            <a:endParaRPr lang="fr-FR"/>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145</a:t>
            </a:fld>
            <a:endParaRPr lang="fr-FR"/>
          </a:p>
        </p:txBody>
      </p:sp>
    </p:spTree>
    <p:extLst>
      <p:ext uri="{BB962C8B-B14F-4D97-AF65-F5344CB8AC3E}">
        <p14:creationId xmlns:p14="http://schemas.microsoft.com/office/powerpoint/2010/main" val="56373237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800"/>
              <a:buFont typeface="Calibri"/>
              <a:buNone/>
            </a:pPr>
            <a:r>
              <a:rPr lang="fr-FR" sz="1200" b="0" dirty="0">
                <a:latin typeface="Calibri"/>
                <a:ea typeface="Calibri"/>
                <a:cs typeface="Calibri"/>
                <a:sym typeface="Calibri"/>
              </a:rPr>
              <a:t>Encourager les élèves à dessiner les jetons sur leur ardoise. Proposer des jetons seulement aux élèves en difficulté. </a:t>
            </a:r>
          </a:p>
          <a:p>
            <a:pPr marL="0" marR="0" lvl="0" indent="0" algn="l" rtl="0">
              <a:lnSpc>
                <a:spcPct val="100000"/>
              </a:lnSpc>
              <a:spcBef>
                <a:spcPts val="0"/>
              </a:spcBef>
              <a:spcAft>
                <a:spcPts val="0"/>
              </a:spcAft>
              <a:buClr>
                <a:schemeClr val="dk1"/>
              </a:buClr>
              <a:buSzPts val="1800"/>
              <a:buFont typeface="Calibri"/>
              <a:buNone/>
            </a:pPr>
            <a:r>
              <a:rPr lang="fr-FR" sz="1200" b="0" dirty="0">
                <a:latin typeface="Calibri"/>
                <a:ea typeface="Calibri"/>
                <a:cs typeface="Calibri"/>
                <a:sym typeface="Calibri"/>
              </a:rPr>
              <a:t>Corriger en dessinant 4 jetons rangés par deux. </a:t>
            </a:r>
            <a:r>
              <a:rPr lang="fr-FR" sz="1200" b="0" dirty="0">
                <a:latin typeface="Calibri"/>
                <a:ea typeface="Calibri"/>
                <a:cs typeface="Calibri"/>
                <a:sym typeface="Symbol" panose="05050102010706020507" pitchFamily="18" charset="2"/>
              </a:rPr>
              <a:t> </a:t>
            </a:r>
            <a:r>
              <a:rPr lang="fr-FR" sz="1200" b="0" i="1" dirty="0">
                <a:latin typeface="Calibri"/>
                <a:ea typeface="Calibri"/>
                <a:cs typeface="Calibri"/>
                <a:sym typeface="Symbol" panose="05050102010706020507" pitchFamily="18" charset="2"/>
              </a:rPr>
              <a:t>L</a:t>
            </a:r>
            <a:r>
              <a:rPr lang="fr-FR" sz="1200" b="0" i="1" dirty="0">
                <a:latin typeface="Calibri"/>
                <a:ea typeface="Calibri"/>
                <a:cs typeface="Calibri"/>
                <a:sym typeface="Calibri"/>
              </a:rPr>
              <a:t>e nombre 4 est pair. La moitié de 4, c’est 2.</a:t>
            </a:r>
          </a:p>
          <a:p>
            <a:pPr marL="0" marR="0" lvl="0" indent="0" algn="l" rtl="0">
              <a:lnSpc>
                <a:spcPct val="100000"/>
              </a:lnSpc>
              <a:spcBef>
                <a:spcPts val="0"/>
              </a:spcBef>
              <a:spcAft>
                <a:spcPts val="0"/>
              </a:spcAft>
              <a:buClr>
                <a:schemeClr val="dk1"/>
              </a:buClr>
              <a:buSzPts val="1800"/>
              <a:buFont typeface="Calibri"/>
              <a:buNone/>
            </a:pPr>
            <a:endParaRPr lang="fr-FR" sz="1200" dirty="0">
              <a:latin typeface="Calibri"/>
              <a:ea typeface="Calibri"/>
              <a:cs typeface="Calibri"/>
              <a:sym typeface="Calibri"/>
            </a:endParaRPr>
          </a:p>
          <a:p>
            <a:endParaRPr lang="fr-FR" dirty="0"/>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146</a:t>
            </a:fld>
            <a:endParaRPr lang="fr-FR"/>
          </a:p>
        </p:txBody>
      </p:sp>
    </p:spTree>
    <p:extLst>
      <p:ext uri="{BB962C8B-B14F-4D97-AF65-F5344CB8AC3E}">
        <p14:creationId xmlns:p14="http://schemas.microsoft.com/office/powerpoint/2010/main" val="1545610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i="1" dirty="0">
                <a:latin typeface="+mn-lt"/>
              </a:rPr>
              <a:t>Au CP, vous</a:t>
            </a:r>
            <a:r>
              <a:rPr lang="fr-FR" sz="1400" i="1" baseline="0" dirty="0">
                <a:latin typeface="+mn-lt"/>
              </a:rPr>
              <a:t> avez </a:t>
            </a:r>
            <a:r>
              <a:rPr lang="fr-FR" sz="1400" i="1" dirty="0">
                <a:latin typeface="+mn-lt"/>
              </a:rPr>
              <a:t>mémorisé</a:t>
            </a:r>
            <a:r>
              <a:rPr lang="fr-FR" sz="1400" i="1" baseline="0" dirty="0">
                <a:latin typeface="+mn-lt"/>
              </a:rPr>
              <a:t> les décompositions des nombres jusqu’à 5. Aujourd’hui, vous allez calculer en retrouvant les résultats dans votre mémoire. </a:t>
            </a:r>
            <a:r>
              <a:rPr lang="fr-FR" sz="1400" i="1" dirty="0">
                <a:effectLst/>
                <a:latin typeface="+mn-lt"/>
              </a:rPr>
              <a:t>Si vous n'y parvenez pas encore, vous pouvez utiliser les doigts.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i="1" baseline="0" dirty="0">
                <a:latin typeface="+mn-lt"/>
              </a:rPr>
              <a:t>Il faut être le plus rapide possible. Écrivez le résultat sur vos ardoises et levez-les dès que vous avez terminé.</a:t>
            </a:r>
            <a:endParaRPr lang="fr-FR" sz="1400" i="1" dirty="0">
              <a:latin typeface="+mn-lt"/>
            </a:endParaRPr>
          </a:p>
          <a:p>
            <a:endParaRPr lang="fr-FR" dirty="0"/>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21</a:t>
            </a:fld>
            <a:endParaRPr lang="fr-FR"/>
          </a:p>
        </p:txBody>
      </p:sp>
    </p:spTree>
    <p:extLst>
      <p:ext uri="{BB962C8B-B14F-4D97-AF65-F5344CB8AC3E}">
        <p14:creationId xmlns:p14="http://schemas.microsoft.com/office/powerpoint/2010/main" val="73978471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800"/>
              <a:buFont typeface="Calibri"/>
              <a:buNone/>
            </a:pPr>
            <a:r>
              <a:rPr lang="fr-FR" sz="1200">
                <a:latin typeface="Calibri"/>
                <a:ea typeface="Calibri"/>
                <a:cs typeface="Calibri"/>
                <a:sym typeface="Calibri"/>
              </a:rPr>
              <a:t>Même démarche.</a:t>
            </a:r>
          </a:p>
          <a:p>
            <a:endParaRPr lang="fr-FR"/>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147</a:t>
            </a:fld>
            <a:endParaRPr lang="fr-FR"/>
          </a:p>
        </p:txBody>
      </p:sp>
    </p:spTree>
    <p:extLst>
      <p:ext uri="{BB962C8B-B14F-4D97-AF65-F5344CB8AC3E}">
        <p14:creationId xmlns:p14="http://schemas.microsoft.com/office/powerpoint/2010/main" val="306859293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a:latin typeface="Calibri"/>
                <a:ea typeface="Calibri"/>
                <a:cs typeface="Calibri"/>
                <a:sym typeface="Calibri"/>
              </a:rPr>
              <a:t>Ici, </a:t>
            </a:r>
            <a:r>
              <a:rPr lang="fr-FR" sz="1200" dirty="0">
                <a:latin typeface="Calibri"/>
                <a:ea typeface="Calibri"/>
                <a:cs typeface="Calibri"/>
                <a:sym typeface="Calibri"/>
              </a:rPr>
              <a:t>les élèves devraient avoir compris l’alternance nombre pair / nombre impair. Sinon, la faire remarquer et demander : </a:t>
            </a:r>
            <a:r>
              <a:rPr lang="fr-FR" sz="1200" i="1" dirty="0">
                <a:latin typeface="Calibri"/>
                <a:ea typeface="Calibri"/>
                <a:cs typeface="Calibri"/>
                <a:sym typeface="Calibri"/>
              </a:rPr>
              <a:t>à votre avis, 7 est un nombre pair ou impair ? </a:t>
            </a:r>
          </a:p>
          <a:p>
            <a:endParaRPr lang="fr-FR" dirty="0"/>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148</a:t>
            </a:fld>
            <a:endParaRPr lang="fr-FR"/>
          </a:p>
        </p:txBody>
      </p:sp>
    </p:spTree>
    <p:extLst>
      <p:ext uri="{BB962C8B-B14F-4D97-AF65-F5344CB8AC3E}">
        <p14:creationId xmlns:p14="http://schemas.microsoft.com/office/powerpoint/2010/main" val="164385858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149</a:t>
            </a:fld>
            <a:endParaRPr lang="fr-FR"/>
          </a:p>
        </p:txBody>
      </p:sp>
    </p:spTree>
    <p:extLst>
      <p:ext uri="{BB962C8B-B14F-4D97-AF65-F5344CB8AC3E}">
        <p14:creationId xmlns:p14="http://schemas.microsoft.com/office/powerpoint/2010/main" val="160564478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Comme 9 est impair alors 8, qui est juste avant 9, est forcément pair. </a:t>
            </a:r>
          </a:p>
          <a:p>
            <a:endParaRPr lang="fr-FR"/>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150</a:t>
            </a:fld>
            <a:endParaRPr lang="fr-FR"/>
          </a:p>
        </p:txBody>
      </p:sp>
    </p:spTree>
    <p:extLst>
      <p:ext uri="{BB962C8B-B14F-4D97-AF65-F5344CB8AC3E}">
        <p14:creationId xmlns:p14="http://schemas.microsoft.com/office/powerpoint/2010/main" val="223908617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1">
                <a:latin typeface="Calibri"/>
                <a:ea typeface="Calibri"/>
                <a:cs typeface="Calibri"/>
                <a:sym typeface="Calibri"/>
              </a:rPr>
              <a:t>À votre avis, 11 est un nombre pair ou impair ? Et 12 ?</a:t>
            </a:r>
            <a:endParaRPr lang="fr-FR" sz="1200" i="1">
              <a:latin typeface="Calibri"/>
              <a:ea typeface="Calibri"/>
              <a:cs typeface="Calibri"/>
              <a:sym typeface="Calibri"/>
            </a:endParaRPr>
          </a:p>
          <a:p>
            <a:endParaRPr lang="fr-FR"/>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151</a:t>
            </a:fld>
            <a:endParaRPr lang="fr-FR"/>
          </a:p>
        </p:txBody>
      </p:sp>
    </p:spTree>
    <p:extLst>
      <p:ext uri="{BB962C8B-B14F-4D97-AF65-F5344CB8AC3E}">
        <p14:creationId xmlns:p14="http://schemas.microsoft.com/office/powerpoint/2010/main" val="62972907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g2033150a3a5_0_99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6" name="Google Shape;1156;g2033150a3a5_0_9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i="1"/>
              <a:t>Aujourd’hui, nous allons nous entrainer à décomposer les nombres en séparant la dizaine et les unités restantes.</a:t>
            </a:r>
            <a:endParaRPr i="1"/>
          </a:p>
        </p:txBody>
      </p:sp>
      <p:sp>
        <p:nvSpPr>
          <p:cNvPr id="1157" name="Google Shape;1157;g2033150a3a5_0_9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152</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g2033150a3a5_0_9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2" name="Google Shape;1162;g2033150a3a5_0_9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i="0" dirty="0"/>
              <a:t>Laisser 30 secondes, puis interroger un élève : </a:t>
            </a:r>
            <a:r>
              <a:rPr lang="fr-FR" i="1" dirty="0"/>
              <a:t>combien de dizaines et d’unités restantes y a-t-il dans 16 ? </a:t>
            </a:r>
          </a:p>
          <a:p>
            <a:pPr marL="0" lvl="0" indent="0" algn="l" rtl="0">
              <a:lnSpc>
                <a:spcPct val="100000"/>
              </a:lnSpc>
              <a:spcBef>
                <a:spcPts val="0"/>
              </a:spcBef>
              <a:spcAft>
                <a:spcPts val="0"/>
              </a:spcAft>
              <a:buSzPts val="1400"/>
              <a:buNone/>
            </a:pPr>
            <a:r>
              <a:rPr lang="fr-FR" i="1" dirty="0">
                <a:sym typeface="Symbol" panose="05050102010706020507" pitchFamily="18" charset="2"/>
              </a:rPr>
              <a:t> </a:t>
            </a:r>
            <a:r>
              <a:rPr lang="fr-FR" i="1" dirty="0"/>
              <a:t>16, c’est 1 dizaine et 6 unités restantes. C’est-à-dire 10 + 6.</a:t>
            </a:r>
            <a:endParaRPr dirty="0"/>
          </a:p>
        </p:txBody>
      </p:sp>
      <p:sp>
        <p:nvSpPr>
          <p:cNvPr id="1163" name="Google Shape;1163;g2033150a3a5_0_9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153</a:t>
            </a:fld>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g2033150a3a5_0_100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6" name="Google Shape;1176;g2033150a3a5_0_10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i="0"/>
              <a:t>Même démarche. </a:t>
            </a:r>
          </a:p>
          <a:p>
            <a:pPr marL="0" lvl="0" indent="0" algn="l" rtl="0">
              <a:lnSpc>
                <a:spcPct val="100000"/>
              </a:lnSpc>
              <a:spcBef>
                <a:spcPts val="0"/>
              </a:spcBef>
              <a:spcAft>
                <a:spcPts val="0"/>
              </a:spcAft>
              <a:buSzPts val="1400"/>
              <a:buNone/>
            </a:pPr>
            <a:endParaRPr/>
          </a:p>
        </p:txBody>
      </p:sp>
      <p:sp>
        <p:nvSpPr>
          <p:cNvPr id="1177" name="Google Shape;1177;g2033150a3a5_0_10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154</a:t>
            </a:fld>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g2033150a3a5_0_10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7" name="Google Shape;1187;g2033150a3a5_0_10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8" name="Google Shape;1188;g2033150a3a5_0_10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155</a:t>
            </a:fld>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g2033150a3a5_0_10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4" name="Google Shape;1204;g2033150a3a5_0_10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i="1" dirty="0"/>
              <a:t>Maintenant, nous allons nous entrainer sans l’aide des représentations.</a:t>
            </a:r>
            <a:br>
              <a:rPr lang="fr-FR" i="1" dirty="0"/>
            </a:br>
            <a:r>
              <a:rPr lang="fr-FR" i="0" dirty="0"/>
              <a:t>Laisser 30 secondes puis interroger un élève : </a:t>
            </a:r>
            <a:r>
              <a:rPr lang="fr-FR" i="1" dirty="0"/>
              <a:t>combien de dizaines et d’unités restantes y a-t-il dans 15 ? </a:t>
            </a:r>
          </a:p>
          <a:p>
            <a:pPr marL="0" lvl="0" indent="0" algn="l" rtl="0">
              <a:lnSpc>
                <a:spcPct val="100000"/>
              </a:lnSpc>
              <a:spcBef>
                <a:spcPts val="0"/>
              </a:spcBef>
              <a:spcAft>
                <a:spcPts val="0"/>
              </a:spcAft>
              <a:buSzPts val="1400"/>
              <a:buNone/>
            </a:pPr>
            <a:r>
              <a:rPr lang="fr-FR" i="1" dirty="0"/>
              <a:t>→ 15, c’est 1 dizaine et 5 unités.</a:t>
            </a:r>
            <a:endParaRPr i="1" dirty="0"/>
          </a:p>
        </p:txBody>
      </p:sp>
      <p:sp>
        <p:nvSpPr>
          <p:cNvPr id="1205" name="Google Shape;1205;g2033150a3a5_0_10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156</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0"/>
              <a:t>Lire le calcul, laisser quelques secondes aux élèves, puis interroger un élève. </a:t>
            </a:r>
          </a:p>
          <a:p>
            <a:endParaRPr lang="fr-FR"/>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22</a:t>
            </a:fld>
            <a:endParaRPr lang="fr-FR"/>
          </a:p>
        </p:txBody>
      </p:sp>
    </p:spTree>
    <p:extLst>
      <p:ext uri="{BB962C8B-B14F-4D97-AF65-F5344CB8AC3E}">
        <p14:creationId xmlns:p14="http://schemas.microsoft.com/office/powerpoint/2010/main" val="400123676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g2033150a3a5_0_10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Même démarche.</a:t>
            </a:r>
            <a:endParaRPr/>
          </a:p>
        </p:txBody>
      </p:sp>
      <p:sp>
        <p:nvSpPr>
          <p:cNvPr id="1211" name="Google Shape;1211;g2033150a3a5_0_10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g2033150a3a5_0_10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7" name="Google Shape;1217;g2033150a3a5_0_10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g2033150a3a5_0_10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3" name="Google Shape;1223;g2033150a3a5_0_10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i="1"/>
              <a:t>Aujourd’hui, nous allons compléter des opérations à trous. Attention, il y a des additions et des soustractions : regardez bien le signe !</a:t>
            </a:r>
            <a:endParaRPr i="1"/>
          </a:p>
        </p:txBody>
      </p:sp>
      <p:sp>
        <p:nvSpPr>
          <p:cNvPr id="1224" name="Google Shape;1224;g2033150a3a5_0_10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159</a:t>
            </a:fld>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g2033150a3a5_0_10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9" name="Google Shape;1229;g2033150a3a5_0_10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i="1"/>
              <a:t>Vous pouvez utiliser la stratégie de votre choix. </a:t>
            </a:r>
            <a:r>
              <a:rPr lang="fr-FR"/>
              <a:t>Rappeler les différentes stratégies.</a:t>
            </a:r>
            <a:endParaRPr/>
          </a:p>
          <a:p>
            <a:pPr marL="0" lvl="0" indent="0" algn="l" rtl="0">
              <a:lnSpc>
                <a:spcPct val="100000"/>
              </a:lnSpc>
              <a:spcBef>
                <a:spcPts val="0"/>
              </a:spcBef>
              <a:spcAft>
                <a:spcPts val="0"/>
              </a:spcAft>
              <a:buSzPts val="1400"/>
              <a:buNone/>
            </a:pPr>
            <a:r>
              <a:rPr lang="fr-FR" sz="1200" i="1">
                <a:solidFill>
                  <a:schemeClr val="dk1"/>
                </a:solidFill>
                <a:latin typeface="Calibri"/>
                <a:ea typeface="Calibri"/>
                <a:cs typeface="Calibri"/>
                <a:sym typeface="Calibri"/>
              </a:rPr>
              <a:t>Écrivez directement la réponse sur vos ardoises</a:t>
            </a:r>
            <a:r>
              <a:rPr lang="fr-FR" sz="1200" i="0">
                <a:solidFill>
                  <a:schemeClr val="dk1"/>
                </a:solidFill>
                <a:latin typeface="Calibri"/>
                <a:ea typeface="Calibri"/>
                <a:cs typeface="Calibri"/>
                <a:sym typeface="Calibri"/>
              </a:rPr>
              <a:t>. </a:t>
            </a:r>
            <a:endParaRPr/>
          </a:p>
        </p:txBody>
      </p:sp>
      <p:sp>
        <p:nvSpPr>
          <p:cNvPr id="1230" name="Google Shape;1230;g2033150a3a5_0_10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160</a:t>
            </a:fld>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g2033150a3a5_0_10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9" name="Google Shape;1239;g2033150a3a5_0_10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i="0" dirty="0"/>
              <a:t>Laisser 30 secondes, puis interroger un élève : </a:t>
            </a:r>
            <a:r>
              <a:rPr lang="fr-FR" i="1" dirty="0"/>
              <a:t>combien faut-il enlever à 13 pour obtenir 11 ? </a:t>
            </a:r>
            <a:br>
              <a:rPr lang="fr-FR" i="0" dirty="0"/>
            </a:br>
            <a:r>
              <a:rPr lang="fr-FR" i="0" dirty="0"/>
              <a:t>Faire verbaliser la stratégie utilisée. Puis compléter le calcul.</a:t>
            </a:r>
            <a:endParaRPr dirty="0"/>
          </a:p>
          <a:p>
            <a:pPr marL="0" lvl="0" indent="0" algn="l" rtl="0">
              <a:lnSpc>
                <a:spcPct val="100000"/>
              </a:lnSpc>
              <a:spcBef>
                <a:spcPts val="0"/>
              </a:spcBef>
              <a:spcAft>
                <a:spcPts val="0"/>
              </a:spcAft>
              <a:buSzPts val="1400"/>
              <a:buNone/>
            </a:pPr>
            <a:r>
              <a:rPr lang="fr-FR" i="0" dirty="0"/>
              <a:t>Les élèves peuvent commencer à utiliser le lien addition-soustraction :  </a:t>
            </a:r>
            <a:r>
              <a:rPr lang="fr-FR" i="1" dirty="0"/>
              <a:t>je sais par cœur que </a:t>
            </a:r>
            <a:r>
              <a:rPr lang="fr-FR" sz="1800" dirty="0">
                <a:effectLst/>
                <a:latin typeface="Segoe UI" panose="020B0502040204020203" pitchFamily="34" charset="0"/>
              </a:rPr>
              <a:t>2 + 1 = 3 </a:t>
            </a:r>
            <a:r>
              <a:rPr lang="fr-FR" i="1" dirty="0"/>
              <a:t>donc 3 – 2 = 1 alors 13 – 2 = 11. </a:t>
            </a:r>
            <a:br>
              <a:rPr lang="fr-FR" i="1" dirty="0"/>
            </a:br>
            <a:r>
              <a:rPr lang="fr-FR" i="0" dirty="0"/>
              <a:t>Les nombres sont très proches, la file numérique reste une stratégie efficace.</a:t>
            </a:r>
            <a:endParaRPr i="0" dirty="0"/>
          </a:p>
        </p:txBody>
      </p:sp>
      <p:sp>
        <p:nvSpPr>
          <p:cNvPr id="1240" name="Google Shape;1240;g2033150a3a5_0_10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161</a:t>
            </a:fld>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p:cNvGrpSpPr/>
        <p:nvPr/>
      </p:nvGrpSpPr>
      <p:grpSpPr>
        <a:xfrm>
          <a:off x="0" y="0"/>
          <a:ext cx="0" cy="0"/>
          <a:chOff x="0" y="0"/>
          <a:chExt cx="0" cy="0"/>
        </a:xfrm>
      </p:grpSpPr>
      <p:sp>
        <p:nvSpPr>
          <p:cNvPr id="1248" name="Google Shape;1248;g2033150a3a5_0_10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9" name="Google Shape;1249;g2033150a3a5_0_10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i="0"/>
              <a:t>Même démarche.</a:t>
            </a:r>
            <a:endParaRPr i="0"/>
          </a:p>
          <a:p>
            <a:pPr marL="0" marR="0" lvl="0" indent="0" algn="l" rtl="0">
              <a:lnSpc>
                <a:spcPct val="100000"/>
              </a:lnSpc>
              <a:spcBef>
                <a:spcPts val="0"/>
              </a:spcBef>
              <a:spcAft>
                <a:spcPts val="0"/>
              </a:spcAft>
              <a:buClr>
                <a:schemeClr val="dk1"/>
              </a:buClr>
              <a:buSzPts val="1200"/>
              <a:buFont typeface="Calibri"/>
              <a:buNone/>
            </a:pPr>
            <a:r>
              <a:rPr lang="fr-FR" i="0"/>
              <a:t>Insister sur la première stratégie : </a:t>
            </a:r>
            <a:r>
              <a:rPr lang="fr-FR" i="1"/>
              <a:t>je sais par cœur que 8 + 2 = 10 puis, de 10 pour aller à 13, il suffit d’ajouter 3. → J’ai ajouté 2 et encore 3, donc j’ai ajouté 5 en tout</a:t>
            </a:r>
            <a:r>
              <a:rPr lang="fr-FR" i="0"/>
              <a:t>. Ne pas hésiter à illustrer avec les réglettes aimantées comme lors des séances d’apprentissage.</a:t>
            </a:r>
            <a:endParaRPr i="0"/>
          </a:p>
          <a:p>
            <a:pPr marL="0" lvl="0" indent="0" algn="l" rtl="0">
              <a:lnSpc>
                <a:spcPct val="100000"/>
              </a:lnSpc>
              <a:spcBef>
                <a:spcPts val="0"/>
              </a:spcBef>
              <a:spcAft>
                <a:spcPts val="0"/>
              </a:spcAft>
              <a:buSzPts val="1400"/>
              <a:buNone/>
            </a:pPr>
            <a:endParaRPr i="0"/>
          </a:p>
        </p:txBody>
      </p:sp>
      <p:sp>
        <p:nvSpPr>
          <p:cNvPr id="1250" name="Google Shape;1250;g2033150a3a5_0_10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162</a:t>
            </a:fld>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g2033150a3a5_0_10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9" name="Google Shape;1259;g2033150a3a5_0_10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i="0" dirty="0"/>
              <a:t>Les élèves peuvent utiliser le lien addition-soustraction : </a:t>
            </a:r>
            <a:r>
              <a:rPr lang="fr-FR" i="1" dirty="0"/>
              <a:t>je sais par cœur que 14, c’est 10 + 4  donc 14 – 4 = 10</a:t>
            </a:r>
            <a:r>
              <a:rPr lang="fr-FR" i="0" dirty="0"/>
              <a:t>. Ou ils peuvent réaliser que, pour passer de 14 à 10, il faut retirer toutes les unités restantes.</a:t>
            </a:r>
            <a:endParaRPr i="0" dirty="0"/>
          </a:p>
          <a:p>
            <a:pPr marL="0" lvl="0" indent="0" algn="l" rtl="0">
              <a:lnSpc>
                <a:spcPct val="100000"/>
              </a:lnSpc>
              <a:spcBef>
                <a:spcPts val="0"/>
              </a:spcBef>
              <a:spcAft>
                <a:spcPts val="0"/>
              </a:spcAft>
              <a:buSzPts val="1400"/>
              <a:buNone/>
            </a:pPr>
            <a:endParaRPr i="0" dirty="0"/>
          </a:p>
        </p:txBody>
      </p:sp>
      <p:sp>
        <p:nvSpPr>
          <p:cNvPr id="1260" name="Google Shape;1260;g2033150a3a5_0_10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163</a:t>
            </a:fld>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g2033150a3a5_0_109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9" name="Google Shape;1269;g2033150a3a5_0_10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0" name="Google Shape;1270;g2033150a3a5_0_10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164</a:t>
            </a:fld>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7"/>
        <p:cNvGrpSpPr/>
        <p:nvPr/>
      </p:nvGrpSpPr>
      <p:grpSpPr>
        <a:xfrm>
          <a:off x="0" y="0"/>
          <a:ext cx="0" cy="0"/>
          <a:chOff x="0" y="0"/>
          <a:chExt cx="0" cy="0"/>
        </a:xfrm>
      </p:grpSpPr>
      <p:sp>
        <p:nvSpPr>
          <p:cNvPr id="1278" name="Google Shape;1278;g2033150a3a5_0_110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9" name="Google Shape;1279;g2033150a3a5_0_11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Si le fait de chercher le premier nombre pose problème aux élèves, leur rappeler la commutativité de l’addition : </a:t>
            </a:r>
            <a:r>
              <a:rPr lang="fr-FR" i="1"/>
              <a:t>quelque chose + 11, c’est pareil que 11 + quelque chose. </a:t>
            </a:r>
            <a:endParaRPr i="1"/>
          </a:p>
        </p:txBody>
      </p:sp>
      <p:sp>
        <p:nvSpPr>
          <p:cNvPr id="1280" name="Google Shape;1280;g2033150a3a5_0_11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165</a:t>
            </a:fld>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Google Shape;1288;g2033150a3a5_0_110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9" name="Google Shape;1289;g2033150a3a5_0_11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i="1" dirty="0"/>
              <a:t>Quand on a 0, cela veut dire qu’on n’a rien, donc il faut ajouter toute la quantité. </a:t>
            </a:r>
          </a:p>
          <a:p>
            <a:pPr marL="0" lvl="0" indent="0" algn="l" rtl="0">
              <a:lnSpc>
                <a:spcPct val="100000"/>
              </a:lnSpc>
              <a:spcBef>
                <a:spcPts val="0"/>
              </a:spcBef>
              <a:spcAft>
                <a:spcPts val="0"/>
              </a:spcAft>
              <a:buSzPts val="1400"/>
              <a:buNone/>
            </a:pPr>
            <a:r>
              <a:rPr lang="fr-FR" i="0" dirty="0"/>
              <a:t>Pour vérifier que les élèves ont compris, les interroger uniquement à l’oral : </a:t>
            </a:r>
            <a:r>
              <a:rPr lang="fr-FR" i="1" dirty="0"/>
              <a:t>0 + combien = 12 ? 0 + combien = 7 ?</a:t>
            </a:r>
            <a:endParaRPr i="1" dirty="0"/>
          </a:p>
        </p:txBody>
      </p:sp>
      <p:sp>
        <p:nvSpPr>
          <p:cNvPr id="1290" name="Google Shape;1290;g2033150a3a5_0_11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166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Même démarche.</a:t>
            </a:r>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23</a:t>
            </a:fld>
            <a:endParaRPr lang="fr-FR"/>
          </a:p>
        </p:txBody>
      </p:sp>
    </p:spTree>
    <p:extLst>
      <p:ext uri="{BB962C8B-B14F-4D97-AF65-F5344CB8AC3E}">
        <p14:creationId xmlns:p14="http://schemas.microsoft.com/office/powerpoint/2010/main" val="58063607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7"/>
        <p:cNvGrpSpPr/>
        <p:nvPr/>
      </p:nvGrpSpPr>
      <p:grpSpPr>
        <a:xfrm>
          <a:off x="0" y="0"/>
          <a:ext cx="0" cy="0"/>
          <a:chOff x="0" y="0"/>
          <a:chExt cx="0" cy="0"/>
        </a:xfrm>
      </p:grpSpPr>
      <p:sp>
        <p:nvSpPr>
          <p:cNvPr id="1298" name="Google Shape;1298;g2033150a3a5_0_11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9" name="Google Shape;1299;g2033150a3a5_0_11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i="1" dirty="0"/>
              <a:t>Aujourd’hui, nous allons nous entrainer à calculer les doubles et les moitiés.</a:t>
            </a:r>
            <a:endParaRPr i="1" dirty="0"/>
          </a:p>
        </p:txBody>
      </p:sp>
      <p:sp>
        <p:nvSpPr>
          <p:cNvPr id="1300" name="Google Shape;1300;g2033150a3a5_0_11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167</a:t>
            </a:fld>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g2033150a3a5_0_11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5" name="Google Shape;1305;g2033150a3a5_0_11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spcBef>
                <a:spcPts val="0"/>
              </a:spcBef>
              <a:spcAft>
                <a:spcPts val="0"/>
              </a:spcAft>
            </a:pPr>
            <a:r>
              <a:rPr lang="fr-FR" sz="1800" b="0" i="1" u="none" strike="noStrike">
                <a:solidFill>
                  <a:srgbClr val="000000"/>
                </a:solidFill>
                <a:effectLst/>
                <a:latin typeface="Calibri" panose="020F0502020204030204" pitchFamily="34" charset="0"/>
              </a:rPr>
              <a:t>Comment fait-on pour trouver le double de 5 ? </a:t>
            </a:r>
            <a:endParaRPr lang="fr-FR" b="0">
              <a:effectLst/>
            </a:endParaRPr>
          </a:p>
          <a:p>
            <a:pPr rtl="0">
              <a:spcBef>
                <a:spcPts val="0"/>
              </a:spcBef>
              <a:spcAft>
                <a:spcPts val="0"/>
              </a:spcAft>
            </a:pPr>
            <a:r>
              <a:rPr lang="fr-FR" sz="1800" b="0" i="1" u="none" strike="noStrike">
                <a:solidFill>
                  <a:srgbClr val="000000"/>
                </a:solidFill>
                <a:effectLst/>
                <a:latin typeface="Calibri" panose="020F0502020204030204" pitchFamily="34" charset="0"/>
              </a:rPr>
              <a:t>→ Pour trouver le double de cinq, on fait 5 + 5.</a:t>
            </a:r>
            <a:endParaRPr lang="fr-FR" b="0">
              <a:effectLst/>
            </a:endParaRPr>
          </a:p>
          <a:p>
            <a:br>
              <a:rPr lang="fr-FR"/>
            </a:br>
            <a:endParaRPr/>
          </a:p>
        </p:txBody>
      </p:sp>
      <p:sp>
        <p:nvSpPr>
          <p:cNvPr id="1306" name="Google Shape;1306;g2033150a3a5_0_11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168</a:t>
            </a:fld>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3"/>
        <p:cNvGrpSpPr/>
        <p:nvPr/>
      </p:nvGrpSpPr>
      <p:grpSpPr>
        <a:xfrm>
          <a:off x="0" y="0"/>
          <a:ext cx="0" cy="0"/>
          <a:chOff x="0" y="0"/>
          <a:chExt cx="0" cy="0"/>
        </a:xfrm>
      </p:grpSpPr>
      <p:sp>
        <p:nvSpPr>
          <p:cNvPr id="1314" name="Google Shape;1314;g2033150a3a5_0_11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5" name="Google Shape;1315;g2033150a3a5_0_11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fr-FR" sz="2800" i="1"/>
              <a:t>Quelle réglette fait la même longueur que les deux réglettes 5 mises bout à bout ? </a:t>
            </a:r>
            <a:br>
              <a:rPr lang="fr-FR" sz="2800"/>
            </a:br>
            <a:endParaRPr i="1"/>
          </a:p>
        </p:txBody>
      </p:sp>
      <p:sp>
        <p:nvSpPr>
          <p:cNvPr id="1316" name="Google Shape;1316;g2033150a3a5_0_11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169</a:t>
            </a:fld>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4"/>
        <p:cNvGrpSpPr/>
        <p:nvPr/>
      </p:nvGrpSpPr>
      <p:grpSpPr>
        <a:xfrm>
          <a:off x="0" y="0"/>
          <a:ext cx="0" cy="0"/>
          <a:chOff x="0" y="0"/>
          <a:chExt cx="0" cy="0"/>
        </a:xfrm>
      </p:grpSpPr>
      <p:sp>
        <p:nvSpPr>
          <p:cNvPr id="1325" name="Google Shape;1325;g2033150a3a5_0_11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6" name="Google Shape;1326;g2033150a3a5_0_11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fr-FR" sz="1200"/>
              <a:t>→ </a:t>
            </a:r>
            <a:r>
              <a:rPr lang="fr-FR" sz="1200" i="1"/>
              <a:t>La réglette 10, donc le double de 5, c'est 10. </a:t>
            </a:r>
          </a:p>
          <a:p>
            <a:r>
              <a:rPr lang="fr-FR" sz="1200"/>
              <a:t>Compléter les pointillés. </a:t>
            </a:r>
            <a:endParaRPr i="0"/>
          </a:p>
        </p:txBody>
      </p:sp>
      <p:sp>
        <p:nvSpPr>
          <p:cNvPr id="1327" name="Google Shape;1327;g2033150a3a5_0_11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170</a:t>
            </a:fld>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
        <p:cNvGrpSpPr/>
        <p:nvPr/>
      </p:nvGrpSpPr>
      <p:grpSpPr>
        <a:xfrm>
          <a:off x="0" y="0"/>
          <a:ext cx="0" cy="0"/>
          <a:chOff x="0" y="0"/>
          <a:chExt cx="0" cy="0"/>
        </a:xfrm>
      </p:grpSpPr>
      <p:sp>
        <p:nvSpPr>
          <p:cNvPr id="1336" name="Google Shape;1336;g2033150a3a5_0_11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7" name="Google Shape;1337;g2033150a3a5_0_11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i="1" dirty="0"/>
              <a:t>Maintenant, comment fait-on pour trouver la moitié de 10 ? </a:t>
            </a:r>
          </a:p>
          <a:p>
            <a:pPr marL="0" lvl="0" indent="0" algn="l" rtl="0">
              <a:lnSpc>
                <a:spcPct val="100000"/>
              </a:lnSpc>
              <a:spcBef>
                <a:spcPts val="0"/>
              </a:spcBef>
              <a:spcAft>
                <a:spcPts val="0"/>
              </a:spcAft>
              <a:buSzPts val="1400"/>
              <a:buNone/>
            </a:pPr>
            <a:r>
              <a:rPr lang="fr-FR" i="1" dirty="0"/>
              <a:t>→ On cherche le nombre qui, additionné à lui-même, fait 10. </a:t>
            </a:r>
          </a:p>
          <a:p>
            <a:pPr marL="0" lvl="0" indent="0" algn="l" rtl="0">
              <a:lnSpc>
                <a:spcPct val="100000"/>
              </a:lnSpc>
              <a:spcBef>
                <a:spcPts val="0"/>
              </a:spcBef>
              <a:spcAft>
                <a:spcPts val="0"/>
              </a:spcAft>
              <a:buSzPts val="1400"/>
              <a:buNone/>
            </a:pPr>
            <a:r>
              <a:rPr lang="fr-FR" i="0" dirty="0"/>
              <a:t>Comme on travaille avec les réglettes, rappeler que l’on cherche 2 réglettes identiques pour faire le nombre 10. </a:t>
            </a:r>
            <a:endParaRPr i="0" dirty="0"/>
          </a:p>
        </p:txBody>
      </p:sp>
      <p:sp>
        <p:nvSpPr>
          <p:cNvPr id="1338" name="Google Shape;1338;g2033150a3a5_0_11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171</a:t>
            </a:fld>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g2033150a3a5_0_11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6" name="Google Shape;1346;g2033150a3a5_0_11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i="1" dirty="0"/>
              <a:t>→ La moitié de 10 est 5, car 5 + 5 = 10.</a:t>
            </a:r>
            <a:endParaRPr dirty="0"/>
          </a:p>
        </p:txBody>
      </p:sp>
      <p:sp>
        <p:nvSpPr>
          <p:cNvPr id="1347" name="Google Shape;1347;g2033150a3a5_0_11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172</a:t>
            </a:fld>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5"/>
        <p:cNvGrpSpPr/>
        <p:nvPr/>
      </p:nvGrpSpPr>
      <p:grpSpPr>
        <a:xfrm>
          <a:off x="0" y="0"/>
          <a:ext cx="0" cy="0"/>
          <a:chOff x="0" y="0"/>
          <a:chExt cx="0" cy="0"/>
        </a:xfrm>
      </p:grpSpPr>
      <p:sp>
        <p:nvSpPr>
          <p:cNvPr id="1356" name="Google Shape;1356;g2033150a3a5_0_117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7" name="Google Shape;1357;g2033150a3a5_0_11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i="1"/>
              <a:t>Maintenant on va essayer de trouver le double d’un nombre sans s’aider des réglettes. Quel est le double de 4 ? </a:t>
            </a:r>
          </a:p>
          <a:p>
            <a:pPr marL="0" lvl="0" indent="0" algn="l" rtl="0">
              <a:lnSpc>
                <a:spcPct val="100000"/>
              </a:lnSpc>
              <a:spcBef>
                <a:spcPts val="0"/>
              </a:spcBef>
              <a:spcAft>
                <a:spcPts val="0"/>
              </a:spcAft>
              <a:buSzPts val="1400"/>
              <a:buNone/>
            </a:pPr>
            <a:r>
              <a:rPr lang="fr-FR" i="0"/>
              <a:t>Même démarche. On peut utiliser les réglettes aimantées pour valider les propositions des élèves. </a:t>
            </a:r>
          </a:p>
        </p:txBody>
      </p:sp>
      <p:sp>
        <p:nvSpPr>
          <p:cNvPr id="1358" name="Google Shape;1358;g2033150a3a5_0_11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173</a:t>
            </a:fld>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Google Shape;1364;g2033150a3a5_0_117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5" name="Google Shape;1365;g2033150a3a5_0_11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Même démarche.</a:t>
            </a:r>
            <a:endParaRPr dirty="0"/>
          </a:p>
        </p:txBody>
      </p:sp>
      <p:sp>
        <p:nvSpPr>
          <p:cNvPr id="1366" name="Google Shape;1366;g2033150a3a5_0_11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174</a:t>
            </a:fld>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2033150a3a5_0_118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3" name="Google Shape;1373;g2033150a3a5_0_11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4" name="Google Shape;1374;g2033150a3a5_0_11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175</a:t>
            </a:fld>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9"/>
        <p:cNvGrpSpPr/>
        <p:nvPr/>
      </p:nvGrpSpPr>
      <p:grpSpPr>
        <a:xfrm>
          <a:off x="0" y="0"/>
          <a:ext cx="0" cy="0"/>
          <a:chOff x="0" y="0"/>
          <a:chExt cx="0" cy="0"/>
        </a:xfrm>
      </p:grpSpPr>
      <p:sp>
        <p:nvSpPr>
          <p:cNvPr id="1380" name="Google Shape;1380;g2033150a3a5_0_119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1" name="Google Shape;1381;g2033150a3a5_0_11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82" name="Google Shape;1382;g2033150a3a5_0_11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176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24</a:t>
            </a:fld>
            <a:endParaRPr lang="fr-FR"/>
          </a:p>
        </p:txBody>
      </p:sp>
    </p:spTree>
    <p:extLst>
      <p:ext uri="{BB962C8B-B14F-4D97-AF65-F5344CB8AC3E}">
        <p14:creationId xmlns:p14="http://schemas.microsoft.com/office/powerpoint/2010/main" val="11144327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Google Shape;1388;g2033150a3a5_0_119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9" name="Google Shape;1389;g2033150a3a5_0_11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90" name="Google Shape;1390;g2033150a3a5_0_11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177</a:t>
            </a:fld>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5"/>
        <p:cNvGrpSpPr/>
        <p:nvPr/>
      </p:nvGrpSpPr>
      <p:grpSpPr>
        <a:xfrm>
          <a:off x="0" y="0"/>
          <a:ext cx="0" cy="0"/>
          <a:chOff x="0" y="0"/>
          <a:chExt cx="0" cy="0"/>
        </a:xfrm>
      </p:grpSpPr>
      <p:sp>
        <p:nvSpPr>
          <p:cNvPr id="1396" name="Google Shape;1396;g2033150a3a5_0_120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7" name="Google Shape;1397;g2033150a3a5_0_12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98" name="Google Shape;1398;g2033150a3a5_0_12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178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25</a:t>
            </a:fld>
            <a:endParaRPr lang="fr-FR"/>
          </a:p>
        </p:txBody>
      </p:sp>
    </p:spTree>
    <p:extLst>
      <p:ext uri="{BB962C8B-B14F-4D97-AF65-F5344CB8AC3E}">
        <p14:creationId xmlns:p14="http://schemas.microsoft.com/office/powerpoint/2010/main" val="3267908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26</a:t>
            </a:fld>
            <a:endParaRPr lang="fr-FR"/>
          </a:p>
        </p:txBody>
      </p:sp>
    </p:spTree>
    <p:extLst>
      <p:ext uri="{BB962C8B-B14F-4D97-AF65-F5344CB8AC3E}">
        <p14:creationId xmlns:p14="http://schemas.microsoft.com/office/powerpoint/2010/main" val="4117478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fr-FR" i="1" dirty="0"/>
              <a:t>Aujourd’hui, nous allons reconnaitre de petites quantités et écrire le nombre en chiffres. </a:t>
            </a:r>
            <a:endParaRPr dirty="0"/>
          </a:p>
        </p:txBody>
      </p:sp>
      <p:sp>
        <p:nvSpPr>
          <p:cNvPr id="82" name="Google Shape;8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27</a:t>
            </a:fld>
            <a:endParaRPr lang="fr-FR"/>
          </a:p>
        </p:txBody>
      </p:sp>
    </p:spTree>
    <p:extLst>
      <p:ext uri="{BB962C8B-B14F-4D97-AF65-F5344CB8AC3E}">
        <p14:creationId xmlns:p14="http://schemas.microsoft.com/office/powerpoint/2010/main" val="11969690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033150a3a5_0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g2033150a3a5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i="1" dirty="0"/>
              <a:t>Aujourd’hui, nous allons réviser les décompositions de 10, c’est-à-dire toutes les additions qui font 10. </a:t>
            </a:r>
            <a:endParaRPr dirty="0"/>
          </a:p>
        </p:txBody>
      </p:sp>
      <p:sp>
        <p:nvSpPr>
          <p:cNvPr id="159" name="Google Shape;159;g2033150a3a5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28</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Voici toutes les sommes de deux nombres égales à 10. </a:t>
            </a:r>
            <a:br>
              <a:rPr lang="fr-FR" i="1" dirty="0"/>
            </a:br>
            <a:r>
              <a:rPr lang="fr-FR" i="0" dirty="0"/>
              <a:t>Les faire</a:t>
            </a:r>
            <a:r>
              <a:rPr lang="fr-FR" i="0" baseline="0" dirty="0"/>
              <a:t> lire collectivement. Interroger les élèves, égalités toujours visibles : </a:t>
            </a:r>
            <a:r>
              <a:rPr lang="fr-FR" sz="1200" i="1" dirty="0">
                <a:effectLst/>
                <a:latin typeface="Segoe UI" panose="020B0502040204020203" pitchFamily="34" charset="0"/>
              </a:rPr>
              <a:t>10 = 5 + combien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i="1" dirty="0">
                <a:effectLst/>
                <a:latin typeface="Segoe UI" panose="020B0502040204020203" pitchFamily="34" charset="0"/>
              </a:rPr>
              <a:t>Combien faut-il ajouter à 3 pour obtenir 10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i="1" dirty="0">
                <a:effectLst/>
                <a:latin typeface="Segoe UI" panose="020B0502040204020203" pitchFamily="34" charset="0"/>
              </a:rPr>
              <a:t>10 = 9 + quel nombre ?</a:t>
            </a:r>
            <a:endParaRPr lang="fr-FR" sz="1200" i="1" dirty="0">
              <a:effectLst/>
              <a:latin typeface="Arial" panose="020B0604020202020204" pitchFamily="34" charset="0"/>
            </a:endParaRPr>
          </a:p>
          <a:p>
            <a:r>
              <a:rPr lang="fr-FR" i="0" baseline="0" dirty="0"/>
              <a:t>Les élèves donnent leur réponse à l’oral.</a:t>
            </a:r>
            <a:endParaRPr lang="fr-FR" i="0" dirty="0"/>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29</a:t>
            </a:fld>
            <a:endParaRPr lang="fr-FR"/>
          </a:p>
        </p:txBody>
      </p:sp>
    </p:spTree>
    <p:extLst>
      <p:ext uri="{BB962C8B-B14F-4D97-AF65-F5344CB8AC3E}">
        <p14:creationId xmlns:p14="http://schemas.microsoft.com/office/powerpoint/2010/main" val="1070735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Un nombre est caché ; il faut </a:t>
            </a:r>
            <a:r>
              <a:rPr lang="fr-FR" i="1" baseline="0" dirty="0"/>
              <a:t>le retrouver et écrire les calculs et </a:t>
            </a:r>
            <a:r>
              <a:rPr lang="fr-FR" i="1" baseline="0"/>
              <a:t>leur résultat </a:t>
            </a:r>
            <a:r>
              <a:rPr lang="fr-FR" i="1" baseline="0" dirty="0"/>
              <a:t>en entier pour vous aider à les mémoriser</a:t>
            </a:r>
            <a:r>
              <a:rPr lang="fr-FR"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Les élèves devant mémoriser ces sommes, il est important de leur demander d’écrire l’égalité intégralement.</a:t>
            </a:r>
            <a:br>
              <a:rPr lang="fr-FR" baseline="0" dirty="0"/>
            </a:br>
            <a:r>
              <a:rPr lang="fr-FR" baseline="0" dirty="0"/>
              <a:t>Corriger oralement et afficher les nombres manquants en présentant la diapo suivante.</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30</a:t>
            </a:fld>
            <a:endParaRPr lang="fr-FR"/>
          </a:p>
        </p:txBody>
      </p:sp>
    </p:spTree>
    <p:extLst>
      <p:ext uri="{BB962C8B-B14F-4D97-AF65-F5344CB8AC3E}">
        <p14:creationId xmlns:p14="http://schemas.microsoft.com/office/powerpoint/2010/main" val="794450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31</a:t>
            </a:fld>
            <a:endParaRPr lang="fr-FR"/>
          </a:p>
        </p:txBody>
      </p:sp>
    </p:spTree>
    <p:extLst>
      <p:ext uri="{BB962C8B-B14F-4D97-AF65-F5344CB8AC3E}">
        <p14:creationId xmlns:p14="http://schemas.microsoft.com/office/powerpoint/2010/main" val="17973883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Même démarche. </a:t>
            </a:r>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32</a:t>
            </a:fld>
            <a:endParaRPr lang="fr-FR"/>
          </a:p>
        </p:txBody>
      </p:sp>
    </p:spTree>
    <p:extLst>
      <p:ext uri="{BB962C8B-B14F-4D97-AF65-F5344CB8AC3E}">
        <p14:creationId xmlns:p14="http://schemas.microsoft.com/office/powerpoint/2010/main" val="28740547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33</a:t>
            </a:fld>
            <a:endParaRPr lang="fr-FR"/>
          </a:p>
        </p:txBody>
      </p:sp>
    </p:spTree>
    <p:extLst>
      <p:ext uri="{BB962C8B-B14F-4D97-AF65-F5344CB8AC3E}">
        <p14:creationId xmlns:p14="http://schemas.microsoft.com/office/powerpoint/2010/main" val="926094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34</a:t>
            </a:fld>
            <a:endParaRPr lang="fr-FR"/>
          </a:p>
        </p:txBody>
      </p:sp>
    </p:spTree>
    <p:extLst>
      <p:ext uri="{BB962C8B-B14F-4D97-AF65-F5344CB8AC3E}">
        <p14:creationId xmlns:p14="http://schemas.microsoft.com/office/powerpoint/2010/main" val="34666979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35</a:t>
            </a:fld>
            <a:endParaRPr lang="fr-FR"/>
          </a:p>
        </p:txBody>
      </p:sp>
    </p:spTree>
    <p:extLst>
      <p:ext uri="{BB962C8B-B14F-4D97-AF65-F5344CB8AC3E}">
        <p14:creationId xmlns:p14="http://schemas.microsoft.com/office/powerpoint/2010/main" val="12969994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36</a:t>
            </a:fld>
            <a:endParaRPr lang="fr-FR"/>
          </a:p>
        </p:txBody>
      </p:sp>
    </p:spTree>
    <p:extLst>
      <p:ext uri="{BB962C8B-B14F-4D97-AF65-F5344CB8AC3E}">
        <p14:creationId xmlns:p14="http://schemas.microsoft.com/office/powerpoint/2010/main" val="3490049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b="0" i="1" u="none" strike="noStrike" dirty="0">
                <a:solidFill>
                  <a:srgbClr val="000000"/>
                </a:solidFill>
                <a:effectLst/>
                <a:latin typeface="Calibri" panose="020F0502020204030204" pitchFamily="34" charset="0"/>
              </a:rPr>
              <a:t>Vous allez voir apparaitre des quantités et vous devrez écrire le nombre correspondant. Cela peut être des doigts, des points, des cubes unités. Il faut être le plus rapide possible. Écrivez le nombre sur votre ardoise et levez-la dès que vous avez fini. </a:t>
            </a:r>
            <a:r>
              <a:rPr lang="fr-FR" sz="1100" i="1" kern="1200" dirty="0">
                <a:solidFill>
                  <a:schemeClr val="tx1"/>
                </a:solidFill>
                <a:latin typeface="+mn-lt"/>
                <a:ea typeface="+mn-ea"/>
                <a:cs typeface="+mn-cs"/>
              </a:rPr>
              <a:t>Attention, l’image va disparaitre assez vite !</a:t>
            </a:r>
            <a:endParaRPr lang="fr-FR" sz="1100" dirty="0"/>
          </a:p>
          <a:p>
            <a:pPr rtl="0">
              <a:spcBef>
                <a:spcPts val="0"/>
              </a:spcBef>
              <a:spcAft>
                <a:spcPts val="0"/>
              </a:spcAft>
            </a:pPr>
            <a:endParaRPr lang="fr-FR" sz="1100" b="0" dirty="0">
              <a:effectLst/>
            </a:endParaRPr>
          </a:p>
          <a:p>
            <a:br>
              <a:rPr lang="fr-FR" dirty="0"/>
            </a:br>
            <a:endParaRPr lang="fr-FR" i="1" dirty="0"/>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3</a:t>
            </a:fld>
            <a:endParaRPr lang="fr-FR"/>
          </a:p>
        </p:txBody>
      </p:sp>
    </p:spTree>
    <p:extLst>
      <p:ext uri="{BB962C8B-B14F-4D97-AF65-F5344CB8AC3E}">
        <p14:creationId xmlns:p14="http://schemas.microsoft.com/office/powerpoint/2010/main" val="38614353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37</a:t>
            </a:fld>
            <a:endParaRPr lang="fr-FR"/>
          </a:p>
        </p:txBody>
      </p:sp>
    </p:spTree>
    <p:extLst>
      <p:ext uri="{BB962C8B-B14F-4D97-AF65-F5344CB8AC3E}">
        <p14:creationId xmlns:p14="http://schemas.microsoft.com/office/powerpoint/2010/main" val="23020105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38</a:t>
            </a:fld>
            <a:endParaRPr lang="fr-FR"/>
          </a:p>
        </p:txBody>
      </p:sp>
    </p:spTree>
    <p:extLst>
      <p:ext uri="{BB962C8B-B14F-4D97-AF65-F5344CB8AC3E}">
        <p14:creationId xmlns:p14="http://schemas.microsoft.com/office/powerpoint/2010/main" val="27185905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39</a:t>
            </a:fld>
            <a:endParaRPr lang="fr-FR"/>
          </a:p>
        </p:txBody>
      </p:sp>
    </p:spTree>
    <p:extLst>
      <p:ext uri="{BB962C8B-B14F-4D97-AF65-F5344CB8AC3E}">
        <p14:creationId xmlns:p14="http://schemas.microsoft.com/office/powerpoint/2010/main" val="37292075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40</a:t>
            </a:fld>
            <a:endParaRPr lang="fr-FR"/>
          </a:p>
        </p:txBody>
      </p:sp>
    </p:spTree>
    <p:extLst>
      <p:ext uri="{BB962C8B-B14F-4D97-AF65-F5344CB8AC3E}">
        <p14:creationId xmlns:p14="http://schemas.microsoft.com/office/powerpoint/2010/main" val="816651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41</a:t>
            </a:fld>
            <a:endParaRPr lang="fr-FR"/>
          </a:p>
        </p:txBody>
      </p:sp>
    </p:spTree>
    <p:extLst>
      <p:ext uri="{BB962C8B-B14F-4D97-AF65-F5344CB8AC3E}">
        <p14:creationId xmlns:p14="http://schemas.microsoft.com/office/powerpoint/2010/main" val="15856054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033150a3a5_0_2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g2033150a3a5_0_2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sz="1200" i="1" dirty="0">
                <a:solidFill>
                  <a:schemeClr val="dk1"/>
                </a:solidFill>
                <a:latin typeface="Calibri"/>
                <a:ea typeface="Calibri"/>
                <a:cs typeface="Calibri"/>
                <a:sym typeface="Calibri"/>
              </a:rPr>
              <a:t>Aujourd’hui, vous allez vous entrainer à </a:t>
            </a:r>
            <a:r>
              <a:rPr lang="fr-FR" sz="1200" b="1" i="1" dirty="0">
                <a:solidFill>
                  <a:schemeClr val="dk1"/>
                </a:solidFill>
                <a:latin typeface="Calibri"/>
                <a:ea typeface="Calibri"/>
                <a:cs typeface="Calibri"/>
                <a:sym typeface="Calibri"/>
              </a:rPr>
              <a:t>associer</a:t>
            </a:r>
            <a:r>
              <a:rPr lang="fr-FR" sz="1200" i="1" dirty="0">
                <a:solidFill>
                  <a:schemeClr val="dk1"/>
                </a:solidFill>
                <a:latin typeface="Calibri"/>
                <a:ea typeface="Calibri"/>
                <a:cs typeface="Calibri"/>
                <a:sym typeface="Calibri"/>
              </a:rPr>
              <a:t> une position sur la ligne numérique à un nombre, puis à </a:t>
            </a:r>
            <a:r>
              <a:rPr lang="fr-FR" sz="1200" b="1" i="1" dirty="0">
                <a:solidFill>
                  <a:schemeClr val="dk1"/>
                </a:solidFill>
                <a:latin typeface="Calibri"/>
                <a:ea typeface="Calibri"/>
                <a:cs typeface="Calibri"/>
                <a:sym typeface="Calibri"/>
              </a:rPr>
              <a:t>estimer</a:t>
            </a:r>
            <a:r>
              <a:rPr lang="fr-FR" sz="1200" i="1" dirty="0">
                <a:solidFill>
                  <a:schemeClr val="dk1"/>
                </a:solidFill>
                <a:latin typeface="Calibri"/>
                <a:ea typeface="Calibri"/>
                <a:cs typeface="Calibri"/>
                <a:sym typeface="Calibri"/>
              </a:rPr>
              <a:t> où placer un nombre sur la ligne numérique.</a:t>
            </a:r>
            <a:endParaRPr lang="fr-FR" dirty="0"/>
          </a:p>
        </p:txBody>
      </p:sp>
      <p:sp>
        <p:nvSpPr>
          <p:cNvPr id="399" name="Google Shape;399;g2033150a3a5_0_2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42</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Vous allez devoir trouver le nombre qui correspond au repère rouge sur la ligne numérique. </a:t>
            </a:r>
            <a:endParaRPr lang="fr-FR" i="1" dirty="0">
              <a:cs typeface="Calibri"/>
            </a:endParaRPr>
          </a:p>
          <a:p>
            <a:r>
              <a:rPr lang="fr-FR" i="0" dirty="0"/>
              <a:t>Présenter la ligne numérique en faisant nommer les bornes : </a:t>
            </a:r>
            <a:r>
              <a:rPr lang="fr-FR" i="1" dirty="0"/>
              <a:t>on cherche un nombre entre 0 et 10.</a:t>
            </a:r>
            <a:endParaRPr lang="fr-FR" i="1" dirty="0">
              <a:cs typeface="Calibri"/>
            </a:endParaRPr>
          </a:p>
        </p:txBody>
      </p:sp>
      <p:sp>
        <p:nvSpPr>
          <p:cNvPr id="4" name="Espace réservé du numéro de diapositive 3"/>
          <p:cNvSpPr>
            <a:spLocks noGrp="1"/>
          </p:cNvSpPr>
          <p:nvPr>
            <p:ph type="sldNum" sz="quarter" idx="10"/>
          </p:nvPr>
        </p:nvSpPr>
        <p:spPr/>
        <p:txBody>
          <a:bodyPr/>
          <a:lstStyle/>
          <a:p>
            <a:fld id="{0F5038E3-B7CF-455E-96F4-A4DE1B143443}" type="slidenum">
              <a:rPr lang="fr-FR" smtClean="0"/>
              <a:pPr/>
              <a:t>43</a:t>
            </a:fld>
            <a:endParaRPr lang="fr-F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i="1" dirty="0"/>
              <a:t>Quel est ce nombre ? </a:t>
            </a:r>
            <a:r>
              <a:rPr lang="fr-FR" i="1" dirty="0">
                <a:sym typeface="Symbol" panose="05050102010706020507" pitchFamily="18" charset="2"/>
              </a:rPr>
              <a:t> </a:t>
            </a:r>
            <a:r>
              <a:rPr lang="fr-FR" i="1" dirty="0"/>
              <a:t>5.</a:t>
            </a:r>
          </a:p>
          <a:p>
            <a:r>
              <a:rPr lang="fr-FR" i="0" dirty="0"/>
              <a:t>Expliquer que le nombre 5 se trouve à égale distance de 0 et de 10 (on pourrait dire « au milieu »)</a:t>
            </a:r>
            <a:r>
              <a:rPr lang="fr-FR" i="0" baseline="0" dirty="0"/>
              <a:t>.</a:t>
            </a:r>
            <a:endParaRPr lang="fr-FR" i="0" dirty="0"/>
          </a:p>
        </p:txBody>
      </p:sp>
      <p:sp>
        <p:nvSpPr>
          <p:cNvPr id="4" name="Espace réservé du numéro de diapositive 3"/>
          <p:cNvSpPr>
            <a:spLocks noGrp="1"/>
          </p:cNvSpPr>
          <p:nvPr>
            <p:ph type="sldNum" sz="quarter" idx="10"/>
          </p:nvPr>
        </p:nvSpPr>
        <p:spPr/>
        <p:txBody>
          <a:bodyPr/>
          <a:lstStyle/>
          <a:p>
            <a:fld id="{0F5038E3-B7CF-455E-96F4-A4DE1B143443}" type="slidenum">
              <a:rPr lang="fr-FR" smtClean="0"/>
              <a:pPr/>
              <a:t>44</a:t>
            </a:fld>
            <a:endParaRPr lang="fr-F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rtl="0">
              <a:spcBef>
                <a:spcPts val="0"/>
              </a:spcBef>
              <a:spcAft>
                <a:spcPts val="0"/>
              </a:spcAft>
            </a:pPr>
            <a:r>
              <a:rPr lang="fr-FR" sz="1800" b="0" i="0" u="none" strike="noStrike" dirty="0">
                <a:solidFill>
                  <a:srgbClr val="000000"/>
                </a:solidFill>
                <a:effectLst/>
                <a:latin typeface="Calibri" panose="020F0502020204030204" pitchFamily="34" charset="0"/>
              </a:rPr>
              <a:t>Attirer l’attention des élèves sur la présence de nouvelles bornes. </a:t>
            </a:r>
            <a:r>
              <a:rPr lang="fr-FR" sz="1800" b="0" i="1" u="none" strike="noStrike" dirty="0">
                <a:solidFill>
                  <a:srgbClr val="000000"/>
                </a:solidFill>
                <a:effectLst/>
                <a:latin typeface="Calibri" panose="020F0502020204030204" pitchFamily="34" charset="0"/>
              </a:rPr>
              <a:t>Ici on est entre 0 et 4. Quel est le nombre correspondant au repère rouge ?</a:t>
            </a:r>
            <a:endParaRPr lang="fr-FR"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i="0" u="none" strike="noStrike" dirty="0">
                <a:solidFill>
                  <a:srgbClr val="000000"/>
                </a:solidFill>
                <a:effectLst/>
                <a:latin typeface="Calibri" panose="020F0502020204030204" pitchFamily="34" charset="0"/>
              </a:rPr>
              <a:t>Interroger un élève et lui demander d’expliquer sa procédure. </a:t>
            </a:r>
            <a:r>
              <a:rPr lang="fr-FR" sz="1800" i="1" dirty="0">
                <a:sym typeface="Symbol" panose="05050102010706020507" pitchFamily="18" charset="2"/>
              </a:rPr>
              <a:t> </a:t>
            </a:r>
            <a:r>
              <a:rPr lang="fr-FR" sz="1800" i="1" dirty="0">
                <a:effectLst/>
                <a:latin typeface="Segoe UI" panose="020B0502040204020203" pitchFamily="34" charset="0"/>
              </a:rPr>
              <a:t>Il y a 4 d'écart entre 0 et 4 </a:t>
            </a:r>
            <a:r>
              <a:rPr lang="fr-FR" sz="1800" b="0" i="0" dirty="0">
                <a:effectLst/>
                <a:latin typeface="Segoe UI" panose="020B0502040204020203" pitchFamily="34" charset="0"/>
              </a:rPr>
              <a:t>(suivre la ligne du doigt)</a:t>
            </a:r>
            <a:r>
              <a:rPr lang="fr-FR" sz="1800" i="1" dirty="0">
                <a:effectLst/>
                <a:latin typeface="Segoe UI" panose="020B0502040204020203" pitchFamily="34" charset="0"/>
              </a:rPr>
              <a:t>, donc il y a 2 de chaque côté du repère rouge</a:t>
            </a:r>
            <a:r>
              <a:rPr lang="fr-FR" sz="1800" dirty="0">
                <a:effectLst/>
                <a:latin typeface="Segoe UI" panose="020B0502040204020203" pitchFamily="34" charset="0"/>
              </a:rPr>
              <a:t>. </a:t>
            </a:r>
            <a:endParaRPr lang="fr-FR" sz="1800" dirty="0">
              <a:effectLst/>
              <a:latin typeface="Arial" panose="020B0604020202020204" pitchFamily="34" charset="0"/>
            </a:endParaRPr>
          </a:p>
          <a:p>
            <a:pPr rtl="0">
              <a:spcBef>
                <a:spcPts val="0"/>
              </a:spcBef>
              <a:spcAft>
                <a:spcPts val="0"/>
              </a:spcAft>
            </a:pPr>
            <a:endParaRPr lang="fr-FR" b="0" dirty="0">
              <a:effectLst/>
            </a:endParaRPr>
          </a:p>
          <a:p>
            <a:br>
              <a:rPr lang="fr-FR" dirty="0"/>
            </a:br>
            <a:endParaRPr lang="fr-FR" i="0" dirty="0"/>
          </a:p>
        </p:txBody>
      </p:sp>
      <p:sp>
        <p:nvSpPr>
          <p:cNvPr id="4" name="Espace réservé du numéro de diapositive 3"/>
          <p:cNvSpPr>
            <a:spLocks noGrp="1"/>
          </p:cNvSpPr>
          <p:nvPr>
            <p:ph type="sldNum" sz="quarter" idx="10"/>
          </p:nvPr>
        </p:nvSpPr>
        <p:spPr/>
        <p:txBody>
          <a:bodyPr/>
          <a:lstStyle/>
          <a:p>
            <a:fld id="{0F5038E3-B7CF-455E-96F4-A4DE1B143443}" type="slidenum">
              <a:rPr lang="fr-FR" smtClean="0"/>
              <a:pPr/>
              <a:t>45</a:t>
            </a:fld>
            <a:endParaRPr lang="fr-F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rtl="0">
              <a:spcBef>
                <a:spcPts val="0"/>
              </a:spcBef>
              <a:spcAft>
                <a:spcPts val="0"/>
              </a:spcAft>
            </a:pPr>
            <a:r>
              <a:rPr lang="fr-FR" sz="1800" b="0" i="0" u="none" strike="noStrike" dirty="0">
                <a:solidFill>
                  <a:srgbClr val="000000"/>
                </a:solidFill>
                <a:effectLst/>
                <a:latin typeface="Calibri" panose="020F0502020204030204" pitchFamily="34" charset="0"/>
              </a:rPr>
              <a:t>Même démarche.</a:t>
            </a:r>
          </a:p>
          <a:p>
            <a:pPr rtl="0">
              <a:spcBef>
                <a:spcPts val="0"/>
              </a:spcBef>
              <a:spcAft>
                <a:spcPts val="0"/>
              </a:spcAft>
            </a:pPr>
            <a:r>
              <a:rPr lang="fr-FR" sz="1800" dirty="0">
                <a:effectLst/>
                <a:latin typeface="Segoe UI" panose="020B0502040204020203" pitchFamily="34" charset="0"/>
              </a:rPr>
              <a:t>Faire remarquer aux élèves que le seul nombre qui se trouve entre 8 et 10 est le nombre 9.</a:t>
            </a:r>
            <a:endParaRPr lang="fr-FR" b="0" dirty="0">
              <a:effectLst/>
            </a:endParaRPr>
          </a:p>
          <a:p>
            <a:br>
              <a:rPr lang="fr-FR" dirty="0"/>
            </a:br>
            <a:endParaRPr lang="fr-FR" i="1" dirty="0"/>
          </a:p>
        </p:txBody>
      </p:sp>
      <p:sp>
        <p:nvSpPr>
          <p:cNvPr id="4" name="Espace réservé du numéro de diapositive 3"/>
          <p:cNvSpPr>
            <a:spLocks noGrp="1"/>
          </p:cNvSpPr>
          <p:nvPr>
            <p:ph type="sldNum" sz="quarter" idx="10"/>
          </p:nvPr>
        </p:nvSpPr>
        <p:spPr/>
        <p:txBody>
          <a:bodyPr/>
          <a:lstStyle/>
          <a:p>
            <a:fld id="{0F5038E3-B7CF-455E-96F4-A4DE1B143443}" type="slidenum">
              <a:rPr lang="fr-FR" smtClean="0"/>
              <a:pPr/>
              <a:t>46</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100" dirty="0"/>
              <a:t>Lorsque l’image disparait, laisser quelques secondes aux élèves pour écrire la réponse sur leur ardoise.</a:t>
            </a:r>
          </a:p>
          <a:p>
            <a:br>
              <a:rPr lang="fr-FR" dirty="0"/>
            </a:br>
            <a:endParaRPr lang="fr-FR" i="1" dirty="0"/>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4</a:t>
            </a:fld>
            <a:endParaRPr lang="fr-FR"/>
          </a:p>
        </p:txBody>
      </p:sp>
    </p:spTree>
    <p:extLst>
      <p:ext uri="{BB962C8B-B14F-4D97-AF65-F5344CB8AC3E}">
        <p14:creationId xmlns:p14="http://schemas.microsoft.com/office/powerpoint/2010/main" val="16745955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Maintenant, il va falloir placer le nombre demandé sur la ligne numérique. </a:t>
            </a:r>
            <a:r>
              <a:rPr lang="fr-FR" sz="1200" i="1" dirty="0">
                <a:effectLst/>
                <a:latin typeface="Segoe UI" panose="020B0502040204020203" pitchFamily="34" charset="0"/>
              </a:rPr>
              <a:t>Cet exercice se fera uniquement à l'oral, en collectif, au tableau.</a:t>
            </a:r>
          </a:p>
          <a:p>
            <a:r>
              <a:rPr lang="fr-FR" i="1" dirty="0"/>
              <a:t>Réfléchissez également à la façon dont vous allez expliquer votre choix à vos camarades.</a:t>
            </a:r>
          </a:p>
          <a:p>
            <a:endParaRPr lang="fr-FR" i="1" dirty="0">
              <a:cs typeface="Calibri"/>
            </a:endParaRPr>
          </a:p>
        </p:txBody>
      </p:sp>
      <p:sp>
        <p:nvSpPr>
          <p:cNvPr id="4" name="Espace réservé du numéro de diapositive 3"/>
          <p:cNvSpPr>
            <a:spLocks noGrp="1"/>
          </p:cNvSpPr>
          <p:nvPr>
            <p:ph type="sldNum" sz="quarter" idx="10"/>
          </p:nvPr>
        </p:nvSpPr>
        <p:spPr/>
        <p:txBody>
          <a:bodyPr/>
          <a:lstStyle/>
          <a:p>
            <a:fld id="{0F5038E3-B7CF-455E-96F4-A4DE1B143443}" type="slidenum">
              <a:rPr lang="fr-FR" smtClean="0"/>
              <a:pPr/>
              <a:t>47</a:t>
            </a:fld>
            <a:endParaRPr lang="fr-F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Laisser 30 secondes, </a:t>
            </a:r>
            <a:r>
              <a:rPr lang="fr-FR" sz="1800" dirty="0">
                <a:effectLst/>
                <a:latin typeface="Segoe UI" panose="020B0502040204020203" pitchFamily="34" charset="0"/>
              </a:rPr>
              <a:t>puis demander à un élève de venir placer le nombre au tableau. </a:t>
            </a:r>
            <a:r>
              <a:rPr lang="fr-FR" i="1" dirty="0"/>
              <a:t>Le nombre demandé</a:t>
            </a:r>
            <a:r>
              <a:rPr lang="fr-FR" i="1" baseline="0" dirty="0"/>
              <a:t> est proche de 0, mais il faut laisser de la place pour le 1.</a:t>
            </a:r>
            <a:br>
              <a:rPr lang="fr-FR" baseline="0" dirty="0"/>
            </a:br>
            <a:r>
              <a:rPr lang="fr-FR" baseline="0" dirty="0"/>
              <a:t>L’élève trace un trait sur la droite et écrit le nombre au-dessus.</a:t>
            </a:r>
            <a:endParaRPr lang="fr-FR" i="1" dirty="0">
              <a:cs typeface="Calibri"/>
            </a:endParaRPr>
          </a:p>
        </p:txBody>
      </p:sp>
      <p:sp>
        <p:nvSpPr>
          <p:cNvPr id="4" name="Espace réservé du numéro de diapositive 3"/>
          <p:cNvSpPr>
            <a:spLocks noGrp="1"/>
          </p:cNvSpPr>
          <p:nvPr>
            <p:ph type="sldNum" sz="quarter" idx="10"/>
          </p:nvPr>
        </p:nvSpPr>
        <p:spPr/>
        <p:txBody>
          <a:bodyPr/>
          <a:lstStyle/>
          <a:p>
            <a:fld id="{0F5038E3-B7CF-455E-96F4-A4DE1B143443}" type="slidenum">
              <a:rPr lang="fr-FR" smtClean="0"/>
              <a:pPr/>
              <a:t>48</a:t>
            </a:fld>
            <a:endParaRPr lang="fr-F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i="0" dirty="0"/>
              <a:t>Même démarche. </a:t>
            </a:r>
          </a:p>
          <a:p>
            <a:r>
              <a:rPr lang="fr-FR" i="1" dirty="0"/>
              <a:t>Le nombre demandé</a:t>
            </a:r>
            <a:r>
              <a:rPr lang="fr-FR" i="1" baseline="0" dirty="0"/>
              <a:t> est juste avant 10 ; il faut le placer proche de 10.</a:t>
            </a:r>
            <a:br>
              <a:rPr lang="fr-FR" baseline="0" dirty="0"/>
            </a:br>
            <a:endParaRPr lang="fr-FR" i="1" dirty="0">
              <a:cs typeface="Calibri"/>
            </a:endParaRPr>
          </a:p>
        </p:txBody>
      </p:sp>
      <p:sp>
        <p:nvSpPr>
          <p:cNvPr id="4" name="Espace réservé du numéro de diapositive 3"/>
          <p:cNvSpPr>
            <a:spLocks noGrp="1"/>
          </p:cNvSpPr>
          <p:nvPr>
            <p:ph type="sldNum" sz="quarter" idx="10"/>
          </p:nvPr>
        </p:nvSpPr>
        <p:spPr/>
        <p:txBody>
          <a:bodyPr/>
          <a:lstStyle/>
          <a:p>
            <a:fld id="{0F5038E3-B7CF-455E-96F4-A4DE1B143443}" type="slidenum">
              <a:rPr lang="fr-FR" smtClean="0"/>
              <a:pPr/>
              <a:t>49</a:t>
            </a:fld>
            <a:endParaRPr lang="fr-F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i="0" dirty="0"/>
              <a:t>Même démarche.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i="1" dirty="0">
                <a:effectLst/>
                <a:latin typeface="Segoe UI" panose="020B0502040204020203" pitchFamily="34" charset="0"/>
              </a:rPr>
              <a:t>Le nombre 6 se trouve juste après 5, il faut le placer </a:t>
            </a:r>
            <a:r>
              <a:rPr lang="fr-FR" sz="1800" i="1">
                <a:effectLst/>
                <a:latin typeface="Segoe UI" panose="020B0502040204020203" pitchFamily="34" charset="0"/>
              </a:rPr>
              <a:t>juste après </a:t>
            </a:r>
            <a:r>
              <a:rPr lang="fr-FR" sz="1800" i="1" dirty="0">
                <a:effectLst/>
                <a:latin typeface="Segoe UI" panose="020B0502040204020203" pitchFamily="34" charset="0"/>
              </a:rPr>
              <a:t>le milieu. </a:t>
            </a:r>
            <a:endParaRPr lang="fr-FR" sz="1800" i="1" dirty="0">
              <a:effectLst/>
              <a:latin typeface="Arial" panose="020B0604020202020204" pitchFamily="34" charset="0"/>
            </a:endParaRPr>
          </a:p>
          <a:p>
            <a:endParaRPr lang="fr-FR" i="0" dirty="0">
              <a:cs typeface="Calibri"/>
            </a:endParaRPr>
          </a:p>
        </p:txBody>
      </p:sp>
      <p:sp>
        <p:nvSpPr>
          <p:cNvPr id="4" name="Espace réservé du numéro de diapositive 3"/>
          <p:cNvSpPr>
            <a:spLocks noGrp="1"/>
          </p:cNvSpPr>
          <p:nvPr>
            <p:ph type="sldNum" sz="quarter" idx="10"/>
          </p:nvPr>
        </p:nvSpPr>
        <p:spPr/>
        <p:txBody>
          <a:bodyPr/>
          <a:lstStyle/>
          <a:p>
            <a:fld id="{0F5038E3-B7CF-455E-96F4-A4DE1B143443}" type="slidenum">
              <a:rPr lang="fr-FR" smtClean="0"/>
              <a:pPr/>
              <a:t>50</a:t>
            </a:fld>
            <a:endParaRPr lang="fr-F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2033150a3a5_0_3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g2033150a3a5_0_3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i="1"/>
              <a:t>Aujourd’hui, nous allons essayer de mémoriser toutes les décompositions du nombre 6, c’est-à-dire les sommes égales à 6.</a:t>
            </a:r>
            <a:endParaRPr i="1"/>
          </a:p>
        </p:txBody>
      </p:sp>
      <p:sp>
        <p:nvSpPr>
          <p:cNvPr id="493" name="Google Shape;493;g2033150a3a5_0_3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51</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lnSpc>
                <a:spcPct val="100000"/>
              </a:lnSpc>
              <a:spcBef>
                <a:spcPts val="0"/>
              </a:spcBef>
              <a:spcAft>
                <a:spcPts val="0"/>
              </a:spcAft>
              <a:buSzPts val="1400"/>
              <a:buNone/>
            </a:pPr>
            <a:r>
              <a:rPr lang="fr-FR" i="1" dirty="0"/>
              <a:t>Voici la maison du 6. En 2 minutes, vous allez devoir trouver un maximum d’additions dont le résultat est 6. N’oubliez pas que, dans une addition, on peut inverser les nombres ; ça ne change pas le résultat. </a:t>
            </a:r>
          </a:p>
          <a:p>
            <a:pPr marL="0" lvl="0" indent="0" algn="l" rtl="0">
              <a:lnSpc>
                <a:spcPct val="100000"/>
              </a:lnSpc>
              <a:spcBef>
                <a:spcPts val="0"/>
              </a:spcBef>
              <a:spcAft>
                <a:spcPts val="0"/>
              </a:spcAft>
              <a:buSzPts val="1400"/>
              <a:buNone/>
            </a:pPr>
            <a:r>
              <a:rPr lang="fr-FR" dirty="0"/>
              <a:t>Lors de la correction, ranger les réponses proposées par les élèves pour construire la maison du 6.</a:t>
            </a:r>
          </a:p>
          <a:p>
            <a:pPr marL="0" lvl="0" indent="0" algn="l" rtl="0">
              <a:lnSpc>
                <a:spcPct val="100000"/>
              </a:lnSpc>
              <a:spcBef>
                <a:spcPts val="0"/>
              </a:spcBef>
              <a:spcAft>
                <a:spcPts val="0"/>
              </a:spcAft>
              <a:buSzPts val="1400"/>
              <a:buNone/>
            </a:pPr>
            <a:r>
              <a:rPr lang="fr-FR" dirty="0"/>
              <a:t>Distribuer les réglettes aux élèves en difficulté.</a:t>
            </a:r>
          </a:p>
          <a:p>
            <a:pPr marL="0" lvl="0" indent="0" algn="l" rtl="0">
              <a:lnSpc>
                <a:spcPct val="100000"/>
              </a:lnSpc>
              <a:spcBef>
                <a:spcPts val="0"/>
              </a:spcBef>
              <a:spcAft>
                <a:spcPts val="0"/>
              </a:spcAft>
              <a:buSzPts val="1400"/>
              <a:buNone/>
            </a:pPr>
            <a:endParaRPr lang="fr-FR" dirty="0"/>
          </a:p>
          <a:p>
            <a:endParaRPr lang="fr-FR" dirty="0"/>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52</a:t>
            </a:fld>
            <a:endParaRPr lang="fr-FR"/>
          </a:p>
        </p:txBody>
      </p:sp>
    </p:spTree>
    <p:extLst>
      <p:ext uri="{BB962C8B-B14F-4D97-AF65-F5344CB8AC3E}">
        <p14:creationId xmlns:p14="http://schemas.microsoft.com/office/powerpoint/2010/main" val="14389116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i="1" dirty="0"/>
              <a:t>Voici toutes les sommes de deux nombres égales à 6. </a:t>
            </a:r>
            <a:br>
              <a:rPr lang="fr-FR" i="1" dirty="0"/>
            </a:br>
            <a:r>
              <a:rPr lang="fr-FR" i="0" dirty="0"/>
              <a:t>Les faire lire collectivement. Interroger les élèves oralement : </a:t>
            </a:r>
            <a:r>
              <a:rPr lang="fr-FR" sz="1800" i="1" dirty="0">
                <a:effectLst/>
                <a:latin typeface="Segoe UI" panose="020B0502040204020203" pitchFamily="34" charset="0"/>
              </a:rPr>
              <a:t>6 = 0 + combien ? </a:t>
            </a:r>
          </a:p>
          <a:p>
            <a:r>
              <a:rPr lang="fr-FR" sz="1800" i="1" dirty="0">
                <a:effectLst/>
                <a:latin typeface="Segoe UI" panose="020B0502040204020203" pitchFamily="34" charset="0"/>
              </a:rPr>
              <a:t>Combien faut-il ajouter à 3 pour obtenir 6 ? </a:t>
            </a:r>
          </a:p>
          <a:p>
            <a:r>
              <a:rPr lang="fr-FR" sz="1800" i="1" dirty="0">
                <a:effectLst/>
                <a:latin typeface="Segoe UI" panose="020B0502040204020203" pitchFamily="34" charset="0"/>
              </a:rPr>
              <a:t>6 = 4 + quel nombre ?</a:t>
            </a:r>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53</a:t>
            </a:fld>
            <a:endParaRPr lang="fr-FR"/>
          </a:p>
        </p:txBody>
      </p:sp>
    </p:spTree>
    <p:extLst>
      <p:ext uri="{BB962C8B-B14F-4D97-AF65-F5344CB8AC3E}">
        <p14:creationId xmlns:p14="http://schemas.microsoft.com/office/powerpoint/2010/main" val="18134129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fr-FR" i="1" dirty="0"/>
              <a:t>Un nombre est caché, il faut le retrouver et écrire les calculs en entier</a:t>
            </a:r>
            <a:r>
              <a:rPr lang="fr-FR" dirty="0"/>
              <a:t>. </a:t>
            </a:r>
          </a:p>
          <a:p>
            <a:pPr marL="0" marR="0" lvl="0" indent="0" algn="l" rtl="0">
              <a:lnSpc>
                <a:spcPct val="100000"/>
              </a:lnSpc>
              <a:spcBef>
                <a:spcPts val="0"/>
              </a:spcBef>
              <a:spcAft>
                <a:spcPts val="0"/>
              </a:spcAft>
              <a:buClr>
                <a:schemeClr val="dk1"/>
              </a:buClr>
              <a:buSzPts val="1200"/>
              <a:buFont typeface="Calibri"/>
              <a:buNone/>
            </a:pPr>
            <a:r>
              <a:rPr lang="fr-FR" dirty="0"/>
              <a:t>Les élèves devant mémoriser ces sommes, il est important de leur demander d’écrire l’égalité complète.</a:t>
            </a:r>
            <a:br>
              <a:rPr lang="fr-FR" dirty="0"/>
            </a:br>
            <a:r>
              <a:rPr lang="fr-FR" baseline="0" dirty="0"/>
              <a:t>Corriger oralement et afficher les nombres manquants en présentant la diapo suivante.</a:t>
            </a:r>
            <a:br>
              <a:rPr lang="fr-FR" i="1" dirty="0"/>
            </a:br>
            <a:endParaRPr lang="fr-FR" i="1" dirty="0"/>
          </a:p>
          <a:p>
            <a:endParaRPr lang="fr-FR" dirty="0"/>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54</a:t>
            </a:fld>
            <a:endParaRPr lang="fr-FR"/>
          </a:p>
        </p:txBody>
      </p:sp>
    </p:spTree>
    <p:extLst>
      <p:ext uri="{BB962C8B-B14F-4D97-AF65-F5344CB8AC3E}">
        <p14:creationId xmlns:p14="http://schemas.microsoft.com/office/powerpoint/2010/main" val="32125798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800" i="1" dirty="0">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55</a:t>
            </a:fld>
            <a:endParaRPr lang="fr-FR"/>
          </a:p>
        </p:txBody>
      </p:sp>
    </p:spTree>
    <p:extLst>
      <p:ext uri="{BB962C8B-B14F-4D97-AF65-F5344CB8AC3E}">
        <p14:creationId xmlns:p14="http://schemas.microsoft.com/office/powerpoint/2010/main" val="34871280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Même démarche.</a:t>
            </a:r>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56</a:t>
            </a:fld>
            <a:endParaRPr lang="fr-FR"/>
          </a:p>
        </p:txBody>
      </p:sp>
    </p:spTree>
    <p:extLst>
      <p:ext uri="{BB962C8B-B14F-4D97-AF65-F5344CB8AC3E}">
        <p14:creationId xmlns:p14="http://schemas.microsoft.com/office/powerpoint/2010/main" val="3766170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spcBef>
                <a:spcPts val="0"/>
              </a:spcBef>
              <a:spcAft>
                <a:spcPts val="0"/>
              </a:spcAft>
            </a:pPr>
            <a:r>
              <a:rPr lang="fr-FR" sz="1200" b="0" i="0" u="none" strike="noStrike" dirty="0">
                <a:solidFill>
                  <a:srgbClr val="000000"/>
                </a:solidFill>
                <a:effectLst/>
                <a:latin typeface="Calibri" panose="020F0502020204030204" pitchFamily="34" charset="0"/>
              </a:rPr>
              <a:t>Interroger un élève et compléter les pointillés.</a:t>
            </a:r>
            <a:endParaRPr lang="fr-FR" sz="1200" b="0" i="0" dirty="0">
              <a:effectLst/>
            </a:endParaRPr>
          </a:p>
          <a:p>
            <a:br>
              <a:rPr lang="fr-FR" dirty="0"/>
            </a:br>
            <a:endParaRPr lang="fr-FR" i="1" dirty="0"/>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5</a:t>
            </a:fld>
            <a:endParaRPr lang="fr-FR"/>
          </a:p>
        </p:txBody>
      </p:sp>
    </p:spTree>
    <p:extLst>
      <p:ext uri="{BB962C8B-B14F-4D97-AF65-F5344CB8AC3E}">
        <p14:creationId xmlns:p14="http://schemas.microsoft.com/office/powerpoint/2010/main" val="30913210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800" i="0" dirty="0">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57</a:t>
            </a:fld>
            <a:endParaRPr lang="fr-FR"/>
          </a:p>
        </p:txBody>
      </p:sp>
    </p:spTree>
    <p:extLst>
      <p:ext uri="{BB962C8B-B14F-4D97-AF65-F5344CB8AC3E}">
        <p14:creationId xmlns:p14="http://schemas.microsoft.com/office/powerpoint/2010/main" val="6162602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58</a:t>
            </a:fld>
            <a:endParaRPr lang="fr-FR"/>
          </a:p>
        </p:txBody>
      </p:sp>
    </p:spTree>
    <p:extLst>
      <p:ext uri="{BB962C8B-B14F-4D97-AF65-F5344CB8AC3E}">
        <p14:creationId xmlns:p14="http://schemas.microsoft.com/office/powerpoint/2010/main" val="39592541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800" i="0" dirty="0">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59</a:t>
            </a:fld>
            <a:endParaRPr lang="fr-FR"/>
          </a:p>
        </p:txBody>
      </p:sp>
    </p:spTree>
    <p:extLst>
      <p:ext uri="{BB962C8B-B14F-4D97-AF65-F5344CB8AC3E}">
        <p14:creationId xmlns:p14="http://schemas.microsoft.com/office/powerpoint/2010/main" val="41933822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60</a:t>
            </a:fld>
            <a:endParaRPr lang="fr-FR"/>
          </a:p>
        </p:txBody>
      </p:sp>
    </p:spTree>
    <p:extLst>
      <p:ext uri="{BB962C8B-B14F-4D97-AF65-F5344CB8AC3E}">
        <p14:creationId xmlns:p14="http://schemas.microsoft.com/office/powerpoint/2010/main" val="42544807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800" i="0" dirty="0">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61</a:t>
            </a:fld>
            <a:endParaRPr lang="fr-FR"/>
          </a:p>
        </p:txBody>
      </p:sp>
    </p:spTree>
    <p:extLst>
      <p:ext uri="{BB962C8B-B14F-4D97-AF65-F5344CB8AC3E}">
        <p14:creationId xmlns:p14="http://schemas.microsoft.com/office/powerpoint/2010/main" val="83025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2033150a3a5_0_3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g2033150a3a5_0_3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i="1"/>
              <a:t>Aujourd’hui, nous allons essayer de mémoriser toutes les décompositions du nombre 7, c’est-à-dire les sommes égales à 7.</a:t>
            </a:r>
          </a:p>
        </p:txBody>
      </p:sp>
      <p:sp>
        <p:nvSpPr>
          <p:cNvPr id="500" name="Google Shape;500;g2033150a3a5_0_3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62</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lnSpc>
                <a:spcPct val="100000"/>
              </a:lnSpc>
              <a:spcBef>
                <a:spcPts val="0"/>
              </a:spcBef>
              <a:spcAft>
                <a:spcPts val="0"/>
              </a:spcAft>
              <a:buSzPts val="1400"/>
              <a:buNone/>
            </a:pPr>
            <a:r>
              <a:rPr lang="fr-FR" i="1" dirty="0"/>
              <a:t>Voici la maison du 7. En 2 minutes, vous allez devoir trouver un maximum d’additions dont le résultat est 7. N’oubliez pas que, dans une addition, on peut inverser les nombres ; ça ne change pas le résultat. </a:t>
            </a:r>
          </a:p>
          <a:p>
            <a:pPr marL="0" lvl="0" indent="0" algn="l" rtl="0">
              <a:lnSpc>
                <a:spcPct val="100000"/>
              </a:lnSpc>
              <a:spcBef>
                <a:spcPts val="0"/>
              </a:spcBef>
              <a:spcAft>
                <a:spcPts val="0"/>
              </a:spcAft>
              <a:buSzPts val="1400"/>
              <a:buNone/>
            </a:pPr>
            <a:r>
              <a:rPr lang="fr-FR" dirty="0"/>
              <a:t>Lors de la correction, ranger les réponses proposées par les élèves pour construire la maison du 7.</a:t>
            </a:r>
          </a:p>
          <a:p>
            <a:pPr marL="0" lvl="0" indent="0" algn="l" rtl="0">
              <a:lnSpc>
                <a:spcPct val="100000"/>
              </a:lnSpc>
              <a:spcBef>
                <a:spcPts val="0"/>
              </a:spcBef>
              <a:spcAft>
                <a:spcPts val="0"/>
              </a:spcAft>
              <a:buSzPts val="1400"/>
              <a:buNone/>
            </a:pPr>
            <a:r>
              <a:rPr lang="fr-FR" dirty="0"/>
              <a:t>Distribuer les réglettes aux élèves en difficulté.</a:t>
            </a:r>
          </a:p>
          <a:p>
            <a:pPr marL="0" lvl="0" indent="0" algn="l" rtl="0">
              <a:lnSpc>
                <a:spcPct val="100000"/>
              </a:lnSpc>
              <a:spcBef>
                <a:spcPts val="0"/>
              </a:spcBef>
              <a:spcAft>
                <a:spcPts val="0"/>
              </a:spcAft>
              <a:buSzPts val="1400"/>
              <a:buNone/>
            </a:pPr>
            <a:endParaRPr lang="fr-FR" dirty="0"/>
          </a:p>
          <a:p>
            <a:endParaRPr lang="fr-FR" dirty="0"/>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63</a:t>
            </a:fld>
            <a:endParaRPr lang="fr-FR"/>
          </a:p>
        </p:txBody>
      </p:sp>
    </p:spTree>
    <p:extLst>
      <p:ext uri="{BB962C8B-B14F-4D97-AF65-F5344CB8AC3E}">
        <p14:creationId xmlns:p14="http://schemas.microsoft.com/office/powerpoint/2010/main" val="23620492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Voici toutes les sommes de deux nombres égales à 7. </a:t>
            </a:r>
            <a:br>
              <a:rPr lang="fr-FR" i="1" dirty="0"/>
            </a:br>
            <a:r>
              <a:rPr lang="fr-FR" i="0" dirty="0"/>
              <a:t>Les faire lire collectivement. Interroger les élèves oralement : </a:t>
            </a:r>
            <a:r>
              <a:rPr lang="fr-FR" sz="1200" i="1" dirty="0">
                <a:effectLst/>
                <a:latin typeface="Segoe UI" panose="020B0502040204020203" pitchFamily="34" charset="0"/>
              </a:rPr>
              <a:t>7 = 0 + combien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i="1" dirty="0">
                <a:effectLst/>
                <a:latin typeface="Segoe UI" panose="020B0502040204020203" pitchFamily="34" charset="0"/>
              </a:rPr>
              <a:t>Combien faut-il ajouter à 2 pour obtenir 7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i="1" dirty="0">
                <a:effectLst/>
                <a:latin typeface="Segoe UI" panose="020B0502040204020203" pitchFamily="34" charset="0"/>
              </a:rPr>
              <a:t>7 = 4 + quel nombre ?</a:t>
            </a:r>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64</a:t>
            </a:fld>
            <a:endParaRPr lang="fr-FR"/>
          </a:p>
        </p:txBody>
      </p:sp>
    </p:spTree>
    <p:extLst>
      <p:ext uri="{BB962C8B-B14F-4D97-AF65-F5344CB8AC3E}">
        <p14:creationId xmlns:p14="http://schemas.microsoft.com/office/powerpoint/2010/main" val="7339941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fr-FR" i="1"/>
              <a:t>Un nombre est caché, il faut le retrouver et écrire les calculs en entier</a:t>
            </a:r>
            <a:r>
              <a:rPr lang="fr-FR"/>
              <a:t>. </a:t>
            </a:r>
          </a:p>
          <a:p>
            <a:pPr marL="0" marR="0" lvl="0" indent="0" algn="l" rtl="0">
              <a:lnSpc>
                <a:spcPct val="100000"/>
              </a:lnSpc>
              <a:spcBef>
                <a:spcPts val="0"/>
              </a:spcBef>
              <a:spcAft>
                <a:spcPts val="0"/>
              </a:spcAft>
              <a:buClr>
                <a:schemeClr val="dk1"/>
              </a:buClr>
              <a:buSzPts val="1200"/>
              <a:buFont typeface="Calibri"/>
              <a:buNone/>
            </a:pPr>
            <a:r>
              <a:rPr lang="fr-FR"/>
              <a:t>Les élèves devant mémoriser ces sommes, il est important de leur demander d’écrire l’égalité complète.</a:t>
            </a:r>
            <a:br>
              <a:rPr lang="fr-FR"/>
            </a:br>
            <a:r>
              <a:rPr lang="fr-FR" baseline="0"/>
              <a:t>Corriger oralement et afficher les nombres manquants en présentant la diapo suivante.</a:t>
            </a:r>
            <a:br>
              <a:rPr lang="fr-FR" i="1"/>
            </a:br>
            <a:endParaRPr lang="fr-FR" i="1"/>
          </a:p>
          <a:p>
            <a:endParaRPr lang="fr-FR"/>
          </a:p>
          <a:p>
            <a:endParaRPr lang="fr-FR"/>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65</a:t>
            </a:fld>
            <a:endParaRPr lang="fr-FR"/>
          </a:p>
        </p:txBody>
      </p:sp>
    </p:spTree>
    <p:extLst>
      <p:ext uri="{BB962C8B-B14F-4D97-AF65-F5344CB8AC3E}">
        <p14:creationId xmlns:p14="http://schemas.microsoft.com/office/powerpoint/2010/main" val="7540768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66</a:t>
            </a:fld>
            <a:endParaRPr lang="fr-FR"/>
          </a:p>
        </p:txBody>
      </p:sp>
    </p:spTree>
    <p:extLst>
      <p:ext uri="{BB962C8B-B14F-4D97-AF65-F5344CB8AC3E}">
        <p14:creationId xmlns:p14="http://schemas.microsoft.com/office/powerpoint/2010/main" val="1150403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Même démarche.</a:t>
            </a:r>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6</a:t>
            </a:fld>
            <a:endParaRPr lang="fr-FR"/>
          </a:p>
        </p:txBody>
      </p:sp>
    </p:spTree>
    <p:extLst>
      <p:ext uri="{BB962C8B-B14F-4D97-AF65-F5344CB8AC3E}">
        <p14:creationId xmlns:p14="http://schemas.microsoft.com/office/powerpoint/2010/main" val="33033237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0" dirty="0"/>
              <a:t>Même démarche.</a:t>
            </a:r>
            <a:br>
              <a:rPr lang="fr-FR" i="1" dirty="0"/>
            </a:br>
            <a:endParaRPr lang="fr-FR" i="1"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67</a:t>
            </a:fld>
            <a:endParaRPr lang="fr-FR"/>
          </a:p>
        </p:txBody>
      </p:sp>
    </p:spTree>
    <p:extLst>
      <p:ext uri="{BB962C8B-B14F-4D97-AF65-F5344CB8AC3E}">
        <p14:creationId xmlns:p14="http://schemas.microsoft.com/office/powerpoint/2010/main" val="33347379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68</a:t>
            </a:fld>
            <a:endParaRPr lang="fr-FR"/>
          </a:p>
        </p:txBody>
      </p:sp>
    </p:spTree>
    <p:extLst>
      <p:ext uri="{BB962C8B-B14F-4D97-AF65-F5344CB8AC3E}">
        <p14:creationId xmlns:p14="http://schemas.microsoft.com/office/powerpoint/2010/main" val="26031063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69</a:t>
            </a:fld>
            <a:endParaRPr lang="fr-FR"/>
          </a:p>
        </p:txBody>
      </p:sp>
    </p:spTree>
    <p:extLst>
      <p:ext uri="{BB962C8B-B14F-4D97-AF65-F5344CB8AC3E}">
        <p14:creationId xmlns:p14="http://schemas.microsoft.com/office/powerpoint/2010/main" val="37706316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70</a:t>
            </a:fld>
            <a:endParaRPr lang="fr-FR"/>
          </a:p>
        </p:txBody>
      </p:sp>
    </p:spTree>
    <p:extLst>
      <p:ext uri="{BB962C8B-B14F-4D97-AF65-F5344CB8AC3E}">
        <p14:creationId xmlns:p14="http://schemas.microsoft.com/office/powerpoint/2010/main" val="35514205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71</a:t>
            </a:fld>
            <a:endParaRPr lang="fr-FR"/>
          </a:p>
        </p:txBody>
      </p:sp>
    </p:spTree>
    <p:extLst>
      <p:ext uri="{BB962C8B-B14F-4D97-AF65-F5344CB8AC3E}">
        <p14:creationId xmlns:p14="http://schemas.microsoft.com/office/powerpoint/2010/main" val="22750276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72</a:t>
            </a:fld>
            <a:endParaRPr lang="fr-FR"/>
          </a:p>
        </p:txBody>
      </p:sp>
    </p:spTree>
    <p:extLst>
      <p:ext uri="{BB962C8B-B14F-4D97-AF65-F5344CB8AC3E}">
        <p14:creationId xmlns:p14="http://schemas.microsoft.com/office/powerpoint/2010/main" val="39138387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2033150a3a5_0_3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g2033150a3a5_0_3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i="1"/>
              <a:t>Aujourd’hui, nous allons essayer de mémoriser toutes les décompositions du nombre 8, c’est-à-dire les sommes égales à 8.</a:t>
            </a:r>
          </a:p>
        </p:txBody>
      </p:sp>
      <p:sp>
        <p:nvSpPr>
          <p:cNvPr id="507" name="Google Shape;507;g2033150a3a5_0_3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73</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lnSpc>
                <a:spcPct val="100000"/>
              </a:lnSpc>
              <a:spcBef>
                <a:spcPts val="0"/>
              </a:spcBef>
              <a:spcAft>
                <a:spcPts val="0"/>
              </a:spcAft>
              <a:buSzPts val="1400"/>
              <a:buNone/>
            </a:pPr>
            <a:r>
              <a:rPr lang="fr-FR" i="1" dirty="0"/>
              <a:t>Voici la maison du 8. En 2 minutes, vous allez devoir trouver un maximum d’additions dont le résultat est 8. N’oubliez pas que, dans une addition, on peut inverser les nombres ; ça ne change pas le résultat. </a:t>
            </a:r>
          </a:p>
          <a:p>
            <a:pPr marL="0" lvl="0" indent="0" algn="l" rtl="0">
              <a:lnSpc>
                <a:spcPct val="100000"/>
              </a:lnSpc>
              <a:spcBef>
                <a:spcPts val="0"/>
              </a:spcBef>
              <a:spcAft>
                <a:spcPts val="0"/>
              </a:spcAft>
              <a:buSzPts val="1400"/>
              <a:buNone/>
            </a:pPr>
            <a:r>
              <a:rPr lang="fr-FR" dirty="0"/>
              <a:t>Lors de la correction, ranger les réponses proposées par les élèves pour construire la maison du 8.</a:t>
            </a:r>
          </a:p>
          <a:p>
            <a:pPr marL="0" lvl="0" indent="0" algn="l" rtl="0">
              <a:lnSpc>
                <a:spcPct val="100000"/>
              </a:lnSpc>
              <a:spcBef>
                <a:spcPts val="0"/>
              </a:spcBef>
              <a:spcAft>
                <a:spcPts val="0"/>
              </a:spcAft>
              <a:buSzPts val="1400"/>
              <a:buNone/>
            </a:pPr>
            <a:r>
              <a:rPr lang="fr-FR" dirty="0"/>
              <a:t>Distribuer les réglettes aux élèves en difficulté.</a:t>
            </a:r>
          </a:p>
          <a:p>
            <a:pPr marL="0" lvl="0" indent="0" algn="l" rtl="0">
              <a:lnSpc>
                <a:spcPct val="100000"/>
              </a:lnSpc>
              <a:spcBef>
                <a:spcPts val="0"/>
              </a:spcBef>
              <a:spcAft>
                <a:spcPts val="0"/>
              </a:spcAft>
              <a:buSzPts val="1400"/>
              <a:buNone/>
            </a:pPr>
            <a:endParaRPr lang="fr-FR" dirty="0"/>
          </a:p>
          <a:p>
            <a:endParaRPr lang="fr-FR" dirty="0"/>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74</a:t>
            </a:fld>
            <a:endParaRPr lang="fr-FR"/>
          </a:p>
        </p:txBody>
      </p:sp>
    </p:spTree>
    <p:extLst>
      <p:ext uri="{BB962C8B-B14F-4D97-AF65-F5344CB8AC3E}">
        <p14:creationId xmlns:p14="http://schemas.microsoft.com/office/powerpoint/2010/main" val="42130295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800" b="0" i="1" u="none" strike="noStrike" dirty="0">
                <a:solidFill>
                  <a:srgbClr val="000000"/>
                </a:solidFill>
                <a:effectLst/>
                <a:latin typeface="Calibri" panose="020F0502020204030204" pitchFamily="34" charset="0"/>
              </a:rPr>
              <a:t>Voici toutes les sommes de deux nombres égales à 8. </a:t>
            </a:r>
            <a:br>
              <a:rPr lang="fr-FR" sz="1800" b="0" i="1" u="none" strike="noStrike" dirty="0">
                <a:solidFill>
                  <a:srgbClr val="000000"/>
                </a:solidFill>
                <a:effectLst/>
                <a:latin typeface="Calibri" panose="020F0502020204030204" pitchFamily="34" charset="0"/>
              </a:rPr>
            </a:br>
            <a:r>
              <a:rPr lang="fr-FR" sz="1800" b="0" i="0" u="none" strike="noStrike" dirty="0">
                <a:solidFill>
                  <a:srgbClr val="000000"/>
                </a:solidFill>
                <a:effectLst/>
                <a:latin typeface="Calibri" panose="020F0502020204030204" pitchFamily="34" charset="0"/>
              </a:rPr>
              <a:t>Les faire lire collectivement. Interroger les élèves oralement, maison toujours visible : </a:t>
            </a:r>
            <a:r>
              <a:rPr lang="fr-FR" sz="1800" i="1" dirty="0">
                <a:effectLst/>
                <a:latin typeface="Segoe UI" panose="020B0502040204020203" pitchFamily="34" charset="0"/>
              </a:rPr>
              <a:t>8 = 0 + combien ? </a:t>
            </a:r>
          </a:p>
          <a:p>
            <a:r>
              <a:rPr lang="fr-FR" sz="1800" i="1" dirty="0">
                <a:effectLst/>
                <a:latin typeface="Segoe UI" panose="020B0502040204020203" pitchFamily="34" charset="0"/>
              </a:rPr>
              <a:t>Combien faut-il ajouter à 5 pour obtenir 8 ? </a:t>
            </a:r>
          </a:p>
          <a:p>
            <a:r>
              <a:rPr lang="fr-FR" sz="1800" i="1" dirty="0">
                <a:effectLst/>
                <a:latin typeface="Segoe UI" panose="020B0502040204020203" pitchFamily="34" charset="0"/>
              </a:rPr>
              <a:t>8 = 6 + quel nombre ?</a:t>
            </a:r>
          </a:p>
        </p:txBody>
      </p:sp>
      <p:sp>
        <p:nvSpPr>
          <p:cNvPr id="4" name="Espace réservé du numéro de diapositive 3"/>
          <p:cNvSpPr>
            <a:spLocks noGrp="1"/>
          </p:cNvSpPr>
          <p:nvPr>
            <p:ph type="sldNum" sz="quarter" idx="10"/>
          </p:nvPr>
        </p:nvSpPr>
        <p:spPr/>
        <p:txBody>
          <a:bodyPr/>
          <a:lstStyle/>
          <a:p>
            <a:fld id="{0F5038E3-B7CF-455E-96F4-A4DE1B143443}" type="slidenum">
              <a:rPr lang="fr-FR" smtClean="0"/>
              <a:pPr/>
              <a:t>75</a:t>
            </a:fld>
            <a:endParaRPr lang="fr-F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lvl="0" indent="0" algn="l" rtl="0">
              <a:lnSpc>
                <a:spcPct val="100000"/>
              </a:lnSpc>
              <a:spcBef>
                <a:spcPts val="0"/>
              </a:spcBef>
              <a:spcAft>
                <a:spcPts val="0"/>
              </a:spcAft>
              <a:buClr>
                <a:schemeClr val="dk1"/>
              </a:buClr>
              <a:buSzPts val="1200"/>
              <a:buFont typeface="Calibri"/>
              <a:buNone/>
            </a:pPr>
            <a:r>
              <a:rPr lang="fr-FR" sz="1800" i="1"/>
              <a:t>Un nombre est caché, il faut le retrouver et écrire les calculs en entier</a:t>
            </a:r>
            <a:r>
              <a:rPr lang="fr-FR" sz="1800"/>
              <a:t>. </a:t>
            </a:r>
          </a:p>
          <a:p>
            <a:pPr marL="0" marR="0" lvl="0" indent="0" algn="l" rtl="0">
              <a:lnSpc>
                <a:spcPct val="100000"/>
              </a:lnSpc>
              <a:spcBef>
                <a:spcPts val="0"/>
              </a:spcBef>
              <a:spcAft>
                <a:spcPts val="0"/>
              </a:spcAft>
              <a:buClr>
                <a:schemeClr val="dk1"/>
              </a:buClr>
              <a:buSzPts val="1200"/>
              <a:buFont typeface="Calibri"/>
              <a:buNone/>
            </a:pPr>
            <a:r>
              <a:rPr lang="fr-FR" sz="1800"/>
              <a:t>Les élèves devant mémoriser ces sommes, il est important de leur demander d’écrire l’égalité complète.</a:t>
            </a:r>
            <a:br>
              <a:rPr lang="fr-FR" sz="1800"/>
            </a:br>
            <a:r>
              <a:rPr lang="fr-FR" sz="1800" baseline="0"/>
              <a:t>Corriger oralement et afficher les nombres manquants en présentant la diapo suivante.</a:t>
            </a:r>
            <a:br>
              <a:rPr lang="fr-FR" sz="1800" b="0" i="1" u="none" strike="noStrike">
                <a:solidFill>
                  <a:srgbClr val="000000"/>
                </a:solidFill>
                <a:effectLst/>
                <a:latin typeface="Calibri" panose="020F0502020204030204" pitchFamily="34" charset="0"/>
              </a:rPr>
            </a:br>
            <a:br>
              <a:rPr lang="fr-FR" sz="1800" b="0" i="1" u="none" strike="noStrike">
                <a:solidFill>
                  <a:srgbClr val="000000"/>
                </a:solidFill>
                <a:effectLst/>
                <a:latin typeface="Calibri" panose="020F0502020204030204" pitchFamily="34" charset="0"/>
              </a:rPr>
            </a:br>
            <a:endParaRPr lang="fr-FR" b="0">
              <a:effectLst/>
            </a:endParaRPr>
          </a:p>
          <a:p>
            <a:br>
              <a:rPr lang="fr-FR"/>
            </a:br>
            <a:endParaRPr lang="fr-FR" i="1"/>
          </a:p>
        </p:txBody>
      </p:sp>
      <p:sp>
        <p:nvSpPr>
          <p:cNvPr id="4" name="Espace réservé du numéro de diapositive 3"/>
          <p:cNvSpPr>
            <a:spLocks noGrp="1"/>
          </p:cNvSpPr>
          <p:nvPr>
            <p:ph type="sldNum" sz="quarter" idx="10"/>
          </p:nvPr>
        </p:nvSpPr>
        <p:spPr/>
        <p:txBody>
          <a:bodyPr/>
          <a:lstStyle/>
          <a:p>
            <a:fld id="{0F5038E3-B7CF-455E-96F4-A4DE1B143443}" type="slidenum">
              <a:rPr lang="fr-FR" smtClean="0"/>
              <a:pPr/>
              <a:t>76</a:t>
            </a:fld>
            <a:endParaRPr lang="fr-FR"/>
          </a:p>
        </p:txBody>
      </p:sp>
    </p:spTree>
    <p:extLst>
      <p:ext uri="{BB962C8B-B14F-4D97-AF65-F5344CB8AC3E}">
        <p14:creationId xmlns:p14="http://schemas.microsoft.com/office/powerpoint/2010/main" val="2229667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7</a:t>
            </a:fld>
            <a:endParaRPr lang="fr-FR"/>
          </a:p>
        </p:txBody>
      </p:sp>
    </p:spTree>
    <p:extLst>
      <p:ext uri="{BB962C8B-B14F-4D97-AF65-F5344CB8AC3E}">
        <p14:creationId xmlns:p14="http://schemas.microsoft.com/office/powerpoint/2010/main" val="40090108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lvl="0" indent="0" algn="l" rtl="0">
              <a:lnSpc>
                <a:spcPct val="100000"/>
              </a:lnSpc>
              <a:spcBef>
                <a:spcPts val="0"/>
              </a:spcBef>
              <a:spcAft>
                <a:spcPts val="0"/>
              </a:spcAft>
              <a:buClr>
                <a:schemeClr val="dk1"/>
              </a:buClr>
              <a:buSzPts val="1200"/>
              <a:buFont typeface="Calibri"/>
              <a:buNone/>
            </a:pPr>
            <a:endParaRPr lang="fr-FR" i="0" dirty="0"/>
          </a:p>
        </p:txBody>
      </p:sp>
      <p:sp>
        <p:nvSpPr>
          <p:cNvPr id="4" name="Espace réservé du numéro de diapositive 3"/>
          <p:cNvSpPr>
            <a:spLocks noGrp="1"/>
          </p:cNvSpPr>
          <p:nvPr>
            <p:ph type="sldNum" sz="quarter" idx="10"/>
          </p:nvPr>
        </p:nvSpPr>
        <p:spPr/>
        <p:txBody>
          <a:bodyPr/>
          <a:lstStyle/>
          <a:p>
            <a:fld id="{0F5038E3-B7CF-455E-96F4-A4DE1B143443}" type="slidenum">
              <a:rPr lang="fr-FR" smtClean="0"/>
              <a:pPr/>
              <a:t>77</a:t>
            </a:fld>
            <a:endParaRPr lang="fr-FR"/>
          </a:p>
        </p:txBody>
      </p:sp>
    </p:spTree>
    <p:extLst>
      <p:ext uri="{BB962C8B-B14F-4D97-AF65-F5344CB8AC3E}">
        <p14:creationId xmlns:p14="http://schemas.microsoft.com/office/powerpoint/2010/main" val="41804277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rtl="0">
              <a:spcBef>
                <a:spcPts val="0"/>
              </a:spcBef>
              <a:spcAft>
                <a:spcPts val="0"/>
              </a:spcAft>
            </a:pPr>
            <a:r>
              <a:rPr lang="fr-FR" sz="1800" b="0" i="0" u="none" strike="noStrike">
                <a:solidFill>
                  <a:srgbClr val="000000"/>
                </a:solidFill>
                <a:effectLst/>
                <a:latin typeface="Calibri" panose="020F0502020204030204" pitchFamily="34" charset="0"/>
              </a:rPr>
              <a:t>Même démarche.</a:t>
            </a:r>
            <a:br>
              <a:rPr lang="fr-FR" sz="1800" b="0" i="0" u="none" strike="noStrike">
                <a:solidFill>
                  <a:srgbClr val="000000"/>
                </a:solidFill>
                <a:effectLst/>
                <a:latin typeface="Calibri" panose="020F0502020204030204" pitchFamily="34" charset="0"/>
              </a:rPr>
            </a:br>
            <a:br>
              <a:rPr lang="fr-FR" sz="1800" b="0" i="1" u="none" strike="noStrike">
                <a:solidFill>
                  <a:srgbClr val="000000"/>
                </a:solidFill>
                <a:effectLst/>
                <a:latin typeface="Calibri" panose="020F0502020204030204" pitchFamily="34" charset="0"/>
              </a:rPr>
            </a:br>
            <a:endParaRPr lang="fr-FR" b="0">
              <a:effectLst/>
            </a:endParaRPr>
          </a:p>
          <a:p>
            <a:br>
              <a:rPr lang="fr-FR"/>
            </a:br>
            <a:endParaRPr lang="fr-FR" i="1"/>
          </a:p>
        </p:txBody>
      </p:sp>
      <p:sp>
        <p:nvSpPr>
          <p:cNvPr id="4" name="Espace réservé du numéro de diapositive 3"/>
          <p:cNvSpPr>
            <a:spLocks noGrp="1"/>
          </p:cNvSpPr>
          <p:nvPr>
            <p:ph type="sldNum" sz="quarter" idx="10"/>
          </p:nvPr>
        </p:nvSpPr>
        <p:spPr/>
        <p:txBody>
          <a:bodyPr/>
          <a:lstStyle/>
          <a:p>
            <a:fld id="{0F5038E3-B7CF-455E-96F4-A4DE1B143443}" type="slidenum">
              <a:rPr lang="fr-FR" smtClean="0"/>
              <a:pPr/>
              <a:t>78</a:t>
            </a:fld>
            <a:endParaRPr lang="fr-FR"/>
          </a:p>
        </p:txBody>
      </p:sp>
    </p:spTree>
    <p:extLst>
      <p:ext uri="{BB962C8B-B14F-4D97-AF65-F5344CB8AC3E}">
        <p14:creationId xmlns:p14="http://schemas.microsoft.com/office/powerpoint/2010/main" val="10194182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lvl="0" indent="0" algn="l" rtl="0">
              <a:lnSpc>
                <a:spcPct val="100000"/>
              </a:lnSpc>
              <a:spcBef>
                <a:spcPts val="0"/>
              </a:spcBef>
              <a:spcAft>
                <a:spcPts val="0"/>
              </a:spcAft>
              <a:buClr>
                <a:schemeClr val="dk1"/>
              </a:buClr>
              <a:buSzPts val="1200"/>
              <a:buFont typeface="Calibri"/>
              <a:buNone/>
            </a:pPr>
            <a:endParaRPr lang="fr-FR" i="0" dirty="0"/>
          </a:p>
        </p:txBody>
      </p:sp>
      <p:sp>
        <p:nvSpPr>
          <p:cNvPr id="4" name="Espace réservé du numéro de diapositive 3"/>
          <p:cNvSpPr>
            <a:spLocks noGrp="1"/>
          </p:cNvSpPr>
          <p:nvPr>
            <p:ph type="sldNum" sz="quarter" idx="10"/>
          </p:nvPr>
        </p:nvSpPr>
        <p:spPr/>
        <p:txBody>
          <a:bodyPr/>
          <a:lstStyle/>
          <a:p>
            <a:fld id="{0F5038E3-B7CF-455E-96F4-A4DE1B143443}" type="slidenum">
              <a:rPr lang="fr-FR" smtClean="0"/>
              <a:pPr/>
              <a:t>79</a:t>
            </a:fld>
            <a:endParaRPr lang="fr-FR"/>
          </a:p>
        </p:txBody>
      </p:sp>
    </p:spTree>
    <p:extLst>
      <p:ext uri="{BB962C8B-B14F-4D97-AF65-F5344CB8AC3E}">
        <p14:creationId xmlns:p14="http://schemas.microsoft.com/office/powerpoint/2010/main" val="211476463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rtl="0">
              <a:spcBef>
                <a:spcPts val="0"/>
              </a:spcBef>
              <a:spcAft>
                <a:spcPts val="0"/>
              </a:spcAft>
            </a:pPr>
            <a:endParaRPr lang="fr-FR" i="0" dirty="0"/>
          </a:p>
        </p:txBody>
      </p:sp>
      <p:sp>
        <p:nvSpPr>
          <p:cNvPr id="4" name="Espace réservé du numéro de diapositive 3"/>
          <p:cNvSpPr>
            <a:spLocks noGrp="1"/>
          </p:cNvSpPr>
          <p:nvPr>
            <p:ph type="sldNum" sz="quarter" idx="10"/>
          </p:nvPr>
        </p:nvSpPr>
        <p:spPr/>
        <p:txBody>
          <a:bodyPr/>
          <a:lstStyle/>
          <a:p>
            <a:fld id="{0F5038E3-B7CF-455E-96F4-A4DE1B143443}" type="slidenum">
              <a:rPr lang="fr-FR" smtClean="0"/>
              <a:pPr/>
              <a:t>80</a:t>
            </a:fld>
            <a:endParaRPr lang="fr-FR"/>
          </a:p>
        </p:txBody>
      </p:sp>
    </p:spTree>
    <p:extLst>
      <p:ext uri="{BB962C8B-B14F-4D97-AF65-F5344CB8AC3E}">
        <p14:creationId xmlns:p14="http://schemas.microsoft.com/office/powerpoint/2010/main" val="15452887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rtl="0">
              <a:spcBef>
                <a:spcPts val="0"/>
              </a:spcBef>
              <a:spcAft>
                <a:spcPts val="0"/>
              </a:spcAft>
            </a:pPr>
            <a:endParaRPr lang="fr-FR" i="0" dirty="0"/>
          </a:p>
        </p:txBody>
      </p:sp>
      <p:sp>
        <p:nvSpPr>
          <p:cNvPr id="4" name="Espace réservé du numéro de diapositive 3"/>
          <p:cNvSpPr>
            <a:spLocks noGrp="1"/>
          </p:cNvSpPr>
          <p:nvPr>
            <p:ph type="sldNum" sz="quarter" idx="10"/>
          </p:nvPr>
        </p:nvSpPr>
        <p:spPr/>
        <p:txBody>
          <a:bodyPr/>
          <a:lstStyle/>
          <a:p>
            <a:fld id="{0F5038E3-B7CF-455E-96F4-A4DE1B143443}" type="slidenum">
              <a:rPr lang="fr-FR" smtClean="0"/>
              <a:pPr/>
              <a:t>81</a:t>
            </a:fld>
            <a:endParaRPr lang="fr-FR"/>
          </a:p>
        </p:txBody>
      </p:sp>
    </p:spTree>
    <p:extLst>
      <p:ext uri="{BB962C8B-B14F-4D97-AF65-F5344CB8AC3E}">
        <p14:creationId xmlns:p14="http://schemas.microsoft.com/office/powerpoint/2010/main" val="16353521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rtl="0">
              <a:spcBef>
                <a:spcPts val="0"/>
              </a:spcBef>
              <a:spcAft>
                <a:spcPts val="0"/>
              </a:spcAft>
            </a:pPr>
            <a:endParaRPr lang="fr-FR" i="0" u="none" dirty="0"/>
          </a:p>
        </p:txBody>
      </p:sp>
      <p:sp>
        <p:nvSpPr>
          <p:cNvPr id="4" name="Espace réservé du numéro de diapositive 3"/>
          <p:cNvSpPr>
            <a:spLocks noGrp="1"/>
          </p:cNvSpPr>
          <p:nvPr>
            <p:ph type="sldNum" sz="quarter" idx="10"/>
          </p:nvPr>
        </p:nvSpPr>
        <p:spPr/>
        <p:txBody>
          <a:bodyPr/>
          <a:lstStyle/>
          <a:p>
            <a:fld id="{0F5038E3-B7CF-455E-96F4-A4DE1B143443}" type="slidenum">
              <a:rPr lang="fr-FR" smtClean="0"/>
              <a:pPr/>
              <a:t>82</a:t>
            </a:fld>
            <a:endParaRPr lang="fr-FR"/>
          </a:p>
        </p:txBody>
      </p:sp>
    </p:spTree>
    <p:extLst>
      <p:ext uri="{BB962C8B-B14F-4D97-AF65-F5344CB8AC3E}">
        <p14:creationId xmlns:p14="http://schemas.microsoft.com/office/powerpoint/2010/main" val="32980947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rtl="0">
              <a:spcBef>
                <a:spcPts val="0"/>
              </a:spcBef>
              <a:spcAft>
                <a:spcPts val="0"/>
              </a:spcAft>
            </a:pPr>
            <a:endParaRPr lang="fr-FR" i="0" dirty="0"/>
          </a:p>
        </p:txBody>
      </p:sp>
      <p:sp>
        <p:nvSpPr>
          <p:cNvPr id="4" name="Espace réservé du numéro de diapositive 3"/>
          <p:cNvSpPr>
            <a:spLocks noGrp="1"/>
          </p:cNvSpPr>
          <p:nvPr>
            <p:ph type="sldNum" sz="quarter" idx="10"/>
          </p:nvPr>
        </p:nvSpPr>
        <p:spPr/>
        <p:txBody>
          <a:bodyPr/>
          <a:lstStyle/>
          <a:p>
            <a:fld id="{0F5038E3-B7CF-455E-96F4-A4DE1B143443}" type="slidenum">
              <a:rPr lang="fr-FR" smtClean="0"/>
              <a:pPr/>
              <a:t>83</a:t>
            </a:fld>
            <a:endParaRPr lang="fr-FR"/>
          </a:p>
        </p:txBody>
      </p:sp>
    </p:spTree>
    <p:extLst>
      <p:ext uri="{BB962C8B-B14F-4D97-AF65-F5344CB8AC3E}">
        <p14:creationId xmlns:p14="http://schemas.microsoft.com/office/powerpoint/2010/main" val="20197772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rtl="0">
              <a:spcBef>
                <a:spcPts val="0"/>
              </a:spcBef>
              <a:spcAft>
                <a:spcPts val="0"/>
              </a:spcAft>
            </a:pPr>
            <a:endParaRPr lang="fr-FR" i="0" dirty="0"/>
          </a:p>
        </p:txBody>
      </p:sp>
      <p:sp>
        <p:nvSpPr>
          <p:cNvPr id="4" name="Espace réservé du numéro de diapositive 3"/>
          <p:cNvSpPr>
            <a:spLocks noGrp="1"/>
          </p:cNvSpPr>
          <p:nvPr>
            <p:ph type="sldNum" sz="quarter" idx="10"/>
          </p:nvPr>
        </p:nvSpPr>
        <p:spPr/>
        <p:txBody>
          <a:bodyPr/>
          <a:lstStyle/>
          <a:p>
            <a:fld id="{0F5038E3-B7CF-455E-96F4-A4DE1B143443}" type="slidenum">
              <a:rPr lang="fr-FR" smtClean="0"/>
              <a:pPr/>
              <a:t>84</a:t>
            </a:fld>
            <a:endParaRPr lang="fr-FR"/>
          </a:p>
        </p:txBody>
      </p:sp>
    </p:spTree>
    <p:extLst>
      <p:ext uri="{BB962C8B-B14F-4D97-AF65-F5344CB8AC3E}">
        <p14:creationId xmlns:p14="http://schemas.microsoft.com/office/powerpoint/2010/main" val="6786001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rtl="0">
              <a:spcBef>
                <a:spcPts val="0"/>
              </a:spcBef>
              <a:spcAft>
                <a:spcPts val="0"/>
              </a:spcAft>
            </a:pPr>
            <a:endParaRPr lang="fr-FR" i="0" dirty="0"/>
          </a:p>
        </p:txBody>
      </p:sp>
      <p:sp>
        <p:nvSpPr>
          <p:cNvPr id="4" name="Espace réservé du numéro de diapositive 3"/>
          <p:cNvSpPr>
            <a:spLocks noGrp="1"/>
          </p:cNvSpPr>
          <p:nvPr>
            <p:ph type="sldNum" sz="quarter" idx="10"/>
          </p:nvPr>
        </p:nvSpPr>
        <p:spPr/>
        <p:txBody>
          <a:bodyPr/>
          <a:lstStyle/>
          <a:p>
            <a:fld id="{0F5038E3-B7CF-455E-96F4-A4DE1B143443}" type="slidenum">
              <a:rPr lang="fr-FR" smtClean="0"/>
              <a:pPr/>
              <a:t>85</a:t>
            </a:fld>
            <a:endParaRPr lang="fr-FR"/>
          </a:p>
        </p:txBody>
      </p:sp>
    </p:spTree>
    <p:extLst>
      <p:ext uri="{BB962C8B-B14F-4D97-AF65-F5344CB8AC3E}">
        <p14:creationId xmlns:p14="http://schemas.microsoft.com/office/powerpoint/2010/main" val="121098777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2033150a3a5_0_4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6" name="Google Shape;596;g2033150a3a5_0_4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spcBef>
                <a:spcPts val="0"/>
              </a:spcBef>
              <a:spcAft>
                <a:spcPts val="0"/>
              </a:spcAft>
            </a:pPr>
            <a:r>
              <a:rPr lang="fr-FR" sz="1800" b="0" i="1" u="none" strike="noStrike" dirty="0">
                <a:solidFill>
                  <a:srgbClr val="000000"/>
                </a:solidFill>
                <a:effectLst/>
                <a:latin typeface="Calibri" panose="020F0502020204030204" pitchFamily="34" charset="0"/>
              </a:rPr>
              <a:t>Aujourd’hui, nous allons essayer de mémoriser toutes les décompositions du nombre 9, c’est-à-dire les sommes égales à 9.</a:t>
            </a:r>
            <a:endParaRPr lang="fr-FR" b="0" dirty="0">
              <a:effectLst/>
            </a:endParaRPr>
          </a:p>
          <a:p>
            <a:br>
              <a:rPr lang="fr-FR" dirty="0"/>
            </a:br>
            <a:endParaRPr lang="fr-FR" i="1" dirty="0"/>
          </a:p>
        </p:txBody>
      </p:sp>
      <p:sp>
        <p:nvSpPr>
          <p:cNvPr id="597" name="Google Shape;597;g2033150a3a5_0_4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86</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8</a:t>
            </a:fld>
            <a:endParaRPr lang="fr-FR"/>
          </a:p>
        </p:txBody>
      </p:sp>
    </p:spTree>
    <p:extLst>
      <p:ext uri="{BB962C8B-B14F-4D97-AF65-F5344CB8AC3E}">
        <p14:creationId xmlns:p14="http://schemas.microsoft.com/office/powerpoint/2010/main" val="126245138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lnSpc>
                <a:spcPct val="100000"/>
              </a:lnSpc>
              <a:spcBef>
                <a:spcPts val="0"/>
              </a:spcBef>
              <a:spcAft>
                <a:spcPts val="0"/>
              </a:spcAft>
              <a:buSzPts val="1400"/>
              <a:buNone/>
            </a:pPr>
            <a:r>
              <a:rPr lang="fr-FR" i="1" dirty="0"/>
              <a:t>Voici la maison du 9. En 2 minutes, vous allez devoir trouver un maximum d’additions dont le résultat est 9. N’oubliez pas que, dans une addition, on peut inverser les nombres ; ça ne change pas le résultat. </a:t>
            </a:r>
          </a:p>
          <a:p>
            <a:pPr marL="0" lvl="0" indent="0" algn="l" rtl="0">
              <a:lnSpc>
                <a:spcPct val="100000"/>
              </a:lnSpc>
              <a:spcBef>
                <a:spcPts val="0"/>
              </a:spcBef>
              <a:spcAft>
                <a:spcPts val="0"/>
              </a:spcAft>
              <a:buSzPts val="1400"/>
              <a:buNone/>
            </a:pPr>
            <a:r>
              <a:rPr lang="fr-FR" dirty="0"/>
              <a:t>Lors de la correction, ranger les réponses proposées par les élèves pour construire la maison du 9.</a:t>
            </a:r>
          </a:p>
          <a:p>
            <a:pPr marL="0" lvl="0" indent="0" algn="l" rtl="0">
              <a:lnSpc>
                <a:spcPct val="100000"/>
              </a:lnSpc>
              <a:spcBef>
                <a:spcPts val="0"/>
              </a:spcBef>
              <a:spcAft>
                <a:spcPts val="0"/>
              </a:spcAft>
              <a:buSzPts val="1400"/>
              <a:buNone/>
            </a:pPr>
            <a:r>
              <a:rPr lang="fr-FR" dirty="0"/>
              <a:t>Distribuer les réglettes aux élèves en difficulté.</a:t>
            </a:r>
          </a:p>
          <a:p>
            <a:pPr marL="0" lvl="0" indent="0" algn="l" rtl="0">
              <a:lnSpc>
                <a:spcPct val="100000"/>
              </a:lnSpc>
              <a:spcBef>
                <a:spcPts val="0"/>
              </a:spcBef>
              <a:spcAft>
                <a:spcPts val="0"/>
              </a:spcAft>
              <a:buSzPts val="1400"/>
              <a:buNone/>
            </a:pPr>
            <a:endParaRPr lang="fr-FR" dirty="0"/>
          </a:p>
          <a:p>
            <a:endParaRPr lang="fr-FR" dirty="0"/>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87</a:t>
            </a:fld>
            <a:endParaRPr lang="fr-FR"/>
          </a:p>
        </p:txBody>
      </p:sp>
    </p:spTree>
    <p:extLst>
      <p:ext uri="{BB962C8B-B14F-4D97-AF65-F5344CB8AC3E}">
        <p14:creationId xmlns:p14="http://schemas.microsoft.com/office/powerpoint/2010/main" val="12262974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800" b="0" i="1" u="none" strike="noStrike" dirty="0">
                <a:solidFill>
                  <a:srgbClr val="000000"/>
                </a:solidFill>
                <a:effectLst/>
                <a:latin typeface="Calibri" panose="020F0502020204030204" pitchFamily="34" charset="0"/>
              </a:rPr>
              <a:t>Voici toutes les sommes de deux nombres égales à 9. </a:t>
            </a:r>
            <a:r>
              <a:rPr lang="fr-FR" sz="1800" b="0" i="0" u="none" strike="noStrike" dirty="0">
                <a:solidFill>
                  <a:srgbClr val="000000"/>
                </a:solidFill>
                <a:effectLst/>
                <a:latin typeface="Calibri" panose="020F0502020204030204" pitchFamily="34" charset="0"/>
              </a:rPr>
              <a:t>Les faire lire collectivement. Interroger les élèves oralement, maison toujours visible </a:t>
            </a:r>
            <a:r>
              <a:rPr lang="fr-FR" sz="1800" b="0" i="1" u="none" strike="noStrike" dirty="0">
                <a:solidFill>
                  <a:srgbClr val="000000"/>
                </a:solidFill>
                <a:effectLst/>
                <a:latin typeface="Calibri" panose="020F0502020204030204" pitchFamily="34" charset="0"/>
              </a:rPr>
              <a:t>: </a:t>
            </a:r>
            <a:r>
              <a:rPr lang="fr-FR" sz="1800" i="1" dirty="0">
                <a:effectLst/>
                <a:latin typeface="Segoe UI" panose="020B0502040204020203" pitchFamily="34" charset="0"/>
              </a:rPr>
              <a:t>9 = 1 + combien ? </a:t>
            </a:r>
          </a:p>
          <a:p>
            <a:r>
              <a:rPr lang="fr-FR" sz="1800" i="1" dirty="0">
                <a:effectLst/>
                <a:latin typeface="Segoe UI" panose="020B0502040204020203" pitchFamily="34" charset="0"/>
              </a:rPr>
              <a:t>Combien faut-il ajouter à 5 pour obtenir 9 ? </a:t>
            </a:r>
          </a:p>
          <a:p>
            <a:r>
              <a:rPr lang="fr-FR" sz="1800" i="1" dirty="0">
                <a:effectLst/>
                <a:latin typeface="Segoe UI" panose="020B0502040204020203" pitchFamily="34" charset="0"/>
              </a:rPr>
              <a:t>9 = 7 + quel nombre ?</a:t>
            </a:r>
            <a:br>
              <a:rPr lang="fr-FR" sz="1800" b="0" i="1" u="none" strike="noStrike" dirty="0">
                <a:solidFill>
                  <a:srgbClr val="000000"/>
                </a:solidFill>
                <a:effectLst/>
                <a:latin typeface="Calibri" panose="020F0502020204030204" pitchFamily="34" charset="0"/>
              </a:rPr>
            </a:br>
            <a:endParaRPr lang="fr-FR" b="0" dirty="0">
              <a:effectLst/>
            </a:endParaRPr>
          </a:p>
          <a:p>
            <a:br>
              <a:rPr lang="fr-FR" dirty="0"/>
            </a:br>
            <a:endParaRPr lang="fr-FR" i="1" dirty="0"/>
          </a:p>
        </p:txBody>
      </p:sp>
      <p:sp>
        <p:nvSpPr>
          <p:cNvPr id="4" name="Espace réservé du numéro de diapositive 3"/>
          <p:cNvSpPr>
            <a:spLocks noGrp="1"/>
          </p:cNvSpPr>
          <p:nvPr>
            <p:ph type="sldNum" sz="quarter" idx="10"/>
          </p:nvPr>
        </p:nvSpPr>
        <p:spPr/>
        <p:txBody>
          <a:bodyPr/>
          <a:lstStyle/>
          <a:p>
            <a:fld id="{0F5038E3-B7CF-455E-96F4-A4DE1B143443}" type="slidenum">
              <a:rPr lang="fr-FR" smtClean="0"/>
              <a:pPr/>
              <a:t>88</a:t>
            </a:fld>
            <a:endParaRPr lang="fr-F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lvl="0" indent="0" algn="l" rtl="0">
              <a:lnSpc>
                <a:spcPct val="100000"/>
              </a:lnSpc>
              <a:spcBef>
                <a:spcPts val="0"/>
              </a:spcBef>
              <a:spcAft>
                <a:spcPts val="0"/>
              </a:spcAft>
              <a:buClr>
                <a:schemeClr val="dk1"/>
              </a:buClr>
              <a:buSzPts val="1200"/>
              <a:buFont typeface="Calibri"/>
              <a:buNone/>
            </a:pPr>
            <a:r>
              <a:rPr lang="fr-FR" sz="1800" i="1"/>
              <a:t>Un nombre est caché, il faut le retrouver et écrire les calculs en entier</a:t>
            </a:r>
            <a:r>
              <a:rPr lang="fr-FR" sz="1800"/>
              <a:t>. </a:t>
            </a:r>
          </a:p>
          <a:p>
            <a:pPr marL="0" marR="0" lvl="0" indent="0" algn="l" rtl="0">
              <a:lnSpc>
                <a:spcPct val="100000"/>
              </a:lnSpc>
              <a:spcBef>
                <a:spcPts val="0"/>
              </a:spcBef>
              <a:spcAft>
                <a:spcPts val="0"/>
              </a:spcAft>
              <a:buClr>
                <a:schemeClr val="dk1"/>
              </a:buClr>
              <a:buSzPts val="1200"/>
              <a:buFont typeface="Calibri"/>
              <a:buNone/>
            </a:pPr>
            <a:r>
              <a:rPr lang="fr-FR" sz="1800"/>
              <a:t>Les élèves devant mémoriser ces sommes, il est important de leur demander d’écrire l’égalité complète.</a:t>
            </a:r>
            <a:br>
              <a:rPr lang="fr-FR" sz="1800"/>
            </a:br>
            <a:r>
              <a:rPr lang="fr-FR" sz="1800" baseline="0"/>
              <a:t>Corriger oralement et afficher les nombres manquants en présentant la diapo suivante.</a:t>
            </a:r>
            <a:br>
              <a:rPr lang="fr-FR" sz="1800" b="0" i="1" u="none" strike="noStrike">
                <a:solidFill>
                  <a:srgbClr val="000000"/>
                </a:solidFill>
                <a:effectLst/>
                <a:latin typeface="Calibri" panose="020F0502020204030204" pitchFamily="34" charset="0"/>
              </a:rPr>
            </a:br>
            <a:br>
              <a:rPr lang="fr-FR" sz="1800" b="0" i="1" u="none" strike="noStrike">
                <a:solidFill>
                  <a:srgbClr val="000000"/>
                </a:solidFill>
                <a:effectLst/>
                <a:latin typeface="Calibri" panose="020F0502020204030204" pitchFamily="34" charset="0"/>
              </a:rPr>
            </a:br>
            <a:br>
              <a:rPr lang="fr-FR" sz="1800" b="0" i="1" u="none" strike="noStrike">
                <a:solidFill>
                  <a:srgbClr val="000000"/>
                </a:solidFill>
                <a:effectLst/>
                <a:latin typeface="Calibri" panose="020F0502020204030204" pitchFamily="34" charset="0"/>
              </a:rPr>
            </a:br>
            <a:endParaRPr lang="fr-FR" b="0">
              <a:effectLst/>
            </a:endParaRPr>
          </a:p>
          <a:p>
            <a:br>
              <a:rPr lang="fr-FR"/>
            </a:br>
            <a:endParaRPr lang="fr-FR" i="1"/>
          </a:p>
        </p:txBody>
      </p:sp>
      <p:sp>
        <p:nvSpPr>
          <p:cNvPr id="4" name="Espace réservé du numéro de diapositive 3"/>
          <p:cNvSpPr>
            <a:spLocks noGrp="1"/>
          </p:cNvSpPr>
          <p:nvPr>
            <p:ph type="sldNum" sz="quarter" idx="10"/>
          </p:nvPr>
        </p:nvSpPr>
        <p:spPr/>
        <p:txBody>
          <a:bodyPr/>
          <a:lstStyle/>
          <a:p>
            <a:fld id="{0F5038E3-B7CF-455E-96F4-A4DE1B143443}" type="slidenum">
              <a:rPr lang="fr-FR" smtClean="0"/>
              <a:pPr/>
              <a:t>89</a:t>
            </a:fld>
            <a:endParaRPr lang="fr-FR"/>
          </a:p>
        </p:txBody>
      </p:sp>
    </p:spTree>
    <p:extLst>
      <p:ext uri="{BB962C8B-B14F-4D97-AF65-F5344CB8AC3E}">
        <p14:creationId xmlns:p14="http://schemas.microsoft.com/office/powerpoint/2010/main" val="227846464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lvl="0" indent="0" algn="l" rtl="0">
              <a:lnSpc>
                <a:spcPct val="100000"/>
              </a:lnSpc>
              <a:spcBef>
                <a:spcPts val="0"/>
              </a:spcBef>
              <a:spcAft>
                <a:spcPts val="0"/>
              </a:spcAft>
              <a:buClr>
                <a:schemeClr val="dk1"/>
              </a:buClr>
              <a:buSzPts val="1200"/>
              <a:buFont typeface="Calibri"/>
              <a:buNone/>
            </a:pPr>
            <a:endParaRPr lang="fr-FR" i="0" dirty="0"/>
          </a:p>
        </p:txBody>
      </p:sp>
      <p:sp>
        <p:nvSpPr>
          <p:cNvPr id="4" name="Espace réservé du numéro de diapositive 3"/>
          <p:cNvSpPr>
            <a:spLocks noGrp="1"/>
          </p:cNvSpPr>
          <p:nvPr>
            <p:ph type="sldNum" sz="quarter" idx="10"/>
          </p:nvPr>
        </p:nvSpPr>
        <p:spPr/>
        <p:txBody>
          <a:bodyPr/>
          <a:lstStyle/>
          <a:p>
            <a:fld id="{0F5038E3-B7CF-455E-96F4-A4DE1B143443}" type="slidenum">
              <a:rPr lang="fr-FR" smtClean="0"/>
              <a:pPr/>
              <a:t>90</a:t>
            </a:fld>
            <a:endParaRPr lang="fr-FR"/>
          </a:p>
        </p:txBody>
      </p:sp>
    </p:spTree>
    <p:extLst>
      <p:ext uri="{BB962C8B-B14F-4D97-AF65-F5344CB8AC3E}">
        <p14:creationId xmlns:p14="http://schemas.microsoft.com/office/powerpoint/2010/main" val="19933222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lvl="0" indent="0" algn="l" rtl="0">
              <a:lnSpc>
                <a:spcPct val="100000"/>
              </a:lnSpc>
              <a:spcBef>
                <a:spcPts val="0"/>
              </a:spcBef>
              <a:spcAft>
                <a:spcPts val="0"/>
              </a:spcAft>
              <a:buClr>
                <a:schemeClr val="dk1"/>
              </a:buClr>
              <a:buSzPts val="1200"/>
              <a:buFont typeface="Calibri"/>
              <a:buNone/>
            </a:pPr>
            <a:r>
              <a:rPr lang="fr-FR" i="0" dirty="0"/>
              <a:t>Même démarche.</a:t>
            </a:r>
          </a:p>
        </p:txBody>
      </p:sp>
      <p:sp>
        <p:nvSpPr>
          <p:cNvPr id="4" name="Espace réservé du numéro de diapositive 3"/>
          <p:cNvSpPr>
            <a:spLocks noGrp="1"/>
          </p:cNvSpPr>
          <p:nvPr>
            <p:ph type="sldNum" sz="quarter" idx="10"/>
          </p:nvPr>
        </p:nvSpPr>
        <p:spPr/>
        <p:txBody>
          <a:bodyPr/>
          <a:lstStyle/>
          <a:p>
            <a:fld id="{0F5038E3-B7CF-455E-96F4-A4DE1B143443}" type="slidenum">
              <a:rPr lang="fr-FR" smtClean="0"/>
              <a:pPr/>
              <a:t>91</a:t>
            </a:fld>
            <a:endParaRPr lang="fr-FR"/>
          </a:p>
        </p:txBody>
      </p:sp>
    </p:spTree>
    <p:extLst>
      <p:ext uri="{BB962C8B-B14F-4D97-AF65-F5344CB8AC3E}">
        <p14:creationId xmlns:p14="http://schemas.microsoft.com/office/powerpoint/2010/main" val="194758506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lvl="0" indent="0" algn="l" rtl="0">
              <a:lnSpc>
                <a:spcPct val="100000"/>
              </a:lnSpc>
              <a:spcBef>
                <a:spcPts val="0"/>
              </a:spcBef>
              <a:spcAft>
                <a:spcPts val="0"/>
              </a:spcAft>
              <a:buClr>
                <a:schemeClr val="dk1"/>
              </a:buClr>
              <a:buSzPts val="1200"/>
              <a:buFont typeface="Calibri"/>
              <a:buNone/>
            </a:pPr>
            <a:endParaRPr lang="fr-FR" i="0" dirty="0"/>
          </a:p>
        </p:txBody>
      </p:sp>
      <p:sp>
        <p:nvSpPr>
          <p:cNvPr id="4" name="Espace réservé du numéro de diapositive 3"/>
          <p:cNvSpPr>
            <a:spLocks noGrp="1"/>
          </p:cNvSpPr>
          <p:nvPr>
            <p:ph type="sldNum" sz="quarter" idx="10"/>
          </p:nvPr>
        </p:nvSpPr>
        <p:spPr/>
        <p:txBody>
          <a:bodyPr/>
          <a:lstStyle/>
          <a:p>
            <a:fld id="{0F5038E3-B7CF-455E-96F4-A4DE1B143443}" type="slidenum">
              <a:rPr lang="fr-FR" smtClean="0"/>
              <a:pPr/>
              <a:t>92</a:t>
            </a:fld>
            <a:endParaRPr lang="fr-FR"/>
          </a:p>
        </p:txBody>
      </p:sp>
    </p:spTree>
    <p:extLst>
      <p:ext uri="{BB962C8B-B14F-4D97-AF65-F5344CB8AC3E}">
        <p14:creationId xmlns:p14="http://schemas.microsoft.com/office/powerpoint/2010/main" val="207468491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lvl="0" indent="0" algn="l" rtl="0">
              <a:lnSpc>
                <a:spcPct val="100000"/>
              </a:lnSpc>
              <a:spcBef>
                <a:spcPts val="0"/>
              </a:spcBef>
              <a:spcAft>
                <a:spcPts val="0"/>
              </a:spcAft>
              <a:buClr>
                <a:schemeClr val="dk1"/>
              </a:buClr>
              <a:buSzPts val="1200"/>
              <a:buFont typeface="Calibri"/>
              <a:buNone/>
            </a:pPr>
            <a:endParaRPr lang="fr-FR" i="0" dirty="0"/>
          </a:p>
        </p:txBody>
      </p:sp>
      <p:sp>
        <p:nvSpPr>
          <p:cNvPr id="4" name="Espace réservé du numéro de diapositive 3"/>
          <p:cNvSpPr>
            <a:spLocks noGrp="1"/>
          </p:cNvSpPr>
          <p:nvPr>
            <p:ph type="sldNum" sz="quarter" idx="10"/>
          </p:nvPr>
        </p:nvSpPr>
        <p:spPr/>
        <p:txBody>
          <a:bodyPr/>
          <a:lstStyle/>
          <a:p>
            <a:fld id="{0F5038E3-B7CF-455E-96F4-A4DE1B143443}" type="slidenum">
              <a:rPr lang="fr-FR" smtClean="0"/>
              <a:pPr/>
              <a:t>93</a:t>
            </a:fld>
            <a:endParaRPr lang="fr-FR"/>
          </a:p>
        </p:txBody>
      </p:sp>
    </p:spTree>
    <p:extLst>
      <p:ext uri="{BB962C8B-B14F-4D97-AF65-F5344CB8AC3E}">
        <p14:creationId xmlns:p14="http://schemas.microsoft.com/office/powerpoint/2010/main" val="13934775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lvl="0" indent="0" algn="l" rtl="0">
              <a:lnSpc>
                <a:spcPct val="100000"/>
              </a:lnSpc>
              <a:spcBef>
                <a:spcPts val="0"/>
              </a:spcBef>
              <a:spcAft>
                <a:spcPts val="0"/>
              </a:spcAft>
              <a:buClr>
                <a:schemeClr val="dk1"/>
              </a:buClr>
              <a:buSzPts val="1200"/>
              <a:buFont typeface="Calibri"/>
              <a:buNone/>
            </a:pPr>
            <a:endParaRPr lang="fr-FR" i="0" dirty="0"/>
          </a:p>
        </p:txBody>
      </p:sp>
      <p:sp>
        <p:nvSpPr>
          <p:cNvPr id="4" name="Espace réservé du numéro de diapositive 3"/>
          <p:cNvSpPr>
            <a:spLocks noGrp="1"/>
          </p:cNvSpPr>
          <p:nvPr>
            <p:ph type="sldNum" sz="quarter" idx="10"/>
          </p:nvPr>
        </p:nvSpPr>
        <p:spPr/>
        <p:txBody>
          <a:bodyPr/>
          <a:lstStyle/>
          <a:p>
            <a:fld id="{0F5038E3-B7CF-455E-96F4-A4DE1B143443}" type="slidenum">
              <a:rPr lang="fr-FR" smtClean="0"/>
              <a:pPr/>
              <a:t>94</a:t>
            </a:fld>
            <a:endParaRPr lang="fr-FR"/>
          </a:p>
        </p:txBody>
      </p:sp>
    </p:spTree>
    <p:extLst>
      <p:ext uri="{BB962C8B-B14F-4D97-AF65-F5344CB8AC3E}">
        <p14:creationId xmlns:p14="http://schemas.microsoft.com/office/powerpoint/2010/main" val="196359190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lvl="0" indent="0" algn="l" rtl="0">
              <a:lnSpc>
                <a:spcPct val="100000"/>
              </a:lnSpc>
              <a:spcBef>
                <a:spcPts val="0"/>
              </a:spcBef>
              <a:spcAft>
                <a:spcPts val="0"/>
              </a:spcAft>
              <a:buClr>
                <a:schemeClr val="dk1"/>
              </a:buClr>
              <a:buSzPts val="1200"/>
              <a:buFont typeface="Calibri"/>
              <a:buNone/>
            </a:pPr>
            <a:endParaRPr lang="fr-FR" i="0" dirty="0"/>
          </a:p>
        </p:txBody>
      </p:sp>
      <p:sp>
        <p:nvSpPr>
          <p:cNvPr id="4" name="Espace réservé du numéro de diapositive 3"/>
          <p:cNvSpPr>
            <a:spLocks noGrp="1"/>
          </p:cNvSpPr>
          <p:nvPr>
            <p:ph type="sldNum" sz="quarter" idx="10"/>
          </p:nvPr>
        </p:nvSpPr>
        <p:spPr/>
        <p:txBody>
          <a:bodyPr/>
          <a:lstStyle/>
          <a:p>
            <a:fld id="{0F5038E3-B7CF-455E-96F4-A4DE1B143443}" type="slidenum">
              <a:rPr lang="fr-FR" smtClean="0"/>
              <a:pPr/>
              <a:t>95</a:t>
            </a:fld>
            <a:endParaRPr lang="fr-FR"/>
          </a:p>
        </p:txBody>
      </p:sp>
    </p:spTree>
    <p:extLst>
      <p:ext uri="{BB962C8B-B14F-4D97-AF65-F5344CB8AC3E}">
        <p14:creationId xmlns:p14="http://schemas.microsoft.com/office/powerpoint/2010/main" val="19520219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lvl="0" indent="0" algn="l" rtl="0">
              <a:lnSpc>
                <a:spcPct val="100000"/>
              </a:lnSpc>
              <a:spcBef>
                <a:spcPts val="0"/>
              </a:spcBef>
              <a:spcAft>
                <a:spcPts val="0"/>
              </a:spcAft>
              <a:buClr>
                <a:schemeClr val="dk1"/>
              </a:buClr>
              <a:buSzPts val="1200"/>
              <a:buFont typeface="Calibri"/>
              <a:buNone/>
            </a:pPr>
            <a:endParaRPr lang="fr-FR" i="0" dirty="0"/>
          </a:p>
        </p:txBody>
      </p:sp>
      <p:sp>
        <p:nvSpPr>
          <p:cNvPr id="4" name="Espace réservé du numéro de diapositive 3"/>
          <p:cNvSpPr>
            <a:spLocks noGrp="1"/>
          </p:cNvSpPr>
          <p:nvPr>
            <p:ph type="sldNum" sz="quarter" idx="10"/>
          </p:nvPr>
        </p:nvSpPr>
        <p:spPr/>
        <p:txBody>
          <a:bodyPr/>
          <a:lstStyle/>
          <a:p>
            <a:fld id="{0F5038E3-B7CF-455E-96F4-A4DE1B143443}" type="slidenum">
              <a:rPr lang="fr-FR" smtClean="0"/>
              <a:pPr/>
              <a:t>96</a:t>
            </a:fld>
            <a:endParaRPr lang="fr-FR"/>
          </a:p>
        </p:txBody>
      </p:sp>
    </p:spTree>
    <p:extLst>
      <p:ext uri="{BB962C8B-B14F-4D97-AF65-F5344CB8AC3E}">
        <p14:creationId xmlns:p14="http://schemas.microsoft.com/office/powerpoint/2010/main" val="1885574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9</a:t>
            </a:fld>
            <a:endParaRPr lang="fr-FR"/>
          </a:p>
        </p:txBody>
      </p:sp>
    </p:spTree>
    <p:extLst>
      <p:ext uri="{BB962C8B-B14F-4D97-AF65-F5344CB8AC3E}">
        <p14:creationId xmlns:p14="http://schemas.microsoft.com/office/powerpoint/2010/main" val="127497572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lvl="0" indent="0" algn="l" rtl="0">
              <a:lnSpc>
                <a:spcPct val="100000"/>
              </a:lnSpc>
              <a:spcBef>
                <a:spcPts val="0"/>
              </a:spcBef>
              <a:spcAft>
                <a:spcPts val="0"/>
              </a:spcAft>
              <a:buClr>
                <a:schemeClr val="dk1"/>
              </a:buClr>
              <a:buSzPts val="1200"/>
              <a:buFont typeface="Calibri"/>
              <a:buNone/>
            </a:pPr>
            <a:endParaRPr lang="fr-FR" i="0" dirty="0"/>
          </a:p>
        </p:txBody>
      </p:sp>
      <p:sp>
        <p:nvSpPr>
          <p:cNvPr id="4" name="Espace réservé du numéro de diapositive 3"/>
          <p:cNvSpPr>
            <a:spLocks noGrp="1"/>
          </p:cNvSpPr>
          <p:nvPr>
            <p:ph type="sldNum" sz="quarter" idx="10"/>
          </p:nvPr>
        </p:nvSpPr>
        <p:spPr/>
        <p:txBody>
          <a:bodyPr/>
          <a:lstStyle/>
          <a:p>
            <a:fld id="{0F5038E3-B7CF-455E-96F4-A4DE1B143443}" type="slidenum">
              <a:rPr lang="fr-FR" smtClean="0"/>
              <a:pPr/>
              <a:t>97</a:t>
            </a:fld>
            <a:endParaRPr lang="fr-FR"/>
          </a:p>
        </p:txBody>
      </p:sp>
    </p:spTree>
    <p:extLst>
      <p:ext uri="{BB962C8B-B14F-4D97-AF65-F5344CB8AC3E}">
        <p14:creationId xmlns:p14="http://schemas.microsoft.com/office/powerpoint/2010/main" val="354519228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lvl="0" indent="0" algn="l" rtl="0">
              <a:lnSpc>
                <a:spcPct val="100000"/>
              </a:lnSpc>
              <a:spcBef>
                <a:spcPts val="0"/>
              </a:spcBef>
              <a:spcAft>
                <a:spcPts val="0"/>
              </a:spcAft>
              <a:buClr>
                <a:schemeClr val="dk1"/>
              </a:buClr>
              <a:buSzPts val="1200"/>
              <a:buFont typeface="Calibri"/>
              <a:buNone/>
            </a:pPr>
            <a:endParaRPr lang="fr-FR" i="0" dirty="0"/>
          </a:p>
        </p:txBody>
      </p:sp>
      <p:sp>
        <p:nvSpPr>
          <p:cNvPr id="4" name="Espace réservé du numéro de diapositive 3"/>
          <p:cNvSpPr>
            <a:spLocks noGrp="1"/>
          </p:cNvSpPr>
          <p:nvPr>
            <p:ph type="sldNum" sz="quarter" idx="10"/>
          </p:nvPr>
        </p:nvSpPr>
        <p:spPr/>
        <p:txBody>
          <a:bodyPr/>
          <a:lstStyle/>
          <a:p>
            <a:fld id="{0F5038E3-B7CF-455E-96F4-A4DE1B143443}" type="slidenum">
              <a:rPr lang="fr-FR" smtClean="0"/>
              <a:pPr/>
              <a:t>98</a:t>
            </a:fld>
            <a:endParaRPr lang="fr-FR"/>
          </a:p>
        </p:txBody>
      </p:sp>
    </p:spTree>
    <p:extLst>
      <p:ext uri="{BB962C8B-B14F-4D97-AF65-F5344CB8AC3E}">
        <p14:creationId xmlns:p14="http://schemas.microsoft.com/office/powerpoint/2010/main" val="168432961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2033150a3a5_0_49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2" name="Google Shape;692;g2033150a3a5_0_4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i="1" dirty="0"/>
              <a:t>Aujourd’hui, nous allons faire des additions à trous et des soustractions à trous.</a:t>
            </a:r>
            <a:endParaRPr i="1" dirty="0"/>
          </a:p>
        </p:txBody>
      </p:sp>
      <p:sp>
        <p:nvSpPr>
          <p:cNvPr id="693" name="Google Shape;693;g2033150a3a5_0_4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99</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2033150a3a5_0_50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g2033150a3a5_0_5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spcBef>
                <a:spcPts val="0"/>
              </a:spcBef>
              <a:spcAft>
                <a:spcPts val="0"/>
              </a:spcAft>
            </a:pPr>
            <a:r>
              <a:rPr lang="fr-FR" sz="1800" b="0" i="1" u="none" strike="noStrike" dirty="0">
                <a:solidFill>
                  <a:srgbClr val="000000"/>
                </a:solidFill>
                <a:effectLst/>
                <a:latin typeface="Calibri" panose="020F0502020204030204" pitchFamily="34" charset="0"/>
              </a:rPr>
              <a:t>Vous allez voir s’afficher des additions à trous et des soustractions à trous. Écrivez le résultat sur vos ardoises. Attention, faites bien attention au signe ! </a:t>
            </a:r>
            <a:endParaRPr lang="fr-FR" b="0" dirty="0">
              <a:effectLst/>
            </a:endParaRPr>
          </a:p>
          <a:p>
            <a:pPr rtl="0">
              <a:spcBef>
                <a:spcPts val="0"/>
              </a:spcBef>
              <a:spcAft>
                <a:spcPts val="0"/>
              </a:spcAft>
            </a:pPr>
            <a:r>
              <a:rPr lang="fr-FR" sz="1800" b="0" i="0" u="none" strike="noStrike" dirty="0">
                <a:solidFill>
                  <a:srgbClr val="000000"/>
                </a:solidFill>
                <a:effectLst/>
                <a:latin typeface="Calibri" panose="020F0502020204030204" pitchFamily="34" charset="0"/>
              </a:rPr>
              <a:t>Faire rappeler par les élèves la signification des signes – et +, ainsi que les stratégies qu’ils peuvent utiliser pour calculer : les doigts, la file numérique, les résultats mémorisés, la tête et les doigts.</a:t>
            </a:r>
            <a:endParaRPr i="0" dirty="0"/>
          </a:p>
        </p:txBody>
      </p:sp>
      <p:sp>
        <p:nvSpPr>
          <p:cNvPr id="700" name="Google Shape;700;g2033150a3a5_0_5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100</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Segoe UI" panose="020B0502040204020203" pitchFamily="34" charset="0"/>
              </a:rPr>
              <a:t>Laisser 30 secondes, puis interroger un élève en lui faisant identifier le signe. Inciter les élèves à utiliser les doigts plutôt que la file numérique. Leur montrer que lorsqu’on a mémorisé les constellations des doigts, on est plus rapide. </a:t>
            </a:r>
            <a:endParaRPr lang="fr-FR" sz="1800" dirty="0">
              <a:effectLst/>
              <a:latin typeface="Arial" panose="020B060402020202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101</a:t>
            </a:fld>
            <a:endParaRPr lang="fr-FR"/>
          </a:p>
        </p:txBody>
      </p:sp>
    </p:spTree>
    <p:extLst>
      <p:ext uri="{BB962C8B-B14F-4D97-AF65-F5344CB8AC3E}">
        <p14:creationId xmlns:p14="http://schemas.microsoft.com/office/powerpoint/2010/main" val="392863716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Segoe UI" panose="020B0502040204020203" pitchFamily="34" charset="0"/>
              </a:rPr>
              <a:t>Même démarche.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i="1" baseline="0" dirty="0"/>
              <a:t>Rappelez-vous : dans une addition, on peut choisir l’ordre dans lequel on ajoute sans changer le résultat. Donc on peut </a:t>
            </a:r>
            <a:r>
              <a:rPr lang="fr-FR" sz="1800" i="1" dirty="0"/>
              <a:t>se demander 1</a:t>
            </a:r>
            <a:r>
              <a:rPr lang="fr-FR" sz="1800" i="1" baseline="0" dirty="0"/>
              <a:t> + combien = 10 si c’est plus facile.</a:t>
            </a:r>
            <a:endParaRPr lang="fr-FR" sz="1800" i="1" dirty="0"/>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102</a:t>
            </a:fld>
            <a:endParaRPr lang="fr-FR"/>
          </a:p>
        </p:txBody>
      </p:sp>
    </p:spTree>
    <p:extLst>
      <p:ext uri="{BB962C8B-B14F-4D97-AF65-F5344CB8AC3E}">
        <p14:creationId xmlns:p14="http://schemas.microsoft.com/office/powerpoint/2010/main" val="392863716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103</a:t>
            </a:fld>
            <a:endParaRPr lang="fr-FR"/>
          </a:p>
        </p:txBody>
      </p:sp>
    </p:spTree>
    <p:extLst>
      <p:ext uri="{BB962C8B-B14F-4D97-AF65-F5344CB8AC3E}">
        <p14:creationId xmlns:p14="http://schemas.microsoft.com/office/powerpoint/2010/main" val="392863716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i="1" dirty="0">
                <a:effectLst/>
                <a:latin typeface="Segoe UI" panose="020B0502040204020203" pitchFamily="34" charset="0"/>
              </a:rPr>
              <a:t>Pour les soustractions à trous, on peut utiliser la file numérique ou un résultat connu par cœur : si je sais par cœur que 7 + 2 = 9 alors, je trouve que 9 – 2 = 7. Ici, il est difficile d’utiliser la tête et les doigts car il faut compter à rebours. </a:t>
            </a:r>
            <a:endParaRPr lang="fr-FR" sz="1800" i="1" dirty="0">
              <a:effectLst/>
              <a:latin typeface="Arial" panose="020B060402020202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104</a:t>
            </a:fld>
            <a:endParaRPr lang="fr-FR"/>
          </a:p>
        </p:txBody>
      </p:sp>
    </p:spTree>
    <p:extLst>
      <p:ext uri="{BB962C8B-B14F-4D97-AF65-F5344CB8AC3E}">
        <p14:creationId xmlns:p14="http://schemas.microsoft.com/office/powerpoint/2010/main" val="392863716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105</a:t>
            </a:fld>
            <a:endParaRPr lang="fr-FR"/>
          </a:p>
        </p:txBody>
      </p:sp>
    </p:spTree>
    <p:extLst>
      <p:ext uri="{BB962C8B-B14F-4D97-AF65-F5344CB8AC3E}">
        <p14:creationId xmlns:p14="http://schemas.microsoft.com/office/powerpoint/2010/main" val="392863716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pPr/>
              <a:t>106</a:t>
            </a:fld>
            <a:endParaRPr lang="fr-FR"/>
          </a:p>
        </p:txBody>
      </p:sp>
    </p:spTree>
    <p:extLst>
      <p:ext uri="{BB962C8B-B14F-4D97-AF65-F5344CB8AC3E}">
        <p14:creationId xmlns:p14="http://schemas.microsoft.com/office/powerpoint/2010/main" val="39286371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E64DD3B-3D0D-4C46-A53E-9134CC553407}"/>
              </a:ext>
            </a:extLst>
          </p:cNvPr>
          <p:cNvPicPr>
            <a:picLocks noChangeAspect="1"/>
          </p:cNvPicPr>
          <p:nvPr userDrawn="1"/>
        </p:nvPicPr>
        <p:blipFill>
          <a:blip r:embed="rId2">
            <a:extLst>
              <a:ext uri="{28A0092B-C50C-407E-A947-70E740481C1C}">
                <a14:useLocalDpi xmlns:a14="http://schemas.microsoft.com/office/drawing/2010/main" val="0"/>
              </a:ext>
            </a:extLst>
          </a:blip>
          <a:srcRect t="1565" b="1565"/>
          <a:stretch/>
        </p:blipFill>
        <p:spPr>
          <a:xfrm>
            <a:off x="1" y="0"/>
            <a:ext cx="9144000" cy="6858000"/>
          </a:xfrm>
          <a:prstGeom prst="rect">
            <a:avLst/>
          </a:prstGeom>
        </p:spPr>
      </p:pic>
      <p:sp>
        <p:nvSpPr>
          <p:cNvPr id="2" name="Title 1"/>
          <p:cNvSpPr>
            <a:spLocks noGrp="1"/>
          </p:cNvSpPr>
          <p:nvPr>
            <p:ph type="ctrTitle" hasCustomPrompt="1"/>
          </p:nvPr>
        </p:nvSpPr>
        <p:spPr>
          <a:xfrm>
            <a:off x="796177" y="3218459"/>
            <a:ext cx="7772400" cy="776190"/>
          </a:xfrm>
          <a:ln w="28575">
            <a:noFill/>
          </a:ln>
        </p:spPr>
        <p:txBody>
          <a:bodyPr anchor="b">
            <a:noAutofit/>
          </a:bodyPr>
          <a:lstStyle>
            <a:lvl1pPr algn="ctr">
              <a:lnSpc>
                <a:spcPct val="100000"/>
              </a:lnSpc>
              <a:spcAft>
                <a:spcPts val="600"/>
              </a:spcAft>
              <a:defRPr sz="2700" b="1">
                <a:solidFill>
                  <a:srgbClr val="0093A7"/>
                </a:solidFill>
                <a:latin typeface="Verdana" panose="020B0604030504040204" pitchFamily="34" charset="0"/>
                <a:ea typeface="Verdana" panose="020B0604030504040204" pitchFamily="34" charset="0"/>
                <a:cs typeface="Arial" panose="020B0604020202020204" pitchFamily="34" charset="0"/>
              </a:defRPr>
            </a:lvl1pPr>
          </a:lstStyle>
          <a:p>
            <a:r>
              <a:rPr lang="en-US"/>
              <a:t>LES NOMBRES JUSQU’À 5</a:t>
            </a:r>
            <a:br>
              <a:rPr lang="en-US"/>
            </a:br>
            <a:r>
              <a:rPr lang="en-US" err="1"/>
              <a:t>Reconnaitre</a:t>
            </a:r>
            <a:r>
              <a:rPr lang="en-US"/>
              <a:t> </a:t>
            </a:r>
            <a:r>
              <a:rPr lang="en-US" err="1"/>
              <a:t>globalement</a:t>
            </a:r>
            <a:r>
              <a:rPr lang="en-US"/>
              <a:t> </a:t>
            </a:r>
            <a:br>
              <a:rPr lang="en-US"/>
            </a:br>
            <a:r>
              <a:rPr lang="en-US"/>
              <a:t>de petites </a:t>
            </a:r>
            <a:r>
              <a:rPr lang="en-US" err="1"/>
              <a:t>quantités</a:t>
            </a:r>
            <a:endParaRPr lang="en-US"/>
          </a:p>
        </p:txBody>
      </p:sp>
      <p:sp>
        <p:nvSpPr>
          <p:cNvPr id="3" name="Titre 3">
            <a:extLst>
              <a:ext uri="{FF2B5EF4-FFF2-40B4-BE49-F238E27FC236}">
                <a16:creationId xmlns:a16="http://schemas.microsoft.com/office/drawing/2014/main" id="{0D25E586-B9E2-4B5C-A5DC-F957D7CC506F}"/>
              </a:ext>
            </a:extLst>
          </p:cNvPr>
          <p:cNvSpPr txBox="1">
            <a:spLocks/>
          </p:cNvSpPr>
          <p:nvPr userDrawn="1"/>
        </p:nvSpPr>
        <p:spPr>
          <a:xfrm>
            <a:off x="5478583" y="6238351"/>
            <a:ext cx="4421378" cy="499464"/>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400" dirty="0">
                <a:solidFill>
                  <a:srgbClr val="A39491"/>
                </a:solidFill>
                <a:latin typeface="Verdana" panose="020B0604030504040204" pitchFamily="34" charset="0"/>
                <a:ea typeface="Verdana" panose="020B0604030504040204" pitchFamily="34" charset="0"/>
              </a:rPr>
              <a:t>Réservé à la </a:t>
            </a:r>
            <a:r>
              <a:rPr lang="fr-FR" sz="1400" dirty="0" err="1">
                <a:solidFill>
                  <a:srgbClr val="A39491"/>
                </a:solidFill>
                <a:latin typeface="Verdana" panose="020B0604030504040204" pitchFamily="34" charset="0"/>
                <a:ea typeface="Verdana" panose="020B0604030504040204" pitchFamily="34" charset="0"/>
              </a:rPr>
              <a:t>vidéoprojection</a:t>
            </a:r>
            <a:endParaRPr lang="fr-FR" sz="1400" dirty="0">
              <a:solidFill>
                <a:srgbClr val="A39491"/>
              </a:solidFill>
              <a:latin typeface="Verdana" panose="020B0604030504040204" pitchFamily="34" charset="0"/>
              <a:ea typeface="Verdana" panose="020B0604030504040204" pitchFamily="34" charset="0"/>
            </a:endParaRPr>
          </a:p>
        </p:txBody>
      </p:sp>
      <p:pic>
        <p:nvPicPr>
          <p:cNvPr id="5" name="Image 4">
            <a:extLst>
              <a:ext uri="{FF2B5EF4-FFF2-40B4-BE49-F238E27FC236}">
                <a16:creationId xmlns:a16="http://schemas.microsoft.com/office/drawing/2014/main" id="{FFE8F1C5-5732-B645-54C9-7F0D6BF51AED}"/>
              </a:ext>
            </a:extLst>
          </p:cNvPr>
          <p:cNvPicPr>
            <a:picLocks noChangeAspect="1"/>
          </p:cNvPicPr>
          <p:nvPr userDrawn="1"/>
        </p:nvPicPr>
        <p:blipFill>
          <a:blip r:embed="rId3"/>
          <a:stretch>
            <a:fillRect/>
          </a:stretch>
        </p:blipFill>
        <p:spPr>
          <a:xfrm>
            <a:off x="8305804" y="6060750"/>
            <a:ext cx="723900" cy="733425"/>
          </a:xfrm>
          <a:prstGeom prst="rect">
            <a:avLst/>
          </a:prstGeom>
        </p:spPr>
      </p:pic>
    </p:spTree>
    <p:extLst>
      <p:ext uri="{BB962C8B-B14F-4D97-AF65-F5344CB8AC3E}">
        <p14:creationId xmlns:p14="http://schemas.microsoft.com/office/powerpoint/2010/main" val="2245769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Deux contenus">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ABED9748-D432-4932-8DD4-8681F090388D}"/>
              </a:ext>
            </a:extLst>
          </p:cNvPr>
          <p:cNvPicPr>
            <a:picLocks noChangeAspect="1"/>
          </p:cNvPicPr>
          <p:nvPr userDrawn="1"/>
        </p:nvPicPr>
        <p:blipFill>
          <a:blip r:embed="rId2">
            <a:extLst>
              <a:ext uri="{28A0092B-C50C-407E-A947-70E740481C1C}">
                <a14:useLocalDpi xmlns:a14="http://schemas.microsoft.com/office/drawing/2010/main" val="0"/>
              </a:ext>
            </a:extLst>
          </a:blip>
          <a:srcRect t="1565" b="1565"/>
          <a:stretch/>
        </p:blipFill>
        <p:spPr>
          <a:xfrm>
            <a:off x="1" y="0"/>
            <a:ext cx="9144000" cy="6858000"/>
          </a:xfrm>
          <a:prstGeom prst="rect">
            <a:avLst/>
          </a:prstGeom>
        </p:spPr>
      </p:pic>
      <p:sp>
        <p:nvSpPr>
          <p:cNvPr id="3" name="Espace réservé du contenu 2">
            <a:extLst>
              <a:ext uri="{FF2B5EF4-FFF2-40B4-BE49-F238E27FC236}">
                <a16:creationId xmlns:a16="http://schemas.microsoft.com/office/drawing/2014/main" id="{69F1E5D3-F955-4E20-940A-73787560A445}"/>
              </a:ext>
            </a:extLst>
          </p:cNvPr>
          <p:cNvSpPr>
            <a:spLocks noGrp="1"/>
          </p:cNvSpPr>
          <p:nvPr>
            <p:ph sz="half" idx="1" hasCustomPrompt="1"/>
          </p:nvPr>
        </p:nvSpPr>
        <p:spPr>
          <a:xfrm>
            <a:off x="628650" y="2946849"/>
            <a:ext cx="3867150" cy="3230113"/>
          </a:xfrm>
        </p:spPr>
        <p:txBody>
          <a:bodyPr>
            <a:normAutofit/>
          </a:bodyPr>
          <a:lstStyle>
            <a:lvl1pPr marL="0" indent="0">
              <a:buNone/>
              <a:defRPr sz="1600">
                <a:solidFill>
                  <a:srgbClr val="0093A7"/>
                </a:solidFill>
                <a:latin typeface="Verdana" panose="020B0604030504040204" pitchFamily="34" charset="0"/>
                <a:ea typeface="Verdana" panose="020B0604030504040204" pitchFamily="34"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fr-FR" sz="1600" b="1">
                <a:solidFill>
                  <a:srgbClr val="0093A7"/>
                </a:solidFill>
              </a:rPr>
              <a:t>CHAMP NUMERIQUE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lang="fr-FR" sz="1600" b="1">
              <a:solidFill>
                <a:srgbClr val="0093A7"/>
              </a:solidFill>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lang="fr-FR" sz="1600" b="1">
              <a:solidFill>
                <a:srgbClr val="0093A7"/>
              </a:solidFill>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fr-FR"/>
              <a:t>Cliquez pour modifier les styles du texte du masque</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lang="fr-FR" sz="1600" b="1">
              <a:solidFill>
                <a:srgbClr val="0093A7"/>
              </a:solidFill>
            </a:endParaRPr>
          </a:p>
        </p:txBody>
      </p:sp>
      <p:sp>
        <p:nvSpPr>
          <p:cNvPr id="4" name="Espace réservé du contenu 3">
            <a:extLst>
              <a:ext uri="{FF2B5EF4-FFF2-40B4-BE49-F238E27FC236}">
                <a16:creationId xmlns:a16="http://schemas.microsoft.com/office/drawing/2014/main" id="{94F6CDAE-907B-4C20-B186-F638FFDE28CD}"/>
              </a:ext>
            </a:extLst>
          </p:cNvPr>
          <p:cNvSpPr>
            <a:spLocks noGrp="1"/>
          </p:cNvSpPr>
          <p:nvPr>
            <p:ph sz="half" idx="2" hasCustomPrompt="1"/>
          </p:nvPr>
        </p:nvSpPr>
        <p:spPr>
          <a:xfrm>
            <a:off x="4648202" y="2947298"/>
            <a:ext cx="3867150" cy="3230114"/>
          </a:xfrm>
        </p:spPr>
        <p:txBody>
          <a:bodyPr>
            <a:normAutofit/>
          </a:bodyPr>
          <a:lstStyle>
            <a:lvl1pPr marL="0" indent="0">
              <a:buNone/>
              <a:defRPr sz="1600">
                <a:solidFill>
                  <a:srgbClr val="0093A7"/>
                </a:solidFill>
                <a:latin typeface="Verdana" panose="020B0604030504040204" pitchFamily="34" charset="0"/>
                <a:ea typeface="Verdana" panose="020B060403050404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600" b="1">
                <a:solidFill>
                  <a:srgbClr val="0093A7"/>
                </a:solidFill>
              </a:rPr>
              <a:t>CHAMP NUMERIQUE ?</a:t>
            </a:r>
          </a:p>
          <a:p>
            <a:pPr lvl="0"/>
            <a:endParaRPr lang="fr-FR"/>
          </a:p>
          <a:p>
            <a:pPr lvl="0"/>
            <a:r>
              <a:rPr lang="fr-FR"/>
              <a:t>Cliquez pour modifier les styles du texte du masque</a:t>
            </a:r>
          </a:p>
        </p:txBody>
      </p:sp>
      <p:sp>
        <p:nvSpPr>
          <p:cNvPr id="6" name="ZoneTexte 5">
            <a:extLst>
              <a:ext uri="{FF2B5EF4-FFF2-40B4-BE49-F238E27FC236}">
                <a16:creationId xmlns:a16="http://schemas.microsoft.com/office/drawing/2014/main" id="{9EEBCCFF-1625-454B-B47B-27456A307D58}"/>
              </a:ext>
            </a:extLst>
          </p:cNvPr>
          <p:cNvSpPr txBox="1"/>
          <p:nvPr userDrawn="1"/>
        </p:nvSpPr>
        <p:spPr>
          <a:xfrm>
            <a:off x="3441842" y="2445517"/>
            <a:ext cx="2416994" cy="461665"/>
          </a:xfrm>
          <a:prstGeom prst="rect">
            <a:avLst/>
          </a:prstGeom>
          <a:noFill/>
        </p:spPr>
        <p:txBody>
          <a:bodyPr wrap="square">
            <a:spAutoFit/>
          </a:bodyPr>
          <a:lstStyle/>
          <a:p>
            <a:r>
              <a:rPr lang="fr-FR" sz="2400" b="1">
                <a:solidFill>
                  <a:srgbClr val="0093A7"/>
                </a:solidFill>
                <a:latin typeface="Verdana" panose="020B0604030504040204" pitchFamily="34" charset="0"/>
                <a:ea typeface="Verdana" panose="020B0604030504040204" pitchFamily="34" charset="0"/>
              </a:rPr>
              <a:t>SOMMAIRE</a:t>
            </a:r>
            <a:endParaRPr lang="fr-FR" sz="2400">
              <a:solidFill>
                <a:srgbClr val="0093A7"/>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720935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3235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Tree>
    <p:extLst>
      <p:ext uri="{BB962C8B-B14F-4D97-AF65-F5344CB8AC3E}">
        <p14:creationId xmlns:p14="http://schemas.microsoft.com/office/powerpoint/2010/main" val="440475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84459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60914A-B9D9-4B95-BBEA-32E85AA20954}" type="datetimeFigureOut">
              <a:rPr lang="fr-FR" smtClean="0"/>
              <a:pPr/>
              <a:t>23/06/2023</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349CDC-BADB-4C39-95ED-E0FCA83A6716}" type="slidenum">
              <a:rPr lang="fr-FR" smtClean="0"/>
              <a:pPr/>
              <a:t>‹N°›</a:t>
            </a:fld>
            <a:endParaRPr lang="fr-FR"/>
          </a:p>
        </p:txBody>
      </p:sp>
    </p:spTree>
    <p:extLst>
      <p:ext uri="{BB962C8B-B14F-4D97-AF65-F5344CB8AC3E}">
        <p14:creationId xmlns:p14="http://schemas.microsoft.com/office/powerpoint/2010/main" val="1099315086"/>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62" r:id="rId3"/>
    <p:sldLayoutId id="2147483664" r:id="rId4"/>
    <p:sldLayoutId id="214748366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62.xml"/><Relationship Id="rId13" Type="http://schemas.openxmlformats.org/officeDocument/2006/relationships/slide" Target="slide113.xml"/><Relationship Id="rId18" Type="http://schemas.openxmlformats.org/officeDocument/2006/relationships/slide" Target="slide152.xml"/><Relationship Id="rId3" Type="http://schemas.openxmlformats.org/officeDocument/2006/relationships/slide" Target="slide2.xml"/><Relationship Id="rId7" Type="http://schemas.openxmlformats.org/officeDocument/2006/relationships/slide" Target="slide51.xml"/><Relationship Id="rId12" Type="http://schemas.openxmlformats.org/officeDocument/2006/relationships/slide" Target="slide107.xml"/><Relationship Id="rId17" Type="http://schemas.openxmlformats.org/officeDocument/2006/relationships/slide" Target="slide143.xml"/><Relationship Id="rId2" Type="http://schemas.openxmlformats.org/officeDocument/2006/relationships/notesSlide" Target="../notesSlides/notesSlide1.xml"/><Relationship Id="rId16" Type="http://schemas.openxmlformats.org/officeDocument/2006/relationships/slide" Target="slide136.xml"/><Relationship Id="rId20" Type="http://schemas.openxmlformats.org/officeDocument/2006/relationships/slide" Target="slide167.xml"/><Relationship Id="rId1" Type="http://schemas.openxmlformats.org/officeDocument/2006/relationships/slideLayout" Target="../slideLayouts/slideLayout2.xml"/><Relationship Id="rId6" Type="http://schemas.openxmlformats.org/officeDocument/2006/relationships/slide" Target="slide42.xml"/><Relationship Id="rId11" Type="http://schemas.openxmlformats.org/officeDocument/2006/relationships/slide" Target="slide99.xml"/><Relationship Id="rId5" Type="http://schemas.openxmlformats.org/officeDocument/2006/relationships/slide" Target="slide28.xml"/><Relationship Id="rId15" Type="http://schemas.openxmlformats.org/officeDocument/2006/relationships/slide" Target="slide128.xml"/><Relationship Id="rId10" Type="http://schemas.openxmlformats.org/officeDocument/2006/relationships/slide" Target="slide86.xml"/><Relationship Id="rId19" Type="http://schemas.openxmlformats.org/officeDocument/2006/relationships/slide" Target="slide159.xml"/><Relationship Id="rId4" Type="http://schemas.openxmlformats.org/officeDocument/2006/relationships/slide" Target="slide20.xml"/><Relationship Id="rId9" Type="http://schemas.openxmlformats.org/officeDocument/2006/relationships/slide" Target="slide73.xml"/><Relationship Id="rId14" Type="http://schemas.openxmlformats.org/officeDocument/2006/relationships/slide" Target="slide120.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0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99.xm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01.xml"/><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02.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03.xml"/><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04.xml"/><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05.xml"/><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37.xml"/><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38.xml"/><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39.xml"/><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40.xml"/><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41.xml"/><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4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43.xml"/><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44.xml"/><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46.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47.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48.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49.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50.xml"/><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51.xml"/><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53.xml"/><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154.xml"/><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55.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156.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157.xml"/><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158.xml"/><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159.xml"/><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61.xml"/><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16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163.xml"/><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164.xml"/><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165.xml"/><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66.xml"/><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167.xml"/><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168.xml"/><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169.xml"/><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170.xml"/><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17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7FE217A9-E54E-4F3F-A7AC-460A32943003}"/>
              </a:ext>
            </a:extLst>
          </p:cNvPr>
          <p:cNvSpPr>
            <a:spLocks noGrp="1"/>
          </p:cNvSpPr>
          <p:nvPr>
            <p:ph sz="half" idx="1"/>
          </p:nvPr>
        </p:nvSpPr>
        <p:spPr>
          <a:xfrm>
            <a:off x="294028" y="2999648"/>
            <a:ext cx="4036673" cy="3629752"/>
          </a:xfrm>
        </p:spPr>
        <p:txBody>
          <a:bodyPr>
            <a:normAutofit lnSpcReduction="10000"/>
          </a:bodyPr>
          <a:lstStyle/>
          <a:p>
            <a:pPr>
              <a:spcBef>
                <a:spcPts val="0"/>
              </a:spcBef>
            </a:pPr>
            <a:r>
              <a:rPr lang="fr-FR" sz="1400" b="1" dirty="0">
                <a:solidFill>
                  <a:srgbClr val="0070C0"/>
                </a:solidFill>
              </a:rPr>
              <a:t>LES NOMBRES JUSQU’À 10</a:t>
            </a:r>
          </a:p>
          <a:p>
            <a:pPr>
              <a:spcBef>
                <a:spcPts val="0"/>
              </a:spcBef>
            </a:pPr>
            <a:endParaRPr lang="fr-FR" sz="1400" b="1" dirty="0">
              <a:solidFill>
                <a:srgbClr val="0070C0"/>
              </a:solidFill>
            </a:endParaRPr>
          </a:p>
          <a:p>
            <a:pPr>
              <a:lnSpc>
                <a:spcPct val="100000"/>
              </a:lnSpc>
              <a:spcBef>
                <a:spcPts val="0"/>
              </a:spcBef>
            </a:pPr>
            <a:r>
              <a:rPr lang="fr-FR" sz="1400" b="1" dirty="0">
                <a:solidFill>
                  <a:srgbClr val="0070C0"/>
                </a:solidFill>
                <a:hlinkClick r:id="rId3" action="ppaction://hlinksldjump">
                  <a:extLst>
                    <a:ext uri="{A12FA001-AC4F-418D-AE19-62706E023703}">
                      <ahyp:hlinkClr xmlns:ahyp="http://schemas.microsoft.com/office/drawing/2018/hyperlinkcolor" val="tx"/>
                    </a:ext>
                  </a:extLst>
                </a:hlinkClick>
              </a:rPr>
              <a:t>1. </a:t>
            </a:r>
            <a:r>
              <a:rPr lang="fr-FR" sz="1400" u="sng" dirty="0">
                <a:solidFill>
                  <a:srgbClr val="0070C0"/>
                </a:solidFill>
                <a:hlinkClick r:id="rId3" action="ppaction://hlinksldjump">
                  <a:extLst>
                    <a:ext uri="{A12FA001-AC4F-418D-AE19-62706E023703}">
                      <ahyp:hlinkClr xmlns:ahyp="http://schemas.microsoft.com/office/drawing/2018/hyperlinkcolor" val="tx"/>
                    </a:ext>
                  </a:extLst>
                </a:hlinkClick>
              </a:rPr>
              <a:t>Reconnaitre globalement de petites quantités</a:t>
            </a:r>
            <a:endParaRPr lang="fr-FR" sz="1400" u="sng" dirty="0">
              <a:solidFill>
                <a:srgbClr val="0070C0"/>
              </a:solidFill>
            </a:endParaRPr>
          </a:p>
          <a:p>
            <a:r>
              <a:rPr lang="fr-FR" sz="1400" b="1" dirty="0">
                <a:solidFill>
                  <a:srgbClr val="0563C1"/>
                </a:solidFill>
                <a:hlinkClick r:id="rId4" action="ppaction://hlinksldjump">
                  <a:extLst>
                    <a:ext uri="{A12FA001-AC4F-418D-AE19-62706E023703}">
                      <ahyp:hlinkClr xmlns:ahyp="http://schemas.microsoft.com/office/drawing/2018/hyperlinkcolor" val="tx"/>
                    </a:ext>
                  </a:extLst>
                </a:hlinkClick>
              </a:rPr>
              <a:t>2. </a:t>
            </a:r>
            <a:r>
              <a:rPr lang="fr-FR" sz="1400" dirty="0">
                <a:solidFill>
                  <a:srgbClr val="0070C0"/>
                </a:solidFill>
                <a:hlinkClick r:id="rId4" action="ppaction://hlinksldjump">
                  <a:extLst>
                    <a:ext uri="{A12FA001-AC4F-418D-AE19-62706E023703}">
                      <ahyp:hlinkClr xmlns:ahyp="http://schemas.microsoft.com/office/drawing/2018/hyperlinkcolor" val="tx"/>
                    </a:ext>
                  </a:extLst>
                </a:hlinkClick>
              </a:rPr>
              <a:t>Réviser les décompositions </a:t>
            </a:r>
            <a:br>
              <a:rPr lang="fr-FR" sz="1400" dirty="0">
                <a:solidFill>
                  <a:srgbClr val="0070C0"/>
                </a:solidFill>
                <a:hlinkClick r:id="rId4" action="ppaction://hlinksldjump">
                  <a:extLst>
                    <a:ext uri="{A12FA001-AC4F-418D-AE19-62706E023703}">
                      <ahyp:hlinkClr xmlns:ahyp="http://schemas.microsoft.com/office/drawing/2018/hyperlinkcolor" val="tx"/>
                    </a:ext>
                  </a:extLst>
                </a:hlinkClick>
              </a:rPr>
            </a:br>
            <a:r>
              <a:rPr lang="fr-FR" sz="1400" dirty="0">
                <a:solidFill>
                  <a:srgbClr val="0070C0"/>
                </a:solidFill>
                <a:hlinkClick r:id="rId4" action="ppaction://hlinksldjump">
                  <a:extLst>
                    <a:ext uri="{A12FA001-AC4F-418D-AE19-62706E023703}">
                      <ahyp:hlinkClr xmlns:ahyp="http://schemas.microsoft.com/office/drawing/2018/hyperlinkcolor" val="tx"/>
                    </a:ext>
                  </a:extLst>
                </a:hlinkClick>
              </a:rPr>
              <a:t>des nombres jusqu’à 5</a:t>
            </a:r>
            <a:endParaRPr lang="fr-FR" sz="1400" dirty="0">
              <a:solidFill>
                <a:srgbClr val="0070C0"/>
              </a:solidFill>
            </a:endParaRPr>
          </a:p>
          <a:p>
            <a:r>
              <a:rPr lang="fr-FR" sz="1400" b="1" u="sng" dirty="0">
                <a:solidFill>
                  <a:srgbClr val="0563C1"/>
                </a:solidFill>
                <a:hlinkClick r:id="rId5" action="ppaction://hlinksldjump">
                  <a:extLst>
                    <a:ext uri="{A12FA001-AC4F-418D-AE19-62706E023703}">
                      <ahyp:hlinkClr xmlns:ahyp="http://schemas.microsoft.com/office/drawing/2018/hyperlinkcolor" val="tx"/>
                    </a:ext>
                  </a:extLst>
                </a:hlinkClick>
              </a:rPr>
              <a:t>3.</a:t>
            </a:r>
            <a:r>
              <a:rPr lang="fr-FR" sz="1400" u="sng" dirty="0">
                <a:solidFill>
                  <a:srgbClr val="0070C0"/>
                </a:solidFill>
                <a:hlinkClick r:id="rId5" action="ppaction://hlinksldjump">
                  <a:extLst>
                    <a:ext uri="{A12FA001-AC4F-418D-AE19-62706E023703}">
                      <ahyp:hlinkClr xmlns:ahyp="http://schemas.microsoft.com/office/drawing/2018/hyperlinkcolor" val="tx"/>
                    </a:ext>
                  </a:extLst>
                </a:hlinkClick>
              </a:rPr>
              <a:t> Mémoriser les décompositions de 10</a:t>
            </a:r>
            <a:endParaRPr lang="fr-FR" sz="1400" u="sng" dirty="0">
              <a:solidFill>
                <a:srgbClr val="0070C0"/>
              </a:solidFill>
            </a:endParaRPr>
          </a:p>
          <a:p>
            <a:r>
              <a:rPr lang="fr-FR" sz="1400" b="1" u="sng" dirty="0">
                <a:solidFill>
                  <a:srgbClr val="0563C1"/>
                </a:solidFill>
                <a:hlinkClick r:id="rId6" action="ppaction://hlinksldjump">
                  <a:extLst>
                    <a:ext uri="{A12FA001-AC4F-418D-AE19-62706E023703}">
                      <ahyp:hlinkClr xmlns:ahyp="http://schemas.microsoft.com/office/drawing/2018/hyperlinkcolor" val="tx"/>
                    </a:ext>
                  </a:extLst>
                </a:hlinkClick>
              </a:rPr>
              <a:t>4.</a:t>
            </a:r>
            <a:r>
              <a:rPr lang="fr-FR" sz="1400" u="sng" dirty="0">
                <a:solidFill>
                  <a:srgbClr val="0070C0"/>
                </a:solidFill>
                <a:hlinkClick r:id="rId6" action="ppaction://hlinksldjump">
                  <a:extLst>
                    <a:ext uri="{A12FA001-AC4F-418D-AE19-62706E023703}">
                      <ahyp:hlinkClr xmlns:ahyp="http://schemas.microsoft.com/office/drawing/2018/hyperlinkcolor" val="tx"/>
                    </a:ext>
                  </a:extLst>
                </a:hlinkClick>
              </a:rPr>
              <a:t> Estimer la position d’un nombre sur la ligne numérique</a:t>
            </a:r>
            <a:endParaRPr lang="fr-FR" sz="1400" u="sng" dirty="0">
              <a:solidFill>
                <a:srgbClr val="0070C0"/>
              </a:solidFill>
            </a:endParaRPr>
          </a:p>
          <a:p>
            <a:r>
              <a:rPr lang="fr-FR" sz="1400" b="1" u="sng" dirty="0">
                <a:solidFill>
                  <a:srgbClr val="0563C1"/>
                </a:solidFill>
                <a:hlinkClick r:id="rId7" action="ppaction://hlinksldjump">
                  <a:extLst>
                    <a:ext uri="{A12FA001-AC4F-418D-AE19-62706E023703}">
                      <ahyp:hlinkClr xmlns:ahyp="http://schemas.microsoft.com/office/drawing/2018/hyperlinkcolor" val="tx"/>
                    </a:ext>
                  </a:extLst>
                </a:hlinkClick>
              </a:rPr>
              <a:t>5.</a:t>
            </a:r>
            <a:r>
              <a:rPr lang="fr-FR" sz="1400" u="sng" dirty="0">
                <a:solidFill>
                  <a:srgbClr val="0070C0"/>
                </a:solidFill>
                <a:hlinkClick r:id="rId7" action="ppaction://hlinksldjump">
                  <a:extLst>
                    <a:ext uri="{A12FA001-AC4F-418D-AE19-62706E023703}">
                      <ahyp:hlinkClr xmlns:ahyp="http://schemas.microsoft.com/office/drawing/2018/hyperlinkcolor" val="tx"/>
                    </a:ext>
                  </a:extLst>
                </a:hlinkClick>
              </a:rPr>
              <a:t> Mémoriser les décompositions de 6</a:t>
            </a:r>
            <a:endParaRPr lang="fr-FR" sz="1400" u="sng" dirty="0">
              <a:solidFill>
                <a:srgbClr val="0070C0"/>
              </a:solidFill>
            </a:endParaRPr>
          </a:p>
          <a:p>
            <a:r>
              <a:rPr lang="fr-FR" sz="1400" b="1" u="sng" dirty="0">
                <a:solidFill>
                  <a:srgbClr val="0563C1"/>
                </a:solidFill>
                <a:hlinkClick r:id="rId8" action="ppaction://hlinksldjump">
                  <a:extLst>
                    <a:ext uri="{A12FA001-AC4F-418D-AE19-62706E023703}">
                      <ahyp:hlinkClr xmlns:ahyp="http://schemas.microsoft.com/office/drawing/2018/hyperlinkcolor" val="tx"/>
                    </a:ext>
                  </a:extLst>
                </a:hlinkClick>
              </a:rPr>
              <a:t>6. </a:t>
            </a:r>
            <a:r>
              <a:rPr lang="fr-FR" sz="1400" u="sng" dirty="0">
                <a:solidFill>
                  <a:srgbClr val="0070C0"/>
                </a:solidFill>
                <a:hlinkClick r:id="rId8" action="ppaction://hlinksldjump">
                  <a:extLst>
                    <a:ext uri="{A12FA001-AC4F-418D-AE19-62706E023703}">
                      <ahyp:hlinkClr xmlns:ahyp="http://schemas.microsoft.com/office/drawing/2018/hyperlinkcolor" val="tx"/>
                    </a:ext>
                  </a:extLst>
                </a:hlinkClick>
              </a:rPr>
              <a:t>Mémoriser les décompositions de 7</a:t>
            </a:r>
            <a:endParaRPr lang="fr-FR" sz="1400" u="sng" dirty="0">
              <a:solidFill>
                <a:srgbClr val="0070C0"/>
              </a:solidFill>
            </a:endParaRPr>
          </a:p>
          <a:p>
            <a:r>
              <a:rPr lang="fr-FR" sz="1400" b="1" dirty="0">
                <a:solidFill>
                  <a:srgbClr val="0070C0"/>
                </a:solidFill>
                <a:hlinkClick r:id="rId9" action="ppaction://hlinksldjump">
                  <a:extLst>
                    <a:ext uri="{A12FA001-AC4F-418D-AE19-62706E023703}">
                      <ahyp:hlinkClr xmlns:ahyp="http://schemas.microsoft.com/office/drawing/2018/hyperlinkcolor" val="tx"/>
                    </a:ext>
                  </a:extLst>
                </a:hlinkClick>
              </a:rPr>
              <a:t>7. </a:t>
            </a:r>
            <a:r>
              <a:rPr lang="fr-FR" sz="1400" dirty="0">
                <a:solidFill>
                  <a:srgbClr val="0070C0"/>
                </a:solidFill>
                <a:hlinkClick r:id="rId9" action="ppaction://hlinksldjump">
                  <a:extLst>
                    <a:ext uri="{A12FA001-AC4F-418D-AE19-62706E023703}">
                      <ahyp:hlinkClr xmlns:ahyp="http://schemas.microsoft.com/office/drawing/2018/hyperlinkcolor" val="tx"/>
                    </a:ext>
                  </a:extLst>
                </a:hlinkClick>
              </a:rPr>
              <a:t>Mémoriser les décompositions de 8</a:t>
            </a:r>
            <a:endParaRPr lang="fr-FR" sz="1400" u="sng" dirty="0">
              <a:solidFill>
                <a:srgbClr val="0070C0"/>
              </a:solidFill>
            </a:endParaRPr>
          </a:p>
          <a:p>
            <a:r>
              <a:rPr lang="fr-FR" sz="1400" b="1" u="sng" dirty="0">
                <a:solidFill>
                  <a:srgbClr val="0563C1"/>
                </a:solidFill>
                <a:hlinkClick r:id="rId10" action="ppaction://hlinksldjump">
                  <a:extLst>
                    <a:ext uri="{A12FA001-AC4F-418D-AE19-62706E023703}">
                      <ahyp:hlinkClr xmlns:ahyp="http://schemas.microsoft.com/office/drawing/2018/hyperlinkcolor" val="tx"/>
                    </a:ext>
                  </a:extLst>
                </a:hlinkClick>
              </a:rPr>
              <a:t>8. </a:t>
            </a:r>
            <a:r>
              <a:rPr lang="fr-FR" sz="1400" u="sng" dirty="0">
                <a:solidFill>
                  <a:srgbClr val="0070C0"/>
                </a:solidFill>
                <a:hlinkClick r:id="rId10" action="ppaction://hlinksldjump">
                  <a:extLst>
                    <a:ext uri="{A12FA001-AC4F-418D-AE19-62706E023703}">
                      <ahyp:hlinkClr xmlns:ahyp="http://schemas.microsoft.com/office/drawing/2018/hyperlinkcolor" val="tx"/>
                    </a:ext>
                  </a:extLst>
                </a:hlinkClick>
              </a:rPr>
              <a:t>Mémoriser les décompositions de 9 </a:t>
            </a:r>
            <a:endParaRPr lang="fr-FR" sz="1400" u="sng" dirty="0">
              <a:solidFill>
                <a:srgbClr val="0070C0"/>
              </a:solidFill>
              <a:hlinkClick r:id="" action="ppaction://noaction">
                <a:extLst>
                  <a:ext uri="{A12FA001-AC4F-418D-AE19-62706E023703}">
                    <ahyp:hlinkClr xmlns:ahyp="http://schemas.microsoft.com/office/drawing/2018/hyperlinkcolor" val="tx"/>
                  </a:ext>
                </a:extLst>
              </a:hlinkClick>
            </a:endParaRPr>
          </a:p>
          <a:p>
            <a:r>
              <a:rPr lang="fr-FR" sz="1400" b="1" u="sng" dirty="0">
                <a:solidFill>
                  <a:srgbClr val="0070C0"/>
                </a:solidFill>
                <a:hlinkClick r:id="rId11" action="ppaction://hlinksldjump">
                  <a:extLst>
                    <a:ext uri="{A12FA001-AC4F-418D-AE19-62706E023703}">
                      <ahyp:hlinkClr xmlns:ahyp="http://schemas.microsoft.com/office/drawing/2018/hyperlinkcolor" val="tx"/>
                    </a:ext>
                  </a:extLst>
                </a:hlinkClick>
              </a:rPr>
              <a:t>9.</a:t>
            </a:r>
            <a:r>
              <a:rPr lang="fr-FR" sz="1400" u="sng" dirty="0">
                <a:solidFill>
                  <a:srgbClr val="0070C0"/>
                </a:solidFill>
                <a:hlinkClick r:id="rId11" action="ppaction://hlinksldjump">
                  <a:extLst>
                    <a:ext uri="{A12FA001-AC4F-418D-AE19-62706E023703}">
                      <ahyp:hlinkClr xmlns:ahyp="http://schemas.microsoft.com/office/drawing/2018/hyperlinkcolor" val="tx"/>
                    </a:ext>
                  </a:extLst>
                </a:hlinkClick>
              </a:rPr>
              <a:t> Compléter des opérations à trous</a:t>
            </a:r>
            <a:endParaRPr lang="fr-FR" sz="1400" u="sng" dirty="0">
              <a:solidFill>
                <a:srgbClr val="0070C0"/>
              </a:solidFill>
              <a:hlinkClick r:id="" action="ppaction://noaction">
                <a:extLst>
                  <a:ext uri="{A12FA001-AC4F-418D-AE19-62706E023703}">
                    <ahyp:hlinkClr xmlns:ahyp="http://schemas.microsoft.com/office/drawing/2018/hyperlinkcolor" val="tx"/>
                  </a:ext>
                </a:extLst>
              </a:hlinkClick>
            </a:endParaRPr>
          </a:p>
          <a:p>
            <a:endParaRPr lang="fr-FR" sz="1800" dirty="0"/>
          </a:p>
          <a:p>
            <a:endParaRPr lang="fr-FR" sz="1800" dirty="0"/>
          </a:p>
          <a:p>
            <a:endParaRPr lang="fr-FR" sz="1800" dirty="0"/>
          </a:p>
          <a:p>
            <a:endParaRPr lang="fr-FR" sz="1800" dirty="0"/>
          </a:p>
          <a:p>
            <a:endParaRPr lang="fr-FR" dirty="0"/>
          </a:p>
        </p:txBody>
      </p:sp>
      <p:sp>
        <p:nvSpPr>
          <p:cNvPr id="4" name="Espace réservé du contenu 1">
            <a:extLst>
              <a:ext uri="{FF2B5EF4-FFF2-40B4-BE49-F238E27FC236}">
                <a16:creationId xmlns:a16="http://schemas.microsoft.com/office/drawing/2014/main" id="{3D2A05E3-3B06-4D59-8091-D512050D22E9}"/>
              </a:ext>
            </a:extLst>
          </p:cNvPr>
          <p:cNvSpPr>
            <a:spLocks noGrp="1"/>
          </p:cNvSpPr>
          <p:nvPr>
            <p:ph sz="half" idx="2"/>
          </p:nvPr>
        </p:nvSpPr>
        <p:spPr>
          <a:xfrm>
            <a:off x="5107327" y="2999648"/>
            <a:ext cx="4036673" cy="3491391"/>
          </a:xfrm>
        </p:spPr>
        <p:txBody>
          <a:bodyPr>
            <a:normAutofit/>
          </a:bodyPr>
          <a:lstStyle/>
          <a:p>
            <a:pPr marL="0" indent="0">
              <a:lnSpc>
                <a:spcPct val="100000"/>
              </a:lnSpc>
              <a:spcBef>
                <a:spcPts val="0"/>
              </a:spcBef>
              <a:buNone/>
            </a:pPr>
            <a:r>
              <a:rPr lang="fr-FR" sz="1400" b="1" dirty="0">
                <a:solidFill>
                  <a:srgbClr val="0070C0"/>
                </a:solidFill>
                <a:latin typeface="Verdana" panose="020B0604030504040204" pitchFamily="34" charset="0"/>
                <a:ea typeface="Verdana" panose="020B0604030504040204" pitchFamily="34" charset="0"/>
              </a:rPr>
              <a:t>LES NOMBRES JUSQU’À </a:t>
            </a:r>
            <a:r>
              <a:rPr lang="fr-FR" sz="1400" b="1" dirty="0">
                <a:solidFill>
                  <a:srgbClr val="0070C0"/>
                </a:solidFill>
              </a:rPr>
              <a:t>20</a:t>
            </a:r>
            <a:endParaRPr lang="fr-FR" sz="1400" b="1" dirty="0">
              <a:solidFill>
                <a:srgbClr val="0070C0"/>
              </a:solidFill>
              <a:latin typeface="Verdana" panose="020B0604030504040204" pitchFamily="34" charset="0"/>
              <a:ea typeface="Verdana" panose="020B0604030504040204" pitchFamily="34" charset="0"/>
            </a:endParaRPr>
          </a:p>
          <a:p>
            <a:r>
              <a:rPr lang="fr-FR" sz="1400" b="1" dirty="0">
                <a:solidFill>
                  <a:srgbClr val="0563C1"/>
                </a:solidFill>
                <a:hlinkClick r:id="rId12" action="ppaction://hlinksldjump">
                  <a:extLst>
                    <a:ext uri="{A12FA001-AC4F-418D-AE19-62706E023703}">
                      <ahyp:hlinkClr xmlns:ahyp="http://schemas.microsoft.com/office/drawing/2018/hyperlinkcolor" val="tx"/>
                    </a:ext>
                  </a:extLst>
                </a:hlinkClick>
              </a:rPr>
              <a:t>10. </a:t>
            </a:r>
            <a:r>
              <a:rPr lang="fr-FR" sz="1400" u="sng" dirty="0">
                <a:solidFill>
                  <a:srgbClr val="0070C0"/>
                </a:solidFill>
                <a:hlinkClick r:id="rId12" action="ppaction://hlinksldjump">
                  <a:extLst>
                    <a:ext uri="{A12FA001-AC4F-418D-AE19-62706E023703}">
                      <ahyp:hlinkClr xmlns:ahyp="http://schemas.microsoft.com/office/drawing/2018/hyperlinkcolor" val="tx"/>
                    </a:ext>
                  </a:extLst>
                </a:hlinkClick>
              </a:rPr>
              <a:t>Dire les nombres</a:t>
            </a:r>
            <a:endParaRPr lang="fr-FR" sz="1800" u="sng" dirty="0">
              <a:solidFill>
                <a:srgbClr val="0070C0"/>
              </a:solidFill>
            </a:endParaRPr>
          </a:p>
          <a:p>
            <a:r>
              <a:rPr lang="fr-FR" sz="1400" b="1" dirty="0">
                <a:solidFill>
                  <a:srgbClr val="0070C0"/>
                </a:solidFill>
                <a:hlinkClick r:id="rId13" action="ppaction://hlinksldjump">
                  <a:extLst>
                    <a:ext uri="{A12FA001-AC4F-418D-AE19-62706E023703}">
                      <ahyp:hlinkClr xmlns:ahyp="http://schemas.microsoft.com/office/drawing/2018/hyperlinkcolor" val="tx"/>
                    </a:ext>
                  </a:extLst>
                </a:hlinkClick>
              </a:rPr>
              <a:t>12. </a:t>
            </a:r>
            <a:r>
              <a:rPr lang="fr-FR" sz="1400" dirty="0">
                <a:solidFill>
                  <a:srgbClr val="0070C0"/>
                </a:solidFill>
                <a:hlinkClick r:id="rId13" action="ppaction://hlinksldjump">
                  <a:extLst>
                    <a:ext uri="{A12FA001-AC4F-418D-AE19-62706E023703}">
                      <ahyp:hlinkClr xmlns:ahyp="http://schemas.microsoft.com/office/drawing/2018/hyperlinkcolor" val="tx"/>
                    </a:ext>
                  </a:extLst>
                </a:hlinkClick>
              </a:rPr>
              <a:t>Connaitre les compléments à 10</a:t>
            </a:r>
            <a:endParaRPr lang="fr-FR" sz="1400" dirty="0">
              <a:solidFill>
                <a:srgbClr val="0070C0"/>
              </a:solidFill>
              <a:hlinkClick r:id="" action="ppaction://noaction">
                <a:extLst>
                  <a:ext uri="{A12FA001-AC4F-418D-AE19-62706E023703}">
                    <ahyp:hlinkClr xmlns:ahyp="http://schemas.microsoft.com/office/drawing/2018/hyperlinkcolor" val="tx"/>
                  </a:ext>
                </a:extLst>
              </a:hlinkClick>
            </a:endParaRPr>
          </a:p>
          <a:p>
            <a:r>
              <a:rPr lang="fr-FR" sz="1400" b="1" dirty="0">
                <a:solidFill>
                  <a:srgbClr val="0070C0"/>
                </a:solidFill>
                <a:hlinkClick r:id="rId14" action="ppaction://hlinksldjump">
                  <a:extLst>
                    <a:ext uri="{A12FA001-AC4F-418D-AE19-62706E023703}">
                      <ahyp:hlinkClr xmlns:ahyp="http://schemas.microsoft.com/office/drawing/2018/hyperlinkcolor" val="tx"/>
                    </a:ext>
                  </a:extLst>
                </a:hlinkClick>
              </a:rPr>
              <a:t>13</a:t>
            </a:r>
            <a:r>
              <a:rPr lang="fr-FR" sz="1400" dirty="0">
                <a:solidFill>
                  <a:srgbClr val="0070C0"/>
                </a:solidFill>
                <a:hlinkClick r:id="rId14" action="ppaction://hlinksldjump">
                  <a:extLst>
                    <a:ext uri="{A12FA001-AC4F-418D-AE19-62706E023703}">
                      <ahyp:hlinkClr xmlns:ahyp="http://schemas.microsoft.com/office/drawing/2018/hyperlinkcolor" val="tx"/>
                    </a:ext>
                  </a:extLst>
                </a:hlinkClick>
              </a:rPr>
              <a:t>. Dénombrer des collections groupées</a:t>
            </a:r>
            <a:endParaRPr lang="fr-FR" sz="1400" dirty="0">
              <a:solidFill>
                <a:srgbClr val="0070C0"/>
              </a:solidFill>
              <a:hlinkClick r:id="" action="ppaction://noaction">
                <a:extLst>
                  <a:ext uri="{A12FA001-AC4F-418D-AE19-62706E023703}">
                    <ahyp:hlinkClr xmlns:ahyp="http://schemas.microsoft.com/office/drawing/2018/hyperlinkcolor" val="tx"/>
                  </a:ext>
                </a:extLst>
              </a:hlinkClick>
            </a:endParaRPr>
          </a:p>
          <a:p>
            <a:r>
              <a:rPr lang="fr-FR" sz="1400" b="1" dirty="0">
                <a:solidFill>
                  <a:srgbClr val="0070C0"/>
                </a:solidFill>
                <a:hlinkClick r:id="rId15" action="ppaction://hlinksldjump">
                  <a:extLst>
                    <a:ext uri="{A12FA001-AC4F-418D-AE19-62706E023703}">
                      <ahyp:hlinkClr xmlns:ahyp="http://schemas.microsoft.com/office/drawing/2018/hyperlinkcolor" val="tx"/>
                    </a:ext>
                  </a:extLst>
                </a:hlinkClick>
              </a:rPr>
              <a:t>14. </a:t>
            </a:r>
            <a:r>
              <a:rPr lang="fr-FR" sz="1400" dirty="0">
                <a:solidFill>
                  <a:srgbClr val="0070C0"/>
                </a:solidFill>
                <a:hlinkClick r:id="rId15" action="ppaction://hlinksldjump">
                  <a:extLst>
                    <a:ext uri="{A12FA001-AC4F-418D-AE19-62706E023703}">
                      <ahyp:hlinkClr xmlns:ahyp="http://schemas.microsoft.com/office/drawing/2018/hyperlinkcolor" val="tx"/>
                    </a:ext>
                  </a:extLst>
                </a:hlinkClick>
              </a:rPr>
              <a:t>Calculer des sommes et des différences</a:t>
            </a:r>
            <a:endParaRPr lang="fr-FR" sz="1400" dirty="0">
              <a:solidFill>
                <a:srgbClr val="0070C0"/>
              </a:solidFill>
              <a:hlinkClick r:id="" action="ppaction://noaction">
                <a:extLst>
                  <a:ext uri="{A12FA001-AC4F-418D-AE19-62706E023703}">
                    <ahyp:hlinkClr xmlns:ahyp="http://schemas.microsoft.com/office/drawing/2018/hyperlinkcolor" val="tx"/>
                  </a:ext>
                </a:extLst>
              </a:hlinkClick>
            </a:endParaRPr>
          </a:p>
          <a:p>
            <a:r>
              <a:rPr lang="fr-FR" sz="1400" b="1" dirty="0">
                <a:solidFill>
                  <a:srgbClr val="0070C0"/>
                </a:solidFill>
                <a:latin typeface="Verdana" panose="020B0604030504040204" pitchFamily="34" charset="0"/>
                <a:ea typeface="Verdana" panose="020B0604030504040204" pitchFamily="34" charset="0"/>
                <a:hlinkClick r:id="rId16" action="ppaction://hlinksldjump">
                  <a:extLst>
                    <a:ext uri="{A12FA001-AC4F-418D-AE19-62706E023703}">
                      <ahyp:hlinkClr xmlns:ahyp="http://schemas.microsoft.com/office/drawing/2018/hyperlinkcolor" val="tx"/>
                    </a:ext>
                  </a:extLst>
                </a:hlinkClick>
              </a:rPr>
              <a:t>15. </a:t>
            </a:r>
            <a:r>
              <a:rPr lang="fr-FR" sz="1400" dirty="0">
                <a:solidFill>
                  <a:srgbClr val="0070C0"/>
                </a:solidFill>
                <a:latin typeface="Verdana" panose="020B0604030504040204" pitchFamily="34" charset="0"/>
                <a:ea typeface="Verdana" panose="020B0604030504040204" pitchFamily="34" charset="0"/>
                <a:hlinkClick r:id="rId16" action="ppaction://hlinksldjump">
                  <a:extLst>
                    <a:ext uri="{A12FA001-AC4F-418D-AE19-62706E023703}">
                      <ahyp:hlinkClr xmlns:ahyp="http://schemas.microsoft.com/office/drawing/2018/hyperlinkcolor" val="tx"/>
                    </a:ext>
                  </a:extLst>
                </a:hlinkClick>
              </a:rPr>
              <a:t>Comparer des nombres</a:t>
            </a:r>
            <a:endParaRPr lang="fr-FR" sz="1400" dirty="0">
              <a:solidFill>
                <a:srgbClr val="0070C0"/>
              </a:solidFill>
              <a:latin typeface="Verdana" panose="020B0604030504040204" pitchFamily="34" charset="0"/>
              <a:ea typeface="Verdana" panose="020B0604030504040204" pitchFamily="34" charset="0"/>
              <a:hlinkClick r:id="" action="ppaction://noaction">
                <a:extLst>
                  <a:ext uri="{A12FA001-AC4F-418D-AE19-62706E023703}">
                    <ahyp:hlinkClr xmlns:ahyp="http://schemas.microsoft.com/office/drawing/2018/hyperlinkcolor" val="tx"/>
                  </a:ext>
                </a:extLst>
              </a:hlinkClick>
            </a:endParaRPr>
          </a:p>
          <a:p>
            <a:pPr marL="0" indent="0">
              <a:buNone/>
            </a:pPr>
            <a:r>
              <a:rPr lang="fr-FR" sz="1400" b="1" dirty="0">
                <a:solidFill>
                  <a:srgbClr val="0563C1"/>
                </a:solidFill>
                <a:hlinkClick r:id="rId17" action="ppaction://hlinksldjump"/>
              </a:rPr>
              <a:t>16</a:t>
            </a:r>
            <a:r>
              <a:rPr lang="fr-FR" sz="1400" dirty="0">
                <a:solidFill>
                  <a:srgbClr val="0070C0"/>
                </a:solidFill>
                <a:hlinkClick r:id="rId17" action="ppaction://hlinksldjump"/>
              </a:rPr>
              <a:t>. Pair/impair</a:t>
            </a:r>
            <a:endParaRPr lang="fr-FR" sz="1400" dirty="0">
              <a:solidFill>
                <a:srgbClr val="0070C0"/>
              </a:solidFill>
              <a:latin typeface="Verdana" panose="020B0604030504040204" pitchFamily="34" charset="0"/>
              <a:ea typeface="Verdana" panose="020B0604030504040204" pitchFamily="34" charset="0"/>
            </a:endParaRPr>
          </a:p>
          <a:p>
            <a:pPr marL="0" indent="0">
              <a:buNone/>
            </a:pPr>
            <a:r>
              <a:rPr lang="fr-FR" sz="1400" b="1" dirty="0">
                <a:solidFill>
                  <a:srgbClr val="0070C0"/>
                </a:solidFill>
                <a:latin typeface="Verdana" panose="020B0604030504040204" pitchFamily="34" charset="0"/>
                <a:ea typeface="Verdana" panose="020B0604030504040204" pitchFamily="34" charset="0"/>
                <a:hlinkClick r:id="rId18" action="ppaction://hlinksldjump">
                  <a:extLst>
                    <a:ext uri="{A12FA001-AC4F-418D-AE19-62706E023703}">
                      <ahyp:hlinkClr xmlns:ahyp="http://schemas.microsoft.com/office/drawing/2018/hyperlinkcolor" val="tx"/>
                    </a:ext>
                  </a:extLst>
                </a:hlinkClick>
              </a:rPr>
              <a:t>17. </a:t>
            </a:r>
            <a:r>
              <a:rPr lang="fr-FR" sz="1400" dirty="0">
                <a:solidFill>
                  <a:srgbClr val="0070C0"/>
                </a:solidFill>
                <a:latin typeface="Verdana" panose="020B0604030504040204" pitchFamily="34" charset="0"/>
                <a:ea typeface="Verdana" panose="020B0604030504040204" pitchFamily="34" charset="0"/>
                <a:hlinkClick r:id="rId18" action="ppaction://hlinksldjump">
                  <a:extLst>
                    <a:ext uri="{A12FA001-AC4F-418D-AE19-62706E023703}">
                      <ahyp:hlinkClr xmlns:ahyp="http://schemas.microsoft.com/office/drawing/2018/hyperlinkcolor" val="tx"/>
                    </a:ext>
                  </a:extLst>
                </a:hlinkClick>
              </a:rPr>
              <a:t>Décomposer les nombres</a:t>
            </a:r>
            <a:endParaRPr lang="fr-FR" sz="1400" dirty="0">
              <a:solidFill>
                <a:srgbClr val="0070C0"/>
              </a:solidFill>
              <a:latin typeface="Verdana" panose="020B0604030504040204" pitchFamily="34" charset="0"/>
              <a:ea typeface="Verdana" panose="020B0604030504040204" pitchFamily="34" charset="0"/>
            </a:endParaRPr>
          </a:p>
          <a:p>
            <a:pPr marL="0" indent="0">
              <a:buNone/>
            </a:pPr>
            <a:r>
              <a:rPr lang="fr-FR" sz="1400" b="1" u="sng" dirty="0">
                <a:solidFill>
                  <a:srgbClr val="0563C1"/>
                </a:solidFill>
                <a:latin typeface="Verdana" panose="020B0604030504040204" pitchFamily="34" charset="0"/>
                <a:ea typeface="Verdana" panose="020B0604030504040204" pitchFamily="34" charset="0"/>
                <a:hlinkClick r:id="rId19" action="ppaction://hlinksldjump">
                  <a:extLst>
                    <a:ext uri="{A12FA001-AC4F-418D-AE19-62706E023703}">
                      <ahyp:hlinkClr xmlns:ahyp="http://schemas.microsoft.com/office/drawing/2018/hyperlinkcolor" val="tx"/>
                    </a:ext>
                  </a:extLst>
                </a:hlinkClick>
              </a:rPr>
              <a:t>18. </a:t>
            </a:r>
            <a:r>
              <a:rPr lang="fr-FR" sz="1400" u="sng" dirty="0">
                <a:solidFill>
                  <a:srgbClr val="0070C0"/>
                </a:solidFill>
                <a:latin typeface="Verdana" panose="020B0604030504040204" pitchFamily="34" charset="0"/>
                <a:ea typeface="Verdana" panose="020B0604030504040204" pitchFamily="34" charset="0"/>
                <a:hlinkClick r:id="rId19" action="ppaction://hlinksldjump">
                  <a:extLst>
                    <a:ext uri="{A12FA001-AC4F-418D-AE19-62706E023703}">
                      <ahyp:hlinkClr xmlns:ahyp="http://schemas.microsoft.com/office/drawing/2018/hyperlinkcolor" val="tx"/>
                    </a:ext>
                  </a:extLst>
                </a:hlinkClick>
              </a:rPr>
              <a:t>Compléter des opérations à trous</a:t>
            </a:r>
            <a:endParaRPr lang="fr-FR" sz="1400" u="sng" dirty="0">
              <a:solidFill>
                <a:srgbClr val="0070C0"/>
              </a:solidFill>
              <a:latin typeface="Verdana" panose="020B0604030504040204" pitchFamily="34" charset="0"/>
              <a:ea typeface="Verdana" panose="020B0604030504040204" pitchFamily="34" charset="0"/>
            </a:endParaRPr>
          </a:p>
          <a:p>
            <a:pPr marL="0" indent="0">
              <a:buNone/>
            </a:pPr>
            <a:r>
              <a:rPr lang="fr-FR" sz="1400" b="1" u="sng" dirty="0">
                <a:solidFill>
                  <a:srgbClr val="0563C1"/>
                </a:solidFill>
                <a:latin typeface="Verdana" panose="020B0604030504040204" pitchFamily="34" charset="0"/>
                <a:ea typeface="Verdana" panose="020B0604030504040204" pitchFamily="34" charset="0"/>
                <a:hlinkClick r:id="rId20" action="ppaction://hlinksldjump">
                  <a:extLst>
                    <a:ext uri="{A12FA001-AC4F-418D-AE19-62706E023703}">
                      <ahyp:hlinkClr xmlns:ahyp="http://schemas.microsoft.com/office/drawing/2018/hyperlinkcolor" val="tx"/>
                    </a:ext>
                  </a:extLst>
                </a:hlinkClick>
              </a:rPr>
              <a:t>19. </a:t>
            </a:r>
            <a:r>
              <a:rPr lang="fr-FR" sz="1400" u="sng" dirty="0">
                <a:solidFill>
                  <a:srgbClr val="0070C0"/>
                </a:solidFill>
                <a:latin typeface="Verdana" panose="020B0604030504040204" pitchFamily="34" charset="0"/>
                <a:ea typeface="Verdana" panose="020B0604030504040204" pitchFamily="34" charset="0"/>
                <a:hlinkClick r:id="rId20" action="ppaction://hlinksldjump">
                  <a:extLst>
                    <a:ext uri="{A12FA001-AC4F-418D-AE19-62706E023703}">
                      <ahyp:hlinkClr xmlns:ahyp="http://schemas.microsoft.com/office/drawing/2018/hyperlinkcolor" val="tx"/>
                    </a:ext>
                  </a:extLst>
                </a:hlinkClick>
              </a:rPr>
              <a:t>Calculer les doubles et les moitiés</a:t>
            </a:r>
            <a:endParaRPr lang="fr-FR" sz="1400" u="sng" dirty="0">
              <a:solidFill>
                <a:srgbClr val="0070C0"/>
              </a:solidFill>
              <a:latin typeface="Verdana" panose="020B0604030504040204" pitchFamily="34" charset="0"/>
              <a:ea typeface="Verdana" panose="020B0604030504040204" pitchFamily="34" charset="0"/>
            </a:endParaRPr>
          </a:p>
          <a:p>
            <a:pPr marL="0" indent="0">
              <a:buNone/>
            </a:pPr>
            <a:endParaRPr lang="fr-FR" sz="1800" dirty="0"/>
          </a:p>
          <a:p>
            <a:endParaRPr lang="fr-FR" sz="1800" dirty="0"/>
          </a:p>
          <a:p>
            <a:endParaRPr lang="fr-FR" sz="1800" dirty="0"/>
          </a:p>
          <a:p>
            <a:endParaRPr lang="fr-FR" sz="1800" dirty="0"/>
          </a:p>
          <a:p>
            <a:endParaRPr lang="fr-FR" sz="1800" dirty="0"/>
          </a:p>
          <a:p>
            <a:endParaRPr lang="fr-FR" dirty="0"/>
          </a:p>
        </p:txBody>
      </p:sp>
      <p:sp>
        <p:nvSpPr>
          <p:cNvPr id="5" name="ZoneTexte 4">
            <a:extLst>
              <a:ext uri="{FF2B5EF4-FFF2-40B4-BE49-F238E27FC236}">
                <a16:creationId xmlns:a16="http://schemas.microsoft.com/office/drawing/2014/main" id="{D19F8B28-65CA-4BD7-B9DA-855A2D05159D}"/>
              </a:ext>
            </a:extLst>
          </p:cNvPr>
          <p:cNvSpPr txBox="1"/>
          <p:nvPr/>
        </p:nvSpPr>
        <p:spPr>
          <a:xfrm>
            <a:off x="3441842" y="2445517"/>
            <a:ext cx="2416994" cy="461665"/>
          </a:xfrm>
          <a:prstGeom prst="rect">
            <a:avLst/>
          </a:prstGeom>
          <a:noFill/>
        </p:spPr>
        <p:txBody>
          <a:bodyPr wrap="square">
            <a:spAutoFit/>
          </a:bodyPr>
          <a:lstStyle/>
          <a:p>
            <a:r>
              <a:rPr lang="fr-FR" sz="2400" b="1">
                <a:solidFill>
                  <a:srgbClr val="0093A7"/>
                </a:solidFill>
                <a:latin typeface="Verdana" panose="020B0604030504040204" pitchFamily="34" charset="0"/>
                <a:ea typeface="Verdana" panose="020B0604030504040204" pitchFamily="34" charset="0"/>
              </a:rPr>
              <a:t>SOMMAIRE</a:t>
            </a:r>
            <a:endParaRPr lang="fr-FR" sz="2400">
              <a:solidFill>
                <a:srgbClr val="0093A7"/>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377667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34FB3E-C494-3FF3-A24C-D1997B4253C2}"/>
              </a:ext>
            </a:extLst>
          </p:cNvPr>
          <p:cNvSpPr/>
          <p:nvPr/>
        </p:nvSpPr>
        <p:spPr>
          <a:xfrm>
            <a:off x="1040114" y="2218915"/>
            <a:ext cx="6690167" cy="34057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capture d’écran, logiciel, Système d’exploitation&#10;&#10;Description générée automatiquement">
            <a:extLst>
              <a:ext uri="{FF2B5EF4-FFF2-40B4-BE49-F238E27FC236}">
                <a16:creationId xmlns:a16="http://schemas.microsoft.com/office/drawing/2014/main" id="{E1E74C63-FA18-3197-B6AC-5B361B4903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13" name="Groupe 12">
            <a:extLst>
              <a:ext uri="{FF2B5EF4-FFF2-40B4-BE49-F238E27FC236}">
                <a16:creationId xmlns:a16="http://schemas.microsoft.com/office/drawing/2014/main" id="{187FBA0E-639D-B24D-BCD2-E671F560A086}"/>
              </a:ext>
            </a:extLst>
          </p:cNvPr>
          <p:cNvGrpSpPr/>
          <p:nvPr/>
        </p:nvGrpSpPr>
        <p:grpSpPr>
          <a:xfrm>
            <a:off x="1743048" y="2269358"/>
            <a:ext cx="5052712" cy="1967927"/>
            <a:chOff x="1743048" y="2269358"/>
            <a:chExt cx="5052712" cy="1967927"/>
          </a:xfrm>
        </p:grpSpPr>
        <p:pic>
          <p:nvPicPr>
            <p:cNvPr id="14" name="Image 13">
              <a:extLst>
                <a:ext uri="{FF2B5EF4-FFF2-40B4-BE49-F238E27FC236}">
                  <a16:creationId xmlns:a16="http://schemas.microsoft.com/office/drawing/2014/main" id="{892D6ADE-0A08-7527-EBC1-9D3EBBCB07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048" y="2269358"/>
              <a:ext cx="570435" cy="538388"/>
            </a:xfrm>
            <a:prstGeom prst="rect">
              <a:avLst/>
            </a:prstGeom>
          </p:spPr>
        </p:pic>
        <p:pic>
          <p:nvPicPr>
            <p:cNvPr id="15" name="Image 14">
              <a:extLst>
                <a:ext uri="{FF2B5EF4-FFF2-40B4-BE49-F238E27FC236}">
                  <a16:creationId xmlns:a16="http://schemas.microsoft.com/office/drawing/2014/main" id="{1F4EDDBB-4444-31B7-35A0-1D180106D2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2663" y="2269358"/>
              <a:ext cx="570435" cy="538388"/>
            </a:xfrm>
            <a:prstGeom prst="rect">
              <a:avLst/>
            </a:prstGeom>
          </p:spPr>
        </p:pic>
        <p:pic>
          <p:nvPicPr>
            <p:cNvPr id="16" name="Image 15">
              <a:extLst>
                <a:ext uri="{FF2B5EF4-FFF2-40B4-BE49-F238E27FC236}">
                  <a16:creationId xmlns:a16="http://schemas.microsoft.com/office/drawing/2014/main" id="{399B9550-22D3-5017-88F5-9E669F7E4D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048" y="3698897"/>
              <a:ext cx="570435" cy="538388"/>
            </a:xfrm>
            <a:prstGeom prst="rect">
              <a:avLst/>
            </a:prstGeom>
          </p:spPr>
        </p:pic>
        <p:pic>
          <p:nvPicPr>
            <p:cNvPr id="17" name="Image 16">
              <a:extLst>
                <a:ext uri="{FF2B5EF4-FFF2-40B4-BE49-F238E27FC236}">
                  <a16:creationId xmlns:a16="http://schemas.microsoft.com/office/drawing/2014/main" id="{07DB06CF-1B91-4476-0017-A0F0DBE6D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2663" y="3698897"/>
              <a:ext cx="570435" cy="538388"/>
            </a:xfrm>
            <a:prstGeom prst="rect">
              <a:avLst/>
            </a:prstGeom>
          </p:spPr>
        </p:pic>
        <p:pic>
          <p:nvPicPr>
            <p:cNvPr id="18" name="Image 17">
              <a:extLst>
                <a:ext uri="{FF2B5EF4-FFF2-40B4-BE49-F238E27FC236}">
                  <a16:creationId xmlns:a16="http://schemas.microsoft.com/office/drawing/2014/main" id="{0DA544C9-1C6F-323C-4387-37D0D8C5D6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0235" y="2943172"/>
              <a:ext cx="570435" cy="538388"/>
            </a:xfrm>
            <a:prstGeom prst="rect">
              <a:avLst/>
            </a:prstGeom>
          </p:spPr>
        </p:pic>
        <p:pic>
          <p:nvPicPr>
            <p:cNvPr id="19" name="Image 18">
              <a:extLst>
                <a:ext uri="{FF2B5EF4-FFF2-40B4-BE49-F238E27FC236}">
                  <a16:creationId xmlns:a16="http://schemas.microsoft.com/office/drawing/2014/main" id="{73877A2D-0C27-9FDD-EE17-4E7E07E75A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5710" y="2269358"/>
              <a:ext cx="570435" cy="538388"/>
            </a:xfrm>
            <a:prstGeom prst="rect">
              <a:avLst/>
            </a:prstGeom>
          </p:spPr>
        </p:pic>
        <p:pic>
          <p:nvPicPr>
            <p:cNvPr id="20" name="Image 19">
              <a:extLst>
                <a:ext uri="{FF2B5EF4-FFF2-40B4-BE49-F238E27FC236}">
                  <a16:creationId xmlns:a16="http://schemas.microsoft.com/office/drawing/2014/main" id="{4892699F-E839-FCC6-53DB-EEC70295B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5325" y="2269358"/>
              <a:ext cx="570435" cy="538388"/>
            </a:xfrm>
            <a:prstGeom prst="rect">
              <a:avLst/>
            </a:prstGeom>
          </p:spPr>
        </p:pic>
        <p:pic>
          <p:nvPicPr>
            <p:cNvPr id="21" name="Image 20">
              <a:extLst>
                <a:ext uri="{FF2B5EF4-FFF2-40B4-BE49-F238E27FC236}">
                  <a16:creationId xmlns:a16="http://schemas.microsoft.com/office/drawing/2014/main" id="{27322A95-55A9-6CC2-A1D1-BA6C6DF278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5710" y="3698897"/>
              <a:ext cx="570435" cy="538388"/>
            </a:xfrm>
            <a:prstGeom prst="rect">
              <a:avLst/>
            </a:prstGeom>
          </p:spPr>
        </p:pic>
        <p:pic>
          <p:nvPicPr>
            <p:cNvPr id="22" name="Image 21">
              <a:extLst>
                <a:ext uri="{FF2B5EF4-FFF2-40B4-BE49-F238E27FC236}">
                  <a16:creationId xmlns:a16="http://schemas.microsoft.com/office/drawing/2014/main" id="{EA528941-E9D1-504D-7050-CFE948EA1E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5325" y="3698897"/>
              <a:ext cx="570435" cy="538388"/>
            </a:xfrm>
            <a:prstGeom prst="rect">
              <a:avLst/>
            </a:prstGeom>
          </p:spPr>
        </p:pic>
      </p:grpSp>
      <p:sp>
        <p:nvSpPr>
          <p:cNvPr id="23" name="Rectangle 22">
            <a:extLst>
              <a:ext uri="{FF2B5EF4-FFF2-40B4-BE49-F238E27FC236}">
                <a16:creationId xmlns:a16="http://schemas.microsoft.com/office/drawing/2014/main" id="{ADBB21B4-5E7F-30E8-73EC-48C23786E444}"/>
              </a:ext>
            </a:extLst>
          </p:cNvPr>
          <p:cNvSpPr/>
          <p:nvPr/>
        </p:nvSpPr>
        <p:spPr>
          <a:xfrm>
            <a:off x="1380064" y="1726108"/>
            <a:ext cx="6690167" cy="34057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9247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300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pic>
        <p:nvPicPr>
          <p:cNvPr id="3" name="Image 2" descr="Une image contenant texte, capture d’écran, croquis, conception&#10;&#10;Description générée automatiquement">
            <a:extLst>
              <a:ext uri="{FF2B5EF4-FFF2-40B4-BE49-F238E27FC236}">
                <a16:creationId xmlns:a16="http://schemas.microsoft.com/office/drawing/2014/main" id="{1CD8F12E-F8D5-8511-05FC-DA2DE4150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affichage, diagramme&#10;&#10;Description générée automatiquement">
            <a:extLst>
              <a:ext uri="{FF2B5EF4-FFF2-40B4-BE49-F238E27FC236}">
                <a16:creationId xmlns:a16="http://schemas.microsoft.com/office/drawing/2014/main" id="{DDAC7696-25F6-15AF-F135-EDA1820EC0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3230650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affichage, diagramme&#10;&#10;Description générée automatiquement">
            <a:extLst>
              <a:ext uri="{FF2B5EF4-FFF2-40B4-BE49-F238E27FC236}">
                <a16:creationId xmlns:a16="http://schemas.microsoft.com/office/drawing/2014/main" id="{A98A5E90-8B7A-01D1-BDAB-AC9E33CB1F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0555431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affichage, nombre&#10;&#10;Description générée automatiquement">
            <a:extLst>
              <a:ext uri="{FF2B5EF4-FFF2-40B4-BE49-F238E27FC236}">
                <a16:creationId xmlns:a16="http://schemas.microsoft.com/office/drawing/2014/main" id="{A274D85A-1D63-255F-C405-AE8B984809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2165371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48B4C775-346D-5248-DC00-7E826B5B74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233591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BE6F2555-F992-152F-980F-FC6F78F9AB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2271732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E79872F8-4FB0-9E20-EFE6-77DFC630FB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5098246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g2033150a3a5_0_580"/>
          <p:cNvSpPr txBox="1">
            <a:spLocks noGrp="1"/>
          </p:cNvSpPr>
          <p:nvPr>
            <p:ph type="ctrTitle"/>
          </p:nvPr>
        </p:nvSpPr>
        <p:spPr>
          <a:xfrm>
            <a:off x="782611" y="3166401"/>
            <a:ext cx="8022300" cy="13338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A39491"/>
              </a:buClr>
              <a:buSzPts val="2700"/>
              <a:buFont typeface="Verdana"/>
              <a:buNone/>
            </a:pPr>
            <a:r>
              <a:rPr lang="fr-FR"/>
              <a:t>LES NOMBRES JUSQU’À 20</a:t>
            </a:r>
            <a:br>
              <a:rPr lang="fr-FR"/>
            </a:br>
            <a:r>
              <a:rPr lang="fr-FR"/>
              <a:t>10. Dire les nombres</a:t>
            </a:r>
            <a:br>
              <a:rPr lang="fr-FR"/>
            </a:br>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pture d’écran, texte, conception&#10;&#10;Description générée automatiquement">
            <a:extLst>
              <a:ext uri="{FF2B5EF4-FFF2-40B4-BE49-F238E27FC236}">
                <a16:creationId xmlns:a16="http://schemas.microsoft.com/office/drawing/2014/main" id="{81774D42-8A1A-2679-C048-922CD62815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7438579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Système d’exploitation, Icône d’ordinateur&#10;&#10;Description générée automatiquement">
            <a:extLst>
              <a:ext uri="{FF2B5EF4-FFF2-40B4-BE49-F238E27FC236}">
                <a16:creationId xmlns:a16="http://schemas.microsoft.com/office/drawing/2014/main" id="{11C61779-5C0B-26EC-5693-F71B34B869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11377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Appareils électroniques, texte, capture d’écran, prise&#10;&#10;Description générée automatiquement">
            <a:extLst>
              <a:ext uri="{FF2B5EF4-FFF2-40B4-BE49-F238E27FC236}">
                <a16:creationId xmlns:a16="http://schemas.microsoft.com/office/drawing/2014/main" id="{400A62DD-6EFF-742C-79CD-DFDBADD6F4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9273799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Système d’exploitation, Icône d’ordinateur&#10;&#10;Description générée automatiquement">
            <a:extLst>
              <a:ext uri="{FF2B5EF4-FFF2-40B4-BE49-F238E27FC236}">
                <a16:creationId xmlns:a16="http://schemas.microsoft.com/office/drawing/2014/main" id="{91C2FCD6-6161-905D-3085-7BE06B1F7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1885077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Système d’exploitation, Icône d’ordinateur&#10;&#10;Description générée automatiquement">
            <a:extLst>
              <a:ext uri="{FF2B5EF4-FFF2-40B4-BE49-F238E27FC236}">
                <a16:creationId xmlns:a16="http://schemas.microsoft.com/office/drawing/2014/main" id="{4F98ECE7-F18B-C8FA-F296-1F8DF5A43C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2894703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Système d’exploitation, logiciel&#10;&#10;Description générée automatiquement">
            <a:extLst>
              <a:ext uri="{FF2B5EF4-FFF2-40B4-BE49-F238E27FC236}">
                <a16:creationId xmlns:a16="http://schemas.microsoft.com/office/drawing/2014/main" id="{C01331AA-1EF6-BB69-1057-5E64AB0669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9591367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g2033150a3a5_0_592"/>
          <p:cNvSpPr txBox="1">
            <a:spLocks noGrp="1"/>
          </p:cNvSpPr>
          <p:nvPr>
            <p:ph type="ctrTitle"/>
          </p:nvPr>
        </p:nvSpPr>
        <p:spPr>
          <a:xfrm>
            <a:off x="751788" y="2676698"/>
            <a:ext cx="7772400" cy="114030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A39491"/>
              </a:buClr>
              <a:buSzPts val="2700"/>
              <a:buFont typeface="Verdana"/>
              <a:buNone/>
            </a:pPr>
            <a:r>
              <a:rPr lang="fr-FR"/>
              <a:t>LES NOMBRES JUSQU’À 20</a:t>
            </a:r>
            <a:endParaRPr/>
          </a:p>
          <a:p>
            <a:pPr marL="0" lvl="0" indent="0" algn="ctr" rtl="0">
              <a:lnSpc>
                <a:spcPct val="100000"/>
              </a:lnSpc>
              <a:spcBef>
                <a:spcPts val="0"/>
              </a:spcBef>
              <a:spcAft>
                <a:spcPts val="0"/>
              </a:spcAft>
              <a:buClr>
                <a:srgbClr val="A39491"/>
              </a:buClr>
              <a:buSzPts val="2700"/>
              <a:buFont typeface="Verdana"/>
              <a:buNone/>
            </a:pPr>
            <a:r>
              <a:rPr lang="fr-FR"/>
              <a:t>12. Connaitre les compléments à 10</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10;&#10;Description générée automatiquement">
            <a:extLst>
              <a:ext uri="{FF2B5EF4-FFF2-40B4-BE49-F238E27FC236}">
                <a16:creationId xmlns:a16="http://schemas.microsoft.com/office/drawing/2014/main" id="{331A161B-38C6-D625-74DA-7D5925F9EB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10;&#10;Description générée automatiquement">
            <a:extLst>
              <a:ext uri="{FF2B5EF4-FFF2-40B4-BE49-F238E27FC236}">
                <a16:creationId xmlns:a16="http://schemas.microsoft.com/office/drawing/2014/main" id="{05C3CE65-DBA7-2617-6A0F-65229C6AD1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7492599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10;&#10;Description générée automatiquement">
            <a:extLst>
              <a:ext uri="{FF2B5EF4-FFF2-40B4-BE49-F238E27FC236}">
                <a16:creationId xmlns:a16="http://schemas.microsoft.com/office/drawing/2014/main" id="{FE42542F-55F0-DFC3-7A17-B05DE8EA11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0144483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34BD12FF-F9FA-0714-3EAA-BD7E6376D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062DDCFB-08C8-F009-20EB-CE8522EE31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EDE35FBA-0587-E4AB-4390-16C03AEEA6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F6B1C4-531B-43B4-AF6B-8C8AA6B0475A}"/>
              </a:ext>
            </a:extLst>
          </p:cNvPr>
          <p:cNvSpPr/>
          <p:nvPr/>
        </p:nvSpPr>
        <p:spPr>
          <a:xfrm>
            <a:off x="1226916" y="1924039"/>
            <a:ext cx="6690167" cy="34057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capture d’écran, logiciel, Système d’exploitation&#10;&#10;Description générée automatiquement">
            <a:extLst>
              <a:ext uri="{FF2B5EF4-FFF2-40B4-BE49-F238E27FC236}">
                <a16:creationId xmlns:a16="http://schemas.microsoft.com/office/drawing/2014/main" id="{D0D4D5B9-CB8C-E5A1-71ED-03D7B35CC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Image 4">
            <a:extLst>
              <a:ext uri="{FF2B5EF4-FFF2-40B4-BE49-F238E27FC236}">
                <a16:creationId xmlns:a16="http://schemas.microsoft.com/office/drawing/2014/main" id="{567B1FAD-F6DF-FC6A-8AC6-54B6138A526B}"/>
              </a:ext>
            </a:extLst>
          </p:cNvPr>
          <p:cNvPicPr>
            <a:picLocks noChangeAspect="1"/>
          </p:cNvPicPr>
          <p:nvPr/>
        </p:nvPicPr>
        <p:blipFill>
          <a:blip r:embed="rId3">
            <a:clrChange>
              <a:clrFrom>
                <a:srgbClr val="FAF9F8"/>
              </a:clrFrom>
              <a:clrTo>
                <a:srgbClr val="FAF9F8">
                  <a:alpha val="0"/>
                </a:srgbClr>
              </a:clrTo>
            </a:clrChange>
          </a:blip>
          <a:stretch>
            <a:fillRect/>
          </a:stretch>
        </p:blipFill>
        <p:spPr>
          <a:xfrm>
            <a:off x="3309761" y="2466840"/>
            <a:ext cx="2524477" cy="1924319"/>
          </a:xfrm>
          <a:prstGeom prst="rect">
            <a:avLst/>
          </a:prstGeom>
        </p:spPr>
      </p:pic>
      <p:sp>
        <p:nvSpPr>
          <p:cNvPr id="6" name="Rectangle 5">
            <a:extLst>
              <a:ext uri="{FF2B5EF4-FFF2-40B4-BE49-F238E27FC236}">
                <a16:creationId xmlns:a16="http://schemas.microsoft.com/office/drawing/2014/main" id="{F5909EBC-1A87-382F-3559-75B5AA554EEC}"/>
              </a:ext>
            </a:extLst>
          </p:cNvPr>
          <p:cNvSpPr/>
          <p:nvPr/>
        </p:nvSpPr>
        <p:spPr>
          <a:xfrm>
            <a:off x="1380064" y="1726108"/>
            <a:ext cx="6690167" cy="34057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5150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300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g2033150a3a5_0_639"/>
          <p:cNvSpPr txBox="1">
            <a:spLocks noGrp="1"/>
          </p:cNvSpPr>
          <p:nvPr>
            <p:ph type="ctrTitle"/>
          </p:nvPr>
        </p:nvSpPr>
        <p:spPr>
          <a:xfrm>
            <a:off x="751788" y="2676698"/>
            <a:ext cx="7772400" cy="11403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rgbClr val="A39491"/>
              </a:buClr>
              <a:buSzPct val="100000"/>
              <a:buFont typeface="Verdana"/>
              <a:buNone/>
            </a:pPr>
            <a:r>
              <a:rPr lang="fr-FR"/>
              <a:t>LES NOMBRES JUSQU’À 20</a:t>
            </a:r>
            <a:endParaRPr/>
          </a:p>
          <a:p>
            <a:pPr marL="0" lvl="0" indent="0" algn="ctr" rtl="0">
              <a:lnSpc>
                <a:spcPct val="100000"/>
              </a:lnSpc>
              <a:spcBef>
                <a:spcPts val="0"/>
              </a:spcBef>
              <a:spcAft>
                <a:spcPts val="0"/>
              </a:spcAft>
              <a:buClr>
                <a:srgbClr val="A39491"/>
              </a:buClr>
              <a:buSzPct val="100000"/>
              <a:buFont typeface="Verdana"/>
              <a:buNone/>
            </a:pPr>
            <a:r>
              <a:rPr lang="fr-FR"/>
              <a:t>13. Dénombrer des collections groupées</a:t>
            </a:r>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logiciel, Système d’exploitation&#10;&#10;Description générée automatiquement">
            <a:extLst>
              <a:ext uri="{FF2B5EF4-FFF2-40B4-BE49-F238E27FC236}">
                <a16:creationId xmlns:a16="http://schemas.microsoft.com/office/drawing/2014/main" id="{5EB52517-14D3-D24E-9D52-583490F426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4935266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pic>
        <p:nvPicPr>
          <p:cNvPr id="3" name="Image 2" descr="Une image contenant texte, capture d’écran, Police, conception&#10;&#10;Description générée automatiquement">
            <a:extLst>
              <a:ext uri="{FF2B5EF4-FFF2-40B4-BE49-F238E27FC236}">
                <a16:creationId xmlns:a16="http://schemas.microsoft.com/office/drawing/2014/main" id="{F34797B9-C119-C31F-7DC8-932583111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pic>
        <p:nvPicPr>
          <p:cNvPr id="3" name="Image 2" descr="Une image contenant Appareils électroniques, texte, capture d’écran, prise&#10;&#10;Description générée automatiquement">
            <a:extLst>
              <a:ext uri="{FF2B5EF4-FFF2-40B4-BE49-F238E27FC236}">
                <a16:creationId xmlns:a16="http://schemas.microsoft.com/office/drawing/2014/main" id="{B78DB183-0A55-CA33-69D6-2788712EB0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pic>
        <p:nvPicPr>
          <p:cNvPr id="3" name="Image 2" descr="Une image contenant texte, capture d’écran, logiciel, conception&#10;&#10;Description générée automatiquement">
            <a:extLst>
              <a:ext uri="{FF2B5EF4-FFF2-40B4-BE49-F238E27FC236}">
                <a16:creationId xmlns:a16="http://schemas.microsoft.com/office/drawing/2014/main" id="{9F5599ED-CBB0-1C36-4B88-11C326F2BA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pic>
        <p:nvPicPr>
          <p:cNvPr id="3" name="Image 2" descr="Une image contenant texte, capture d’écran, Police, conception&#10;&#10;Description générée automatiquement">
            <a:extLst>
              <a:ext uri="{FF2B5EF4-FFF2-40B4-BE49-F238E27FC236}">
                <a16:creationId xmlns:a16="http://schemas.microsoft.com/office/drawing/2014/main" id="{A7275473-12F2-FBD7-ED5F-28BD27EC4F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pic>
        <p:nvPicPr>
          <p:cNvPr id="3" name="Image 2" descr="Une image contenant texte, capture d’écran, Système d’exploitation, logiciel&#10;&#10;Description générée automatiquement">
            <a:extLst>
              <a:ext uri="{FF2B5EF4-FFF2-40B4-BE49-F238E27FC236}">
                <a16:creationId xmlns:a16="http://schemas.microsoft.com/office/drawing/2014/main" id="{E2B562B0-AE1E-BCD6-6E01-B151F4387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pic>
        <p:nvPicPr>
          <p:cNvPr id="3" name="Image 2" descr="Une image contenant capture d’écran, texte, prise&#10;&#10;Description générée automatiquement">
            <a:extLst>
              <a:ext uri="{FF2B5EF4-FFF2-40B4-BE49-F238E27FC236}">
                <a16:creationId xmlns:a16="http://schemas.microsoft.com/office/drawing/2014/main" id="{22855B03-7387-C947-1192-536CB90C6D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g2033150a3a5_0_723"/>
          <p:cNvSpPr txBox="1">
            <a:spLocks noGrp="1"/>
          </p:cNvSpPr>
          <p:nvPr>
            <p:ph type="ctrTitle"/>
          </p:nvPr>
        </p:nvSpPr>
        <p:spPr>
          <a:xfrm>
            <a:off x="751788" y="2676698"/>
            <a:ext cx="7772400" cy="11403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rgbClr val="A39491"/>
              </a:buClr>
              <a:buSzPct val="100000"/>
              <a:buFont typeface="Verdana"/>
              <a:buNone/>
            </a:pPr>
            <a:r>
              <a:rPr lang="fr-FR"/>
              <a:t>LES NOMBRES JUSQU’À 20</a:t>
            </a:r>
            <a:endParaRPr/>
          </a:p>
          <a:p>
            <a:pPr marL="0" lvl="0" indent="0" algn="ctr" rtl="0">
              <a:lnSpc>
                <a:spcPct val="100000"/>
              </a:lnSpc>
              <a:spcBef>
                <a:spcPts val="0"/>
              </a:spcBef>
              <a:spcAft>
                <a:spcPts val="0"/>
              </a:spcAft>
              <a:buClr>
                <a:srgbClr val="A39491"/>
              </a:buClr>
              <a:buSzPct val="100000"/>
              <a:buFont typeface="Verdana"/>
              <a:buNone/>
            </a:pPr>
            <a:r>
              <a:rPr lang="fr-FR"/>
              <a:t>14. Calculer des sommes et des différences</a:t>
            </a:r>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pic>
        <p:nvPicPr>
          <p:cNvPr id="3" name="Image 2" descr="Une image contenant texte, capture d’écran, Police, conception&#10;&#10;Description générée automatiquement">
            <a:extLst>
              <a:ext uri="{FF2B5EF4-FFF2-40B4-BE49-F238E27FC236}">
                <a16:creationId xmlns:a16="http://schemas.microsoft.com/office/drawing/2014/main" id="{B7BB4288-C5DA-1C8E-1799-D23557B9E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logiciel&#10;&#10;Description générée automatiquement">
            <a:extLst>
              <a:ext uri="{FF2B5EF4-FFF2-40B4-BE49-F238E27FC236}">
                <a16:creationId xmlns:a16="http://schemas.microsoft.com/office/drawing/2014/main" id="{E619BA26-3BEE-BF70-BAEF-0E973271F6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3169038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logiciel, Police&#10;&#10;Description générée automatiquement">
            <a:extLst>
              <a:ext uri="{FF2B5EF4-FFF2-40B4-BE49-F238E27FC236}">
                <a16:creationId xmlns:a16="http://schemas.microsoft.com/office/drawing/2014/main" id="{13398868-D0C0-2AE6-3B02-51E3BFD05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logiciel, Police&#10;&#10;Description générée automatiquement">
            <a:extLst>
              <a:ext uri="{FF2B5EF4-FFF2-40B4-BE49-F238E27FC236}">
                <a16:creationId xmlns:a16="http://schemas.microsoft.com/office/drawing/2014/main" id="{E8DD0DF2-A299-6338-20C0-31D844AFC3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C1CA5D11-5FE7-6335-822D-91CE4F91DB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D2EB6F2E-6665-2B40-0DFC-E76A878B7C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6A0E703C-2B72-D9C1-17FF-3EDD31DFB7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2EF435F9-57ED-B687-475E-7950801CE6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Google Shape;1019;g2033150a3a5_0_791"/>
          <p:cNvSpPr txBox="1">
            <a:spLocks noGrp="1"/>
          </p:cNvSpPr>
          <p:nvPr>
            <p:ph type="ctrTitle"/>
          </p:nvPr>
        </p:nvSpPr>
        <p:spPr>
          <a:xfrm>
            <a:off x="751788" y="2676698"/>
            <a:ext cx="7772400" cy="114030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A39491"/>
              </a:buClr>
              <a:buSzPts val="2700"/>
              <a:buFont typeface="Verdana"/>
              <a:buNone/>
            </a:pPr>
            <a:r>
              <a:rPr lang="fr-FR"/>
              <a:t>LES NOMBRES JUSQU’À 20</a:t>
            </a:r>
            <a:endParaRPr/>
          </a:p>
          <a:p>
            <a:pPr marL="0" lvl="0" indent="0" algn="ctr" rtl="0">
              <a:lnSpc>
                <a:spcPct val="100000"/>
              </a:lnSpc>
              <a:spcBef>
                <a:spcPts val="0"/>
              </a:spcBef>
              <a:spcAft>
                <a:spcPts val="0"/>
              </a:spcAft>
              <a:buClr>
                <a:srgbClr val="A39491"/>
              </a:buClr>
              <a:buSzPts val="2700"/>
              <a:buFont typeface="Verdana"/>
              <a:buNone/>
            </a:pPr>
            <a:r>
              <a:rPr lang="fr-FR"/>
              <a:t>15. Comparer des nombres</a:t>
            </a:r>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pic>
        <p:nvPicPr>
          <p:cNvPr id="3" name="Image 2" descr="Une image contenant texte, capture d’écran, Police, logiciel&#10;&#10;Description générée automatiquement">
            <a:extLst>
              <a:ext uri="{FF2B5EF4-FFF2-40B4-BE49-F238E27FC236}">
                <a16:creationId xmlns:a16="http://schemas.microsoft.com/office/drawing/2014/main" id="{B24FEF70-0966-8648-F0B8-90A3B0F1D3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pic>
        <p:nvPicPr>
          <p:cNvPr id="3" name="Image 2" descr="Une image contenant texte, capture d’écran, Police, logiciel&#10;&#10;Description générée automatiquement">
            <a:extLst>
              <a:ext uri="{FF2B5EF4-FFF2-40B4-BE49-F238E27FC236}">
                <a16:creationId xmlns:a16="http://schemas.microsoft.com/office/drawing/2014/main" id="{D6C55DDB-BB2E-3C6F-0947-9A0CAC08D0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pic>
        <p:nvPicPr>
          <p:cNvPr id="3" name="Image 2" descr="Une image contenant texte, capture d’écran, Police, logiciel&#10;&#10;Description générée automatiquement">
            <a:extLst>
              <a:ext uri="{FF2B5EF4-FFF2-40B4-BE49-F238E27FC236}">
                <a16:creationId xmlns:a16="http://schemas.microsoft.com/office/drawing/2014/main" id="{189545FA-A658-8394-E1A5-36070F1E62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D5BB89-2071-0BC2-3C85-728222C7ADB1}"/>
              </a:ext>
            </a:extLst>
          </p:cNvPr>
          <p:cNvSpPr/>
          <p:nvPr/>
        </p:nvSpPr>
        <p:spPr>
          <a:xfrm>
            <a:off x="1226916" y="1935666"/>
            <a:ext cx="6690167" cy="34057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capture d’écran, logiciel, Système d’exploitation&#10;&#10;Description générée automatiquement">
            <a:extLst>
              <a:ext uri="{FF2B5EF4-FFF2-40B4-BE49-F238E27FC236}">
                <a16:creationId xmlns:a16="http://schemas.microsoft.com/office/drawing/2014/main" id="{788198C5-8585-F32E-9CF9-7FE1C1DBB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5" name="Groupe 4">
            <a:extLst>
              <a:ext uri="{FF2B5EF4-FFF2-40B4-BE49-F238E27FC236}">
                <a16:creationId xmlns:a16="http://schemas.microsoft.com/office/drawing/2014/main" id="{2491EAE4-2BE1-9488-2079-E5234000DB0C}"/>
              </a:ext>
            </a:extLst>
          </p:cNvPr>
          <p:cNvGrpSpPr/>
          <p:nvPr/>
        </p:nvGrpSpPr>
        <p:grpSpPr>
          <a:xfrm>
            <a:off x="3437386" y="2081436"/>
            <a:ext cx="2244156" cy="2304407"/>
            <a:chOff x="3437386" y="2081436"/>
            <a:chExt cx="2244156" cy="2304407"/>
          </a:xfrm>
        </p:grpSpPr>
        <p:pic>
          <p:nvPicPr>
            <p:cNvPr id="6" name="Image 5">
              <a:extLst>
                <a:ext uri="{FF2B5EF4-FFF2-40B4-BE49-F238E27FC236}">
                  <a16:creationId xmlns:a16="http://schemas.microsoft.com/office/drawing/2014/main" id="{49681C96-038E-11FD-BD2F-2BBD3EFC0B3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37386" y="2081436"/>
              <a:ext cx="887012" cy="881100"/>
            </a:xfrm>
            <a:prstGeom prst="rect">
              <a:avLst/>
            </a:prstGeom>
          </p:spPr>
        </p:pic>
        <p:pic>
          <p:nvPicPr>
            <p:cNvPr id="7" name="Image 6">
              <a:extLst>
                <a:ext uri="{FF2B5EF4-FFF2-40B4-BE49-F238E27FC236}">
                  <a16:creationId xmlns:a16="http://schemas.microsoft.com/office/drawing/2014/main" id="{8FB5AA85-C2FE-D136-3408-2103B5CBDA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68010" y="2081436"/>
              <a:ext cx="887012" cy="881100"/>
            </a:xfrm>
            <a:prstGeom prst="rect">
              <a:avLst/>
            </a:prstGeom>
          </p:spPr>
        </p:pic>
        <p:pic>
          <p:nvPicPr>
            <p:cNvPr id="8" name="Image 7">
              <a:extLst>
                <a:ext uri="{FF2B5EF4-FFF2-40B4-BE49-F238E27FC236}">
                  <a16:creationId xmlns:a16="http://schemas.microsoft.com/office/drawing/2014/main" id="{87A36FE4-EF71-81DB-CF71-35983EE5D7B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4530" y="3504743"/>
              <a:ext cx="887012" cy="881100"/>
            </a:xfrm>
            <a:prstGeom prst="rect">
              <a:avLst/>
            </a:prstGeom>
          </p:spPr>
        </p:pic>
        <p:pic>
          <p:nvPicPr>
            <p:cNvPr id="9" name="Image 8">
              <a:extLst>
                <a:ext uri="{FF2B5EF4-FFF2-40B4-BE49-F238E27FC236}">
                  <a16:creationId xmlns:a16="http://schemas.microsoft.com/office/drawing/2014/main" id="{A26608F9-DF10-42DB-EA0F-54622B48292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37386" y="3480712"/>
              <a:ext cx="887012" cy="881100"/>
            </a:xfrm>
            <a:prstGeom prst="rect">
              <a:avLst/>
            </a:prstGeom>
          </p:spPr>
        </p:pic>
      </p:grpSp>
      <p:sp>
        <p:nvSpPr>
          <p:cNvPr id="10" name="Rectangle 9">
            <a:extLst>
              <a:ext uri="{FF2B5EF4-FFF2-40B4-BE49-F238E27FC236}">
                <a16:creationId xmlns:a16="http://schemas.microsoft.com/office/drawing/2014/main" id="{9D72ED04-6AF9-7628-D79B-0EDE93017255}"/>
              </a:ext>
            </a:extLst>
          </p:cNvPr>
          <p:cNvSpPr/>
          <p:nvPr/>
        </p:nvSpPr>
        <p:spPr>
          <a:xfrm>
            <a:off x="1380064" y="1726108"/>
            <a:ext cx="6690167" cy="34057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5308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300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pic>
        <p:nvPicPr>
          <p:cNvPr id="3" name="Image 2" descr="Une image contenant texte, capture d’écran, Police, logiciel&#10;&#10;Description générée automatiquement">
            <a:extLst>
              <a:ext uri="{FF2B5EF4-FFF2-40B4-BE49-F238E27FC236}">
                <a16:creationId xmlns:a16="http://schemas.microsoft.com/office/drawing/2014/main" id="{47559521-4679-3963-0119-CABFAE33E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pic>
        <p:nvPicPr>
          <p:cNvPr id="3" name="Image 2" descr="Une image contenant texte, capture d’écran, Police&#10;&#10;Description générée automatiquement">
            <a:extLst>
              <a:ext uri="{FF2B5EF4-FFF2-40B4-BE49-F238E27FC236}">
                <a16:creationId xmlns:a16="http://schemas.microsoft.com/office/drawing/2014/main" id="{7274FB6F-9C95-643A-115A-ABE19D5D13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pic>
        <p:nvPicPr>
          <p:cNvPr id="3" name="Image 2" descr="Une image contenant texte, capture d’écran, Police, logiciel&#10;&#10;Description générée automatiquement">
            <a:extLst>
              <a:ext uri="{FF2B5EF4-FFF2-40B4-BE49-F238E27FC236}">
                <a16:creationId xmlns:a16="http://schemas.microsoft.com/office/drawing/2014/main" id="{A0F12AB7-62FA-9371-B090-A066C9EBA5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g2033150a3a5_0_838"/>
          <p:cNvSpPr txBox="1">
            <a:spLocks noGrp="1"/>
          </p:cNvSpPr>
          <p:nvPr>
            <p:ph type="ctrTitle"/>
          </p:nvPr>
        </p:nvSpPr>
        <p:spPr>
          <a:xfrm>
            <a:off x="751788" y="2676698"/>
            <a:ext cx="7772400" cy="114030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A39491"/>
              </a:buClr>
              <a:buSzPts val="2700"/>
              <a:buFont typeface="Verdana"/>
              <a:buNone/>
            </a:pPr>
            <a:r>
              <a:rPr lang="fr-FR" dirty="0"/>
              <a:t>LES NOMBRES JUSQU’À 20</a:t>
            </a:r>
            <a:endParaRPr dirty="0"/>
          </a:p>
          <a:p>
            <a:pPr marL="0" lvl="0" indent="0" algn="ctr" rtl="0">
              <a:lnSpc>
                <a:spcPct val="100000"/>
              </a:lnSpc>
              <a:spcBef>
                <a:spcPts val="0"/>
              </a:spcBef>
              <a:spcAft>
                <a:spcPts val="0"/>
              </a:spcAft>
              <a:buClr>
                <a:srgbClr val="A39491"/>
              </a:buClr>
              <a:buSzPts val="2700"/>
              <a:buFont typeface="Verdana"/>
              <a:buNone/>
            </a:pPr>
            <a:r>
              <a:rPr lang="fr-FR" dirty="0"/>
              <a:t>16. Pair/impair</a:t>
            </a:r>
            <a:endParaRPr dirty="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conception&#10;&#10;Description générée automatiquement">
            <a:extLst>
              <a:ext uri="{FF2B5EF4-FFF2-40B4-BE49-F238E27FC236}">
                <a16:creationId xmlns:a16="http://schemas.microsoft.com/office/drawing/2014/main" id="{961639D0-BAFB-B481-4AF0-126F5F02FD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7606486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diagramme&#10;&#10;Description générée automatiquement">
            <a:extLst>
              <a:ext uri="{FF2B5EF4-FFF2-40B4-BE49-F238E27FC236}">
                <a16:creationId xmlns:a16="http://schemas.microsoft.com/office/drawing/2014/main" id="{59CDF8B5-D1F0-D8A3-60BE-13F6C8B9E0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5389190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diagramme, Police&#10;&#10;Description générée automatiquement">
            <a:extLst>
              <a:ext uri="{FF2B5EF4-FFF2-40B4-BE49-F238E27FC236}">
                <a16:creationId xmlns:a16="http://schemas.microsoft.com/office/drawing/2014/main" id="{C8FED9AA-14B1-884C-DA29-7E8D4F3DA3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2813992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diagramme&#10;&#10;Description générée automatiquement">
            <a:extLst>
              <a:ext uri="{FF2B5EF4-FFF2-40B4-BE49-F238E27FC236}">
                <a16:creationId xmlns:a16="http://schemas.microsoft.com/office/drawing/2014/main" id="{4CCE55F9-E47A-E59E-CEC4-FD6EEF7F58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7209029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diagramme, Police&#10;&#10;Description générée automatiquement">
            <a:extLst>
              <a:ext uri="{FF2B5EF4-FFF2-40B4-BE49-F238E27FC236}">
                <a16:creationId xmlns:a16="http://schemas.microsoft.com/office/drawing/2014/main" id="{F8CC8A18-8FE2-2979-C077-EE093CE562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10286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diagramme, Police&#10;&#10;Description générée automatiquement">
            <a:extLst>
              <a:ext uri="{FF2B5EF4-FFF2-40B4-BE49-F238E27FC236}">
                <a16:creationId xmlns:a16="http://schemas.microsoft.com/office/drawing/2014/main" id="{55003271-9A28-23B1-228C-959E89054D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03688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Système d’exploitation, logiciel&#10;&#10;Description générée automatiquement">
            <a:extLst>
              <a:ext uri="{FF2B5EF4-FFF2-40B4-BE49-F238E27FC236}">
                <a16:creationId xmlns:a16="http://schemas.microsoft.com/office/drawing/2014/main" id="{39FB737B-B76B-D9B3-F312-14423D18F4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6806429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diagramme&#10;&#10;Description générée automatiquement">
            <a:extLst>
              <a:ext uri="{FF2B5EF4-FFF2-40B4-BE49-F238E27FC236}">
                <a16:creationId xmlns:a16="http://schemas.microsoft.com/office/drawing/2014/main" id="{58A9D542-9D2E-5991-E204-BF8C489BBA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6008625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diagramme&#10;&#10;Description générée automatiquement">
            <a:extLst>
              <a:ext uri="{FF2B5EF4-FFF2-40B4-BE49-F238E27FC236}">
                <a16:creationId xmlns:a16="http://schemas.microsoft.com/office/drawing/2014/main" id="{B25D1388-353E-6616-A740-63A7450ED7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7211056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sp>
        <p:nvSpPr>
          <p:cNvPr id="1159" name="Google Shape;1159;g2033150a3a5_0_990"/>
          <p:cNvSpPr txBox="1">
            <a:spLocks noGrp="1"/>
          </p:cNvSpPr>
          <p:nvPr>
            <p:ph type="ctrTitle"/>
          </p:nvPr>
        </p:nvSpPr>
        <p:spPr>
          <a:xfrm>
            <a:off x="751788" y="2676698"/>
            <a:ext cx="7772400" cy="114030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A39491"/>
              </a:buClr>
              <a:buSzPts val="2700"/>
              <a:buFont typeface="Verdana"/>
              <a:buNone/>
            </a:pPr>
            <a:r>
              <a:rPr lang="fr-FR"/>
              <a:t>LES NOMBRES JUSQU’À 20</a:t>
            </a:r>
            <a:endParaRPr/>
          </a:p>
          <a:p>
            <a:pPr marL="0" lvl="0" indent="0" algn="ctr" rtl="0">
              <a:lnSpc>
                <a:spcPct val="100000"/>
              </a:lnSpc>
              <a:spcBef>
                <a:spcPts val="0"/>
              </a:spcBef>
              <a:spcAft>
                <a:spcPts val="0"/>
              </a:spcAft>
              <a:buClr>
                <a:srgbClr val="A39491"/>
              </a:buClr>
              <a:buSzPts val="2700"/>
              <a:buFont typeface="Verdana"/>
              <a:buNone/>
            </a:pPr>
            <a:r>
              <a:rPr lang="fr-FR"/>
              <a:t>17. Décomposer les nombres</a:t>
            </a:r>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B90E82A3-617D-F2E7-BE5A-3DB823A681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3354D581-55BD-DEDA-0E7E-B92A9192C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pic>
        <p:nvPicPr>
          <p:cNvPr id="3" name="Image 2" descr="Une image contenant texte, capture d’écran, Police&#10;&#10;Description générée automatiquement">
            <a:extLst>
              <a:ext uri="{FF2B5EF4-FFF2-40B4-BE49-F238E27FC236}">
                <a16:creationId xmlns:a16="http://schemas.microsoft.com/office/drawing/2014/main" id="{D443E332-62A0-7479-6950-5F744E977B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206"/>
        <p:cNvGrpSpPr/>
        <p:nvPr/>
      </p:nvGrpSpPr>
      <p:grpSpPr>
        <a:xfrm>
          <a:off x="0" y="0"/>
          <a:ext cx="0" cy="0"/>
          <a:chOff x="0" y="0"/>
          <a:chExt cx="0" cy="0"/>
        </a:xfrm>
      </p:grpSpPr>
      <p:pic>
        <p:nvPicPr>
          <p:cNvPr id="3" name="Image 2" descr="Une image contenant texte, capture d’écran, Police, logiciel&#10;&#10;Description générée automatiquement">
            <a:extLst>
              <a:ext uri="{FF2B5EF4-FFF2-40B4-BE49-F238E27FC236}">
                <a16:creationId xmlns:a16="http://schemas.microsoft.com/office/drawing/2014/main" id="{206052E5-497B-0F22-C8DF-ACBFBFEF8C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pic>
        <p:nvPicPr>
          <p:cNvPr id="3" name="Image 2" descr="Une image contenant texte, capture d’écran, Police, logiciel&#10;&#10;Description générée automatiquement">
            <a:extLst>
              <a:ext uri="{FF2B5EF4-FFF2-40B4-BE49-F238E27FC236}">
                <a16:creationId xmlns:a16="http://schemas.microsoft.com/office/drawing/2014/main" id="{5FE28CAA-474E-28F9-E2A6-F061EF0C2B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218"/>
        <p:cNvGrpSpPr/>
        <p:nvPr/>
      </p:nvGrpSpPr>
      <p:grpSpPr>
        <a:xfrm>
          <a:off x="0" y="0"/>
          <a:ext cx="0" cy="0"/>
          <a:chOff x="0" y="0"/>
          <a:chExt cx="0" cy="0"/>
        </a:xfrm>
      </p:grpSpPr>
      <p:pic>
        <p:nvPicPr>
          <p:cNvPr id="3" name="Image 2" descr="Une image contenant texte, capture d’écran, Police, logiciel&#10;&#10;Description générée automatiquement">
            <a:extLst>
              <a:ext uri="{FF2B5EF4-FFF2-40B4-BE49-F238E27FC236}">
                <a16:creationId xmlns:a16="http://schemas.microsoft.com/office/drawing/2014/main" id="{0BE1C204-291B-7572-B0B9-B9621021E1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g2033150a3a5_0_1050"/>
          <p:cNvSpPr txBox="1">
            <a:spLocks noGrp="1"/>
          </p:cNvSpPr>
          <p:nvPr>
            <p:ph type="ctrTitle"/>
          </p:nvPr>
        </p:nvSpPr>
        <p:spPr>
          <a:xfrm>
            <a:off x="751788" y="2676698"/>
            <a:ext cx="7772400" cy="114030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A39491"/>
              </a:buClr>
              <a:buSzPts val="2700"/>
              <a:buFont typeface="Verdana"/>
              <a:buNone/>
            </a:pPr>
            <a:r>
              <a:rPr lang="fr-FR" dirty="0"/>
              <a:t>LES NOMBRES JUSQU’À 20</a:t>
            </a:r>
            <a:endParaRPr dirty="0"/>
          </a:p>
          <a:p>
            <a:pPr marL="0" lvl="0" indent="0" algn="ctr" rtl="0">
              <a:lnSpc>
                <a:spcPct val="100000"/>
              </a:lnSpc>
              <a:spcBef>
                <a:spcPts val="0"/>
              </a:spcBef>
              <a:spcAft>
                <a:spcPts val="0"/>
              </a:spcAft>
              <a:buClr>
                <a:srgbClr val="A39491"/>
              </a:buClr>
              <a:buSzPts val="2700"/>
              <a:buFont typeface="Verdana"/>
              <a:buNone/>
            </a:pPr>
            <a:r>
              <a:rPr lang="fr-FR" dirty="0"/>
              <a:t>18. Compléter des opérations à trous</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26CC3F-930B-1413-25CD-A7BEFA2F5A84}"/>
              </a:ext>
            </a:extLst>
          </p:cNvPr>
          <p:cNvSpPr/>
          <p:nvPr/>
        </p:nvSpPr>
        <p:spPr>
          <a:xfrm>
            <a:off x="1136860" y="1726108"/>
            <a:ext cx="6690167" cy="34057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capture d’écran, logiciel, Système d’exploitation&#10;&#10;Description générée automatiquement">
            <a:extLst>
              <a:ext uri="{FF2B5EF4-FFF2-40B4-BE49-F238E27FC236}">
                <a16:creationId xmlns:a16="http://schemas.microsoft.com/office/drawing/2014/main" id="{02B2E0BF-FC80-5C8B-9630-FF3DFCCBC9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4" name="Groupe 3">
            <a:extLst>
              <a:ext uri="{FF2B5EF4-FFF2-40B4-BE49-F238E27FC236}">
                <a16:creationId xmlns:a16="http://schemas.microsoft.com/office/drawing/2014/main" id="{7E71A2B4-C822-F262-02BA-30B6806429D2}"/>
              </a:ext>
            </a:extLst>
          </p:cNvPr>
          <p:cNvGrpSpPr/>
          <p:nvPr/>
        </p:nvGrpSpPr>
        <p:grpSpPr>
          <a:xfrm>
            <a:off x="2690922" y="2498611"/>
            <a:ext cx="3914272" cy="1504974"/>
            <a:chOff x="2690922" y="2498611"/>
            <a:chExt cx="3914272" cy="1504974"/>
          </a:xfrm>
        </p:grpSpPr>
        <p:pic>
          <p:nvPicPr>
            <p:cNvPr id="5" name="Image 4">
              <a:extLst>
                <a:ext uri="{FF2B5EF4-FFF2-40B4-BE49-F238E27FC236}">
                  <a16:creationId xmlns:a16="http://schemas.microsoft.com/office/drawing/2014/main" id="{AA1C5032-D660-1C1B-D722-468A16377B26}"/>
                </a:ext>
              </a:extLst>
            </p:cNvPr>
            <p:cNvPicPr>
              <a:picLocks noChangeAspect="1"/>
            </p:cNvPicPr>
            <p:nvPr/>
          </p:nvPicPr>
          <p:blipFill rotWithShape="1">
            <a:blip r:embed="rId3"/>
            <a:srcRect r="48266"/>
            <a:stretch/>
          </p:blipFill>
          <p:spPr>
            <a:xfrm>
              <a:off x="2690922" y="2560467"/>
              <a:ext cx="1665926" cy="1443118"/>
            </a:xfrm>
            <a:prstGeom prst="rect">
              <a:avLst/>
            </a:prstGeom>
          </p:spPr>
        </p:pic>
        <p:pic>
          <p:nvPicPr>
            <p:cNvPr id="7" name="Image 6">
              <a:extLst>
                <a:ext uri="{FF2B5EF4-FFF2-40B4-BE49-F238E27FC236}">
                  <a16:creationId xmlns:a16="http://schemas.microsoft.com/office/drawing/2014/main" id="{D983AC02-D09B-2571-71F7-9AF03E8B9157}"/>
                </a:ext>
              </a:extLst>
            </p:cNvPr>
            <p:cNvPicPr>
              <a:picLocks noChangeAspect="1"/>
            </p:cNvPicPr>
            <p:nvPr/>
          </p:nvPicPr>
          <p:blipFill rotWithShape="1">
            <a:blip r:embed="rId3"/>
            <a:srcRect l="51356" r="-464"/>
            <a:stretch/>
          </p:blipFill>
          <p:spPr>
            <a:xfrm>
              <a:off x="5023821" y="2498611"/>
              <a:ext cx="1581373" cy="1443118"/>
            </a:xfrm>
            <a:prstGeom prst="rect">
              <a:avLst/>
            </a:prstGeom>
          </p:spPr>
        </p:pic>
      </p:grpSp>
      <p:sp>
        <p:nvSpPr>
          <p:cNvPr id="8" name="Rectangle 7">
            <a:extLst>
              <a:ext uri="{FF2B5EF4-FFF2-40B4-BE49-F238E27FC236}">
                <a16:creationId xmlns:a16="http://schemas.microsoft.com/office/drawing/2014/main" id="{0FFF12C4-B915-E2CD-A147-6D8E33B7B08A}"/>
              </a:ext>
            </a:extLst>
          </p:cNvPr>
          <p:cNvSpPr/>
          <p:nvPr/>
        </p:nvSpPr>
        <p:spPr>
          <a:xfrm>
            <a:off x="1380064" y="1726108"/>
            <a:ext cx="6690167" cy="34057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010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30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pic>
        <p:nvPicPr>
          <p:cNvPr id="3" name="Image 2" descr="Une image contenant texte, capture d’écran, Police, conception&#10;&#10;Description générée automatiquement">
            <a:extLst>
              <a:ext uri="{FF2B5EF4-FFF2-40B4-BE49-F238E27FC236}">
                <a16:creationId xmlns:a16="http://schemas.microsoft.com/office/drawing/2014/main" id="{F257C7E9-C83A-3370-9792-49DFD919D3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pic>
        <p:nvPicPr>
          <p:cNvPr id="3" name="Image 2" descr="Une image contenant texte, capture d’écran, logiciel, Police&#10;&#10;Description générée automatiquement">
            <a:extLst>
              <a:ext uri="{FF2B5EF4-FFF2-40B4-BE49-F238E27FC236}">
                <a16:creationId xmlns:a16="http://schemas.microsoft.com/office/drawing/2014/main" id="{D017B14C-AF2A-7D25-4A5C-C43A647618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pic>
        <p:nvPicPr>
          <p:cNvPr id="3" name="Image 2" descr="Une image contenant texte, capture d’écran, Police, logiciel&#10;&#10;Description générée automatiquement">
            <a:extLst>
              <a:ext uri="{FF2B5EF4-FFF2-40B4-BE49-F238E27FC236}">
                <a16:creationId xmlns:a16="http://schemas.microsoft.com/office/drawing/2014/main" id="{79B50471-940A-B5CC-59A0-E50754FC6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6EFCDF42-F147-A74B-CDA3-4F87335BD4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B2EA822A-7B6D-B959-AD66-1EB7CBBCE7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310E4B61-523B-7702-2610-9C4EEA85FC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291"/>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951D00A9-007C-6290-E6A7-49A93DFF33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301"/>
        <p:cNvGrpSpPr/>
        <p:nvPr/>
      </p:nvGrpSpPr>
      <p:grpSpPr>
        <a:xfrm>
          <a:off x="0" y="0"/>
          <a:ext cx="0" cy="0"/>
          <a:chOff x="0" y="0"/>
          <a:chExt cx="0" cy="0"/>
        </a:xfrm>
      </p:grpSpPr>
      <p:sp>
        <p:nvSpPr>
          <p:cNvPr id="1302" name="Google Shape;1302;g2033150a3a5_0_1118"/>
          <p:cNvSpPr txBox="1">
            <a:spLocks noGrp="1"/>
          </p:cNvSpPr>
          <p:nvPr>
            <p:ph type="ctrTitle"/>
          </p:nvPr>
        </p:nvSpPr>
        <p:spPr>
          <a:xfrm>
            <a:off x="751788" y="2676698"/>
            <a:ext cx="7772400" cy="114030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A39491"/>
              </a:buClr>
              <a:buSzPts val="2700"/>
              <a:buFont typeface="Verdana"/>
              <a:buNone/>
            </a:pPr>
            <a:r>
              <a:rPr lang="fr-FR"/>
              <a:t>LES NOMBRES JUSQU’À 20</a:t>
            </a:r>
            <a:endParaRPr/>
          </a:p>
          <a:p>
            <a:pPr marL="0" lvl="0" indent="0" algn="ctr" rtl="0">
              <a:lnSpc>
                <a:spcPct val="100000"/>
              </a:lnSpc>
              <a:spcBef>
                <a:spcPts val="0"/>
              </a:spcBef>
              <a:spcAft>
                <a:spcPts val="0"/>
              </a:spcAft>
              <a:buClr>
                <a:srgbClr val="A39491"/>
              </a:buClr>
              <a:buSzPts val="2700"/>
              <a:buFont typeface="Verdana"/>
              <a:buNone/>
            </a:pPr>
            <a:r>
              <a:rPr lang="fr-FR"/>
              <a:t>19. Calculer les doubles et les moitiés</a:t>
            </a:r>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pic>
        <p:nvPicPr>
          <p:cNvPr id="3" name="Image 2" descr="Une image contenant texte, capture d’écran, Police, logiciel&#10;&#10;Description générée automatiquement">
            <a:extLst>
              <a:ext uri="{FF2B5EF4-FFF2-40B4-BE49-F238E27FC236}">
                <a16:creationId xmlns:a16="http://schemas.microsoft.com/office/drawing/2014/main" id="{49A8A6CF-2FC8-C2EF-5A37-579ED1B7B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317"/>
        <p:cNvGrpSpPr/>
        <p:nvPr/>
      </p:nvGrpSpPr>
      <p:grpSpPr>
        <a:xfrm>
          <a:off x="0" y="0"/>
          <a:ext cx="0" cy="0"/>
          <a:chOff x="0" y="0"/>
          <a:chExt cx="0" cy="0"/>
        </a:xfrm>
      </p:grpSpPr>
      <p:pic>
        <p:nvPicPr>
          <p:cNvPr id="3" name="Image 2" descr="Une image contenant texte, capture d’écran, Police, logiciel&#10;&#10;Description générée automatiquement">
            <a:extLst>
              <a:ext uri="{FF2B5EF4-FFF2-40B4-BE49-F238E27FC236}">
                <a16:creationId xmlns:a16="http://schemas.microsoft.com/office/drawing/2014/main" id="{CE992855-2EF4-5AD1-8496-2CC51BD643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violet, Système d’exploitation&#10;&#10;Description générée automatiquement">
            <a:extLst>
              <a:ext uri="{FF2B5EF4-FFF2-40B4-BE49-F238E27FC236}">
                <a16:creationId xmlns:a16="http://schemas.microsoft.com/office/drawing/2014/main" id="{457DC339-3D93-CDD3-C807-E406ABAF07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7121930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328"/>
        <p:cNvGrpSpPr/>
        <p:nvPr/>
      </p:nvGrpSpPr>
      <p:grpSpPr>
        <a:xfrm>
          <a:off x="0" y="0"/>
          <a:ext cx="0" cy="0"/>
          <a:chOff x="0" y="0"/>
          <a:chExt cx="0" cy="0"/>
        </a:xfrm>
      </p:grpSpPr>
      <p:pic>
        <p:nvPicPr>
          <p:cNvPr id="3" name="Image 2" descr="Une image contenant texte, capture d’écran, Police&#10;&#10;Description générée automatiquement">
            <a:extLst>
              <a:ext uri="{FF2B5EF4-FFF2-40B4-BE49-F238E27FC236}">
                <a16:creationId xmlns:a16="http://schemas.microsoft.com/office/drawing/2014/main" id="{81A96896-74EE-AE2F-D183-F3B7A61623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pic>
        <p:nvPicPr>
          <p:cNvPr id="3" name="Image 2" descr="Une image contenant texte, capture d’écran, Police, logiciel&#10;&#10;Description générée automatiquement">
            <a:extLst>
              <a:ext uri="{FF2B5EF4-FFF2-40B4-BE49-F238E27FC236}">
                <a16:creationId xmlns:a16="http://schemas.microsoft.com/office/drawing/2014/main" id="{B18CC087-FCF3-BDDA-1E54-FDF9F95D15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pic>
        <p:nvPicPr>
          <p:cNvPr id="3" name="Image 2" descr="Une image contenant texte, capture d’écran, Police&#10;&#10;Description générée automatiquement">
            <a:extLst>
              <a:ext uri="{FF2B5EF4-FFF2-40B4-BE49-F238E27FC236}">
                <a16:creationId xmlns:a16="http://schemas.microsoft.com/office/drawing/2014/main" id="{654C260E-0B93-5E7B-C20E-4B622F61E1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359"/>
        <p:cNvGrpSpPr/>
        <p:nvPr/>
      </p:nvGrpSpPr>
      <p:grpSpPr>
        <a:xfrm>
          <a:off x="0" y="0"/>
          <a:ext cx="0" cy="0"/>
          <a:chOff x="0" y="0"/>
          <a:chExt cx="0" cy="0"/>
        </a:xfrm>
      </p:grpSpPr>
      <p:pic>
        <p:nvPicPr>
          <p:cNvPr id="3" name="Image 2" descr="Une image contenant texte, capture d’écran, Police, logiciel&#10;&#10;Description générée automatiquement">
            <a:extLst>
              <a:ext uri="{FF2B5EF4-FFF2-40B4-BE49-F238E27FC236}">
                <a16:creationId xmlns:a16="http://schemas.microsoft.com/office/drawing/2014/main" id="{103B04A7-5A99-B036-53A4-E3EE8BA16F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pic>
        <p:nvPicPr>
          <p:cNvPr id="3" name="Image 2" descr="Une image contenant texte, capture d’écran, Police, logiciel&#10;&#10;Description générée automatiquement">
            <a:extLst>
              <a:ext uri="{FF2B5EF4-FFF2-40B4-BE49-F238E27FC236}">
                <a16:creationId xmlns:a16="http://schemas.microsoft.com/office/drawing/2014/main" id="{80E4E294-9C9D-FD26-DE74-BA1084552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375"/>
        <p:cNvGrpSpPr/>
        <p:nvPr/>
      </p:nvGrpSpPr>
      <p:grpSpPr>
        <a:xfrm>
          <a:off x="0" y="0"/>
          <a:ext cx="0" cy="0"/>
          <a:chOff x="0" y="0"/>
          <a:chExt cx="0" cy="0"/>
        </a:xfrm>
      </p:grpSpPr>
      <p:pic>
        <p:nvPicPr>
          <p:cNvPr id="3" name="Image 2" descr="Une image contenant texte, capture d’écran, Police, logiciel&#10;&#10;Description générée automatiquement">
            <a:extLst>
              <a:ext uri="{FF2B5EF4-FFF2-40B4-BE49-F238E27FC236}">
                <a16:creationId xmlns:a16="http://schemas.microsoft.com/office/drawing/2014/main" id="{18BA3FED-2A45-A3F3-B8D9-9CB008BE11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383"/>
        <p:cNvGrpSpPr/>
        <p:nvPr/>
      </p:nvGrpSpPr>
      <p:grpSpPr>
        <a:xfrm>
          <a:off x="0" y="0"/>
          <a:ext cx="0" cy="0"/>
          <a:chOff x="0" y="0"/>
          <a:chExt cx="0" cy="0"/>
        </a:xfrm>
      </p:grpSpPr>
      <p:pic>
        <p:nvPicPr>
          <p:cNvPr id="3" name="Image 2" descr="Une image contenant texte, capture d’écran, Police, logiciel&#10;&#10;Description générée automatiquement">
            <a:extLst>
              <a:ext uri="{FF2B5EF4-FFF2-40B4-BE49-F238E27FC236}">
                <a16:creationId xmlns:a16="http://schemas.microsoft.com/office/drawing/2014/main" id="{935A3FEE-E21A-FB5D-081F-760BD0B85E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391"/>
        <p:cNvGrpSpPr/>
        <p:nvPr/>
      </p:nvGrpSpPr>
      <p:grpSpPr>
        <a:xfrm>
          <a:off x="0" y="0"/>
          <a:ext cx="0" cy="0"/>
          <a:chOff x="0" y="0"/>
          <a:chExt cx="0" cy="0"/>
        </a:xfrm>
      </p:grpSpPr>
      <p:pic>
        <p:nvPicPr>
          <p:cNvPr id="3" name="Image 2" descr="Une image contenant texte, capture d’écran, Police, logiciel&#10;&#10;Description générée automatiquement">
            <a:extLst>
              <a:ext uri="{FF2B5EF4-FFF2-40B4-BE49-F238E27FC236}">
                <a16:creationId xmlns:a16="http://schemas.microsoft.com/office/drawing/2014/main" id="{8ADE25C7-1081-FE61-15FF-E6B92AC84F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399"/>
        <p:cNvGrpSpPr/>
        <p:nvPr/>
      </p:nvGrpSpPr>
      <p:grpSpPr>
        <a:xfrm>
          <a:off x="0" y="0"/>
          <a:ext cx="0" cy="0"/>
          <a:chOff x="0" y="0"/>
          <a:chExt cx="0" cy="0"/>
        </a:xfrm>
      </p:grpSpPr>
      <p:pic>
        <p:nvPicPr>
          <p:cNvPr id="3" name="Image 2" descr="Une image contenant texte, capture d’écran, Police, logiciel&#10;&#10;Description générée automatiquement">
            <a:extLst>
              <a:ext uri="{FF2B5EF4-FFF2-40B4-BE49-F238E27FC236}">
                <a16:creationId xmlns:a16="http://schemas.microsoft.com/office/drawing/2014/main" id="{AD03D85F-5DEA-9101-4A01-46B952CA5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3C8676-543E-33F9-5E19-112D3D18C448}"/>
              </a:ext>
            </a:extLst>
          </p:cNvPr>
          <p:cNvSpPr/>
          <p:nvPr/>
        </p:nvSpPr>
        <p:spPr>
          <a:xfrm>
            <a:off x="1145001" y="1809230"/>
            <a:ext cx="6690167" cy="34057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capture d’écran, logiciel, Système d’exploitation&#10;&#10;Description générée automatiquement">
            <a:extLst>
              <a:ext uri="{FF2B5EF4-FFF2-40B4-BE49-F238E27FC236}">
                <a16:creationId xmlns:a16="http://schemas.microsoft.com/office/drawing/2014/main" id="{248C93BF-6599-75EF-D74B-23DC642BDE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Image 4">
            <a:extLst>
              <a:ext uri="{FF2B5EF4-FFF2-40B4-BE49-F238E27FC236}">
                <a16:creationId xmlns:a16="http://schemas.microsoft.com/office/drawing/2014/main" id="{58D59B5E-39BD-B153-178A-BD945EDFBDFF}"/>
              </a:ext>
            </a:extLst>
          </p:cNvPr>
          <p:cNvPicPr>
            <a:picLocks noChangeAspect="1"/>
          </p:cNvPicPr>
          <p:nvPr/>
        </p:nvPicPr>
        <p:blipFill>
          <a:blip r:embed="rId3">
            <a:clrChange>
              <a:clrFrom>
                <a:srgbClr val="FAF9F8"/>
              </a:clrFrom>
              <a:clrTo>
                <a:srgbClr val="FAF9F8">
                  <a:alpha val="0"/>
                </a:srgbClr>
              </a:clrTo>
            </a:clrChange>
          </a:blip>
          <a:stretch>
            <a:fillRect/>
          </a:stretch>
        </p:blipFill>
        <p:spPr>
          <a:xfrm>
            <a:off x="3562209" y="2281077"/>
            <a:ext cx="2019582" cy="2295845"/>
          </a:xfrm>
          <a:prstGeom prst="rect">
            <a:avLst/>
          </a:prstGeom>
        </p:spPr>
      </p:pic>
      <p:sp>
        <p:nvSpPr>
          <p:cNvPr id="6" name="Rectangle 5">
            <a:extLst>
              <a:ext uri="{FF2B5EF4-FFF2-40B4-BE49-F238E27FC236}">
                <a16:creationId xmlns:a16="http://schemas.microsoft.com/office/drawing/2014/main" id="{28052271-A1BB-4874-CBFE-25413C320B21}"/>
              </a:ext>
            </a:extLst>
          </p:cNvPr>
          <p:cNvSpPr/>
          <p:nvPr/>
        </p:nvSpPr>
        <p:spPr>
          <a:xfrm>
            <a:off x="1380064" y="1726108"/>
            <a:ext cx="6690167" cy="34057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7185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300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Système d’exploitation, conception&#10;&#10;Description générée automatiquement">
            <a:extLst>
              <a:ext uri="{FF2B5EF4-FFF2-40B4-BE49-F238E27FC236}">
                <a16:creationId xmlns:a16="http://schemas.microsoft.com/office/drawing/2014/main" id="{C9FB0C79-C206-3BA3-BF29-1A4E85695A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69740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2"/>
          <p:cNvSpPr txBox="1">
            <a:spLocks noGrp="1"/>
          </p:cNvSpPr>
          <p:nvPr>
            <p:ph type="ctrTitle"/>
          </p:nvPr>
        </p:nvSpPr>
        <p:spPr>
          <a:xfrm>
            <a:off x="782611" y="3507924"/>
            <a:ext cx="8022342" cy="1333679"/>
          </a:xfrm>
          <a:prstGeom prst="rect">
            <a:avLst/>
          </a:prstGeom>
          <a:noFill/>
          <a:ln>
            <a:noFill/>
          </a:ln>
        </p:spPr>
        <p:txBody>
          <a:bodyPr spcFirstLastPara="1" wrap="square" lIns="91425" tIns="45700" rIns="91425" bIns="45700" anchor="b" anchorCtr="0">
            <a:noAutofit/>
          </a:bodyPr>
          <a:lstStyle/>
          <a:p>
            <a:pPr lvl="0">
              <a:spcBef>
                <a:spcPts val="0"/>
              </a:spcBef>
              <a:spcAft>
                <a:spcPts val="0"/>
              </a:spcAft>
              <a:buClr>
                <a:srgbClr val="A39491"/>
              </a:buClr>
              <a:buSzPts val="2700"/>
            </a:pPr>
            <a:r>
              <a:rPr lang="fr-FR" dirty="0"/>
              <a:t>LES NOMBRES JUSQU’À 10</a:t>
            </a:r>
            <a:br>
              <a:rPr lang="fr-FR" dirty="0"/>
            </a:br>
            <a:r>
              <a:rPr lang="fr-FR" dirty="0"/>
              <a:t>1. Reconnaitre globalement de petites quantités</a:t>
            </a:r>
            <a:br>
              <a:rPr lang="fr-FR" dirty="0"/>
            </a:b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g2033150a3a5_0_0"/>
          <p:cNvSpPr txBox="1">
            <a:spLocks noGrp="1"/>
          </p:cNvSpPr>
          <p:nvPr>
            <p:ph type="ctrTitle"/>
          </p:nvPr>
        </p:nvSpPr>
        <p:spPr>
          <a:xfrm>
            <a:off x="782611" y="3166401"/>
            <a:ext cx="8022300" cy="13338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A39491"/>
              </a:buClr>
              <a:buSzPts val="2700"/>
              <a:buFont typeface="Verdana"/>
              <a:buNone/>
            </a:pPr>
            <a:r>
              <a:rPr lang="fr-FR"/>
              <a:t>LES NOMBRES JUSQU’À 10</a:t>
            </a:r>
            <a:br>
              <a:rPr lang="fr-FR"/>
            </a:br>
            <a:r>
              <a:rPr lang="fr-FR"/>
              <a:t>2. Revoir les décompositions </a:t>
            </a:r>
            <a:br>
              <a:rPr lang="fr-FR"/>
            </a:br>
            <a:r>
              <a:rPr lang="fr-FR"/>
              <a:t>des nombres jusqu’à 5 </a:t>
            </a:r>
            <a:br>
              <a:rPr lang="fr-FR"/>
            </a:b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cœur, conception&#10;&#10;Description générée automatiquement">
            <a:extLst>
              <a:ext uri="{FF2B5EF4-FFF2-40B4-BE49-F238E27FC236}">
                <a16:creationId xmlns:a16="http://schemas.microsoft.com/office/drawing/2014/main" id="{43AF3B43-7028-1F41-82B7-C3E34721B5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2509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10;&#10;Description générée automatiquement">
            <a:extLst>
              <a:ext uri="{FF2B5EF4-FFF2-40B4-BE49-F238E27FC236}">
                <a16:creationId xmlns:a16="http://schemas.microsoft.com/office/drawing/2014/main" id="{2F78527E-C3E9-69F1-4D65-6B5562179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121317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10;&#10;Description générée automatiquement">
            <a:extLst>
              <a:ext uri="{FF2B5EF4-FFF2-40B4-BE49-F238E27FC236}">
                <a16:creationId xmlns:a16="http://schemas.microsoft.com/office/drawing/2014/main" id="{966BC1B0-070B-0299-DA6F-66F7C76314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281038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83C8C103-3771-E395-4E98-02A3729591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81432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3ED09052-EFE8-281A-F98A-00DFC447DA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92537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447344FF-23FD-6417-80CD-D9B2D0C18C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812073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B8DE375E-D2F0-092B-07E2-8D25F0615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13295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g2033150a3a5_0_6"/>
          <p:cNvSpPr txBox="1">
            <a:spLocks noGrp="1"/>
          </p:cNvSpPr>
          <p:nvPr>
            <p:ph type="ctrTitle"/>
          </p:nvPr>
        </p:nvSpPr>
        <p:spPr>
          <a:xfrm>
            <a:off x="782611" y="3166401"/>
            <a:ext cx="8022300" cy="13338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A39491"/>
              </a:buClr>
              <a:buSzPts val="2700"/>
              <a:buFont typeface="Verdana"/>
              <a:buNone/>
            </a:pPr>
            <a:r>
              <a:rPr lang="fr-FR"/>
              <a:t>LES NOMBRES JUSQU’À 10</a:t>
            </a:r>
            <a:br>
              <a:rPr lang="fr-FR"/>
            </a:br>
            <a:r>
              <a:rPr lang="fr-FR"/>
              <a:t>3. Mémoriser les décompositions de 10</a:t>
            </a:r>
            <a:br>
              <a:rPr lang="fr-FR"/>
            </a:b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24AF6EDA-BD94-0BBC-E2B5-3A663FE12C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0796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logiciel, Système d’exploitation&#10;&#10;Description générée automatiquement">
            <a:extLst>
              <a:ext uri="{FF2B5EF4-FFF2-40B4-BE49-F238E27FC236}">
                <a16:creationId xmlns:a16="http://schemas.microsoft.com/office/drawing/2014/main" id="{6D4A443B-4993-3237-0678-5F2F75D6C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751190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F9299763-1046-2E82-3713-DFA8A2660F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748831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C9FF1A5C-48F7-20E4-FE30-50D17EAE14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907518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3028C317-1B27-6B0F-6D11-A14F2529C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447574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F001BF76-0BAD-E5A2-FB24-C6D9662BA8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719880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22032930-AC85-6918-0AAE-E364D8EDCD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918156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58921FBE-26B6-AFD9-552D-E1B0D84199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51456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8FC3DBE7-E13B-6744-95E4-6C551A38CE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159194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91322A39-5FED-3A44-4570-2C3A971476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77134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76D7C19F-A7BF-F845-CF2C-CC1DFD7D85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569539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96578FA7-DC95-203E-491E-16FF41556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45251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logiciel, Système d’exploitation&#10;&#10;Description générée automatiquement">
            <a:extLst>
              <a:ext uri="{FF2B5EF4-FFF2-40B4-BE49-F238E27FC236}">
                <a16:creationId xmlns:a16="http://schemas.microsoft.com/office/drawing/2014/main" id="{3BF53A5A-4435-CDDF-4A09-F4B1ED20C1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Image 4">
            <a:extLst>
              <a:ext uri="{FF2B5EF4-FFF2-40B4-BE49-F238E27FC236}">
                <a16:creationId xmlns:a16="http://schemas.microsoft.com/office/drawing/2014/main" id="{DF5412E2-D740-AFA8-F073-A060775DA5A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982539" y="2056241"/>
            <a:ext cx="4868209" cy="2745517"/>
          </a:xfrm>
          <a:prstGeom prst="rect">
            <a:avLst/>
          </a:prstGeom>
        </p:spPr>
      </p:pic>
      <p:sp>
        <p:nvSpPr>
          <p:cNvPr id="6" name="Rectangle 5">
            <a:extLst>
              <a:ext uri="{FF2B5EF4-FFF2-40B4-BE49-F238E27FC236}">
                <a16:creationId xmlns:a16="http://schemas.microsoft.com/office/drawing/2014/main" id="{B466B160-7646-4723-3FF9-F7F33900A111}"/>
              </a:ext>
            </a:extLst>
          </p:cNvPr>
          <p:cNvSpPr/>
          <p:nvPr/>
        </p:nvSpPr>
        <p:spPr>
          <a:xfrm>
            <a:off x="1380064" y="1726108"/>
            <a:ext cx="6690167" cy="34057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1997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300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FE1A5A29-0932-BE05-A237-DB58D1E790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314518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37FBD744-EAE9-8A7C-2AE0-948EBA9D2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444665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g2033150a3a5_0_232"/>
          <p:cNvSpPr txBox="1">
            <a:spLocks noGrp="1"/>
          </p:cNvSpPr>
          <p:nvPr>
            <p:ph type="ctrTitle"/>
          </p:nvPr>
        </p:nvSpPr>
        <p:spPr>
          <a:xfrm>
            <a:off x="796177" y="3218459"/>
            <a:ext cx="7772400" cy="7761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A39491"/>
              </a:buClr>
              <a:buSzPts val="2700"/>
              <a:buFont typeface="Verdana"/>
              <a:buNone/>
            </a:pPr>
            <a:r>
              <a:rPr lang="fr-FR"/>
              <a:t>LES NOMBRES JUSQU’À 5</a:t>
            </a:r>
            <a:br>
              <a:rPr lang="fr-FR"/>
            </a:br>
            <a:r>
              <a:rPr lang="fr-FR"/>
              <a:t>4. Estimer la position d’un nombre sur la ligne numérique</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Système d’exploitation, conception&#10;&#10;Description générée automatiquement">
            <a:extLst>
              <a:ext uri="{FF2B5EF4-FFF2-40B4-BE49-F238E27FC236}">
                <a16:creationId xmlns:a16="http://schemas.microsoft.com/office/drawing/2014/main" id="{76683602-0F9D-EDC3-23B2-90E6F40837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conception&#10;&#10;Description générée automatiquement">
            <a:extLst>
              <a:ext uri="{FF2B5EF4-FFF2-40B4-BE49-F238E27FC236}">
                <a16:creationId xmlns:a16="http://schemas.microsoft.com/office/drawing/2014/main" id="{E8266797-B0EE-D08F-327F-8F651A978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diagramme, conception&#10;&#10;Description générée automatiquement">
            <a:extLst>
              <a:ext uri="{FF2B5EF4-FFF2-40B4-BE49-F238E27FC236}">
                <a16:creationId xmlns:a16="http://schemas.microsoft.com/office/drawing/2014/main" id="{FD7DDCFA-20F7-5655-A674-6552E10287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conception&#10;&#10;Description générée automatiquement">
            <a:extLst>
              <a:ext uri="{FF2B5EF4-FFF2-40B4-BE49-F238E27FC236}">
                <a16:creationId xmlns:a16="http://schemas.microsoft.com/office/drawing/2014/main" id="{2916DCD3-0098-3895-1C38-3FAEE605C2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conception&#10;&#10;Description générée automatiquement">
            <a:extLst>
              <a:ext uri="{FF2B5EF4-FFF2-40B4-BE49-F238E27FC236}">
                <a16:creationId xmlns:a16="http://schemas.microsoft.com/office/drawing/2014/main" id="{7061108A-3375-9C16-D06F-E3C9FFD426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Système d’exploitation&#10;&#10;Description générée automatiquement">
            <a:extLst>
              <a:ext uri="{FF2B5EF4-FFF2-40B4-BE49-F238E27FC236}">
                <a16:creationId xmlns:a16="http://schemas.microsoft.com/office/drawing/2014/main" id="{DC968B6D-0B39-FF24-4E3B-FA4A632669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Système d’exploitation&#10;&#10;Description générée automatiquement">
            <a:extLst>
              <a:ext uri="{FF2B5EF4-FFF2-40B4-BE49-F238E27FC236}">
                <a16:creationId xmlns:a16="http://schemas.microsoft.com/office/drawing/2014/main" id="{62AD07AE-EF55-12A5-6A2B-4459B1710A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Système d’exploitation&#10;&#10;Description générée automatiquement">
            <a:extLst>
              <a:ext uri="{FF2B5EF4-FFF2-40B4-BE49-F238E27FC236}">
                <a16:creationId xmlns:a16="http://schemas.microsoft.com/office/drawing/2014/main" id="{2E795A19-8F8B-0E6A-280F-FA0FB45713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95620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Système d’exploitation&#10;&#10;Description générée automatiquement">
            <a:extLst>
              <a:ext uri="{FF2B5EF4-FFF2-40B4-BE49-F238E27FC236}">
                <a16:creationId xmlns:a16="http://schemas.microsoft.com/office/drawing/2014/main" id="{C7A53096-6CE5-D578-7A3C-190EAF9D71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g2033150a3a5_0_317"/>
          <p:cNvSpPr txBox="1">
            <a:spLocks noGrp="1"/>
          </p:cNvSpPr>
          <p:nvPr>
            <p:ph type="ctrTitle"/>
          </p:nvPr>
        </p:nvSpPr>
        <p:spPr>
          <a:xfrm>
            <a:off x="782611" y="3166401"/>
            <a:ext cx="8022300" cy="13338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A39491"/>
              </a:buClr>
              <a:buSzPts val="2700"/>
              <a:buFont typeface="Verdana"/>
              <a:buNone/>
            </a:pPr>
            <a:r>
              <a:rPr lang="fr-FR" dirty="0"/>
              <a:t>LES NOMBRES JUSQU’À 10</a:t>
            </a:r>
            <a:br>
              <a:rPr lang="fr-FR" dirty="0"/>
            </a:br>
            <a:r>
              <a:rPr lang="fr-FR" dirty="0"/>
              <a:t>5. Mémoriser les décompositions de 6</a:t>
            </a:r>
            <a:br>
              <a:rPr lang="fr-FR" dirty="0"/>
            </a:br>
            <a:endParaRP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ligne&#10;&#10;Description générée automatiquement">
            <a:extLst>
              <a:ext uri="{FF2B5EF4-FFF2-40B4-BE49-F238E27FC236}">
                <a16:creationId xmlns:a16="http://schemas.microsoft.com/office/drawing/2014/main" id="{1BB5E777-6558-7A27-6377-FECFE2DE7E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75541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7EAE9B4F-9278-2395-6A6F-CEC096C91D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722068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C62C0B60-865B-C9EF-5273-29EC9ADB5C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952026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DF860492-2F8A-765B-A6B8-813FD60B37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220762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0EAC3D88-3879-0048-1499-C423DA92D7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615615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018AF125-9A0B-22DC-26E6-A3A3328FE5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699868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B7AE05A4-08CA-6DE7-D635-70CC938008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076407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EF698FAB-CDCE-7822-534A-03EE0999D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45894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logiciel, Système d’exploitation&#10;&#10;Description générée automatiquement">
            <a:extLst>
              <a:ext uri="{FF2B5EF4-FFF2-40B4-BE49-F238E27FC236}">
                <a16:creationId xmlns:a16="http://schemas.microsoft.com/office/drawing/2014/main" id="{F02B1F36-4C0D-BE47-1352-12D3B8587B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Image 4" descr="Une image contenant texte, clipart&#10;&#10;Description générée automatiquement">
            <a:extLst>
              <a:ext uri="{FF2B5EF4-FFF2-40B4-BE49-F238E27FC236}">
                <a16:creationId xmlns:a16="http://schemas.microsoft.com/office/drawing/2014/main" id="{7D7D0EF6-E0DE-A57E-70D5-A51BC6D7D5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3859" y="2507169"/>
            <a:ext cx="2162578" cy="1293306"/>
          </a:xfrm>
          <a:prstGeom prst="rect">
            <a:avLst/>
          </a:prstGeom>
        </p:spPr>
      </p:pic>
      <p:sp>
        <p:nvSpPr>
          <p:cNvPr id="6" name="Rectangle 5">
            <a:extLst>
              <a:ext uri="{FF2B5EF4-FFF2-40B4-BE49-F238E27FC236}">
                <a16:creationId xmlns:a16="http://schemas.microsoft.com/office/drawing/2014/main" id="{49CBD818-89DB-F733-5F11-B31C56B0DAD0}"/>
              </a:ext>
            </a:extLst>
          </p:cNvPr>
          <p:cNvSpPr/>
          <p:nvPr/>
        </p:nvSpPr>
        <p:spPr>
          <a:xfrm>
            <a:off x="1380064" y="1726108"/>
            <a:ext cx="6690167" cy="34057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731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300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0934FB11-0855-8BDB-D211-5476828D6A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035335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49463CD2-01A1-61E5-8B99-DA895728F3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616348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4" name="Google Shape;495;g2033150a3a5_0_317">
            <a:extLst>
              <a:ext uri="{FF2B5EF4-FFF2-40B4-BE49-F238E27FC236}">
                <a16:creationId xmlns:a16="http://schemas.microsoft.com/office/drawing/2014/main" id="{72D1A004-CCCA-D49B-C1C7-79704B879B57}"/>
              </a:ext>
            </a:extLst>
          </p:cNvPr>
          <p:cNvSpPr txBox="1">
            <a:spLocks/>
          </p:cNvSpPr>
          <p:nvPr/>
        </p:nvSpPr>
        <p:spPr>
          <a:xfrm>
            <a:off x="782611" y="3166401"/>
            <a:ext cx="8022300" cy="1333800"/>
          </a:xfrm>
          <a:prstGeom prst="rect">
            <a:avLst/>
          </a:prstGeom>
          <a:noFill/>
          <a:ln w="28575">
            <a:noFill/>
          </a:ln>
        </p:spPr>
        <p:txBody>
          <a:bodyPr spcFirstLastPara="1" vert="horz" wrap="square" lIns="91425" tIns="45700" rIns="91425" bIns="45700" rtlCol="0" anchor="b" anchorCtr="0">
            <a:noAutofit/>
          </a:bodyPr>
          <a:lstStyle>
            <a:lvl1pPr algn="ctr" defTabSz="914400" rtl="0" eaLnBrk="1" latinLnBrk="0" hangingPunct="1">
              <a:lnSpc>
                <a:spcPct val="100000"/>
              </a:lnSpc>
              <a:spcBef>
                <a:spcPct val="0"/>
              </a:spcBef>
              <a:spcAft>
                <a:spcPts val="600"/>
              </a:spcAft>
              <a:buNone/>
              <a:defRPr sz="2700" b="1" kern="1200">
                <a:solidFill>
                  <a:srgbClr val="0093A7"/>
                </a:solidFill>
                <a:latin typeface="Verdana" panose="020B0604030504040204" pitchFamily="34" charset="0"/>
                <a:ea typeface="Verdana" panose="020B0604030504040204" pitchFamily="34" charset="0"/>
                <a:cs typeface="Arial" panose="020B0604020202020204" pitchFamily="34" charset="0"/>
              </a:defRPr>
            </a:lvl1pPr>
          </a:lstStyle>
          <a:p>
            <a:pPr>
              <a:spcBef>
                <a:spcPts val="0"/>
              </a:spcBef>
              <a:spcAft>
                <a:spcPts val="0"/>
              </a:spcAft>
              <a:buClr>
                <a:srgbClr val="A39491"/>
              </a:buClr>
              <a:buSzPts val="2700"/>
              <a:buFont typeface="Verdana"/>
              <a:buNone/>
            </a:pPr>
            <a:r>
              <a:rPr lang="fr-FR"/>
              <a:t>LES NOMBRES JUSQU’À 10</a:t>
            </a:r>
            <a:br>
              <a:rPr lang="fr-FR"/>
            </a:br>
            <a:r>
              <a:rPr lang="fr-FR"/>
              <a:t>6. Mémoriser les décompositions de 7</a:t>
            </a:r>
            <a:br>
              <a:rPr lang="fr-FR"/>
            </a:br>
            <a:endParaRPr lang="fr-F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113B5391-C174-CAB4-D1CF-A38688B25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462745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3D7687D8-5B8F-0E44-15B6-29E380F130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570700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170A1D5B-7336-3349-3CB4-39813516FC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976979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3962CE03-01AF-4659-ADE0-96D0FEC7F1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901018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9610DAFE-FC47-7891-09E9-1E9D59EEA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232845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7C59EC9C-14BF-3EC8-E65E-6BC872B688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55474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AB794868-27D0-B229-FA85-15D1A98F7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65562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10;&#10;Description générée automatiquement">
            <a:extLst>
              <a:ext uri="{FF2B5EF4-FFF2-40B4-BE49-F238E27FC236}">
                <a16:creationId xmlns:a16="http://schemas.microsoft.com/office/drawing/2014/main" id="{E6ADF8DA-054A-9467-74DA-4C94594925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640257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87012A7E-226F-7C13-15FF-1F8D02B9E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610951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A24EC7EB-0654-5ED4-49A4-AC644F0BA0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788877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FC265567-2366-4250-E001-EAA7BB780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538950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g2033150a3a5_0_329"/>
          <p:cNvSpPr txBox="1">
            <a:spLocks noGrp="1"/>
          </p:cNvSpPr>
          <p:nvPr>
            <p:ph type="ctrTitle"/>
          </p:nvPr>
        </p:nvSpPr>
        <p:spPr>
          <a:xfrm>
            <a:off x="782611" y="3166401"/>
            <a:ext cx="8022300" cy="13338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A39491"/>
              </a:buClr>
              <a:buSzPts val="2700"/>
              <a:buFont typeface="Verdana"/>
              <a:buNone/>
            </a:pPr>
            <a:r>
              <a:rPr lang="fr-FR"/>
              <a:t>LES NOMBRES JUSQU’À 10</a:t>
            </a:r>
            <a:br>
              <a:rPr lang="fr-FR"/>
            </a:br>
            <a:r>
              <a:rPr lang="fr-FR"/>
              <a:t>7. Mémoriser les décompositions de 8</a:t>
            </a:r>
            <a:br>
              <a:rPr lang="fr-FR"/>
            </a:b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4B873E62-202B-BB5D-48AD-A44B74FC18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17190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7F6891F0-F5F7-7357-D281-1D96140AD6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F2ECB152-B271-D598-092C-E0740335B2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376662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6E39A603-43A9-279D-396D-07C9A35438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07806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6968B7E1-00C8-A1B2-3EF3-509C310E7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472293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32A86DD0-9080-1FF4-C1B7-A2C9E5D0E3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917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B7F4E3-F866-51DA-31C9-A2386A31CE93}"/>
              </a:ext>
            </a:extLst>
          </p:cNvPr>
          <p:cNvSpPr/>
          <p:nvPr/>
        </p:nvSpPr>
        <p:spPr>
          <a:xfrm>
            <a:off x="1226916" y="2116358"/>
            <a:ext cx="6690167" cy="34057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capture d’écran, logiciel, Système d’exploitation&#10;&#10;Description générée automatiquement">
            <a:extLst>
              <a:ext uri="{FF2B5EF4-FFF2-40B4-BE49-F238E27FC236}">
                <a16:creationId xmlns:a16="http://schemas.microsoft.com/office/drawing/2014/main" id="{A432954C-FF5E-21BE-B0AF-FA0B68AD9D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5" name="Groupe 4">
            <a:extLst>
              <a:ext uri="{FF2B5EF4-FFF2-40B4-BE49-F238E27FC236}">
                <a16:creationId xmlns:a16="http://schemas.microsoft.com/office/drawing/2014/main" id="{DE68EBDB-127B-58E3-379D-5302132E4764}"/>
              </a:ext>
            </a:extLst>
          </p:cNvPr>
          <p:cNvGrpSpPr/>
          <p:nvPr/>
        </p:nvGrpSpPr>
        <p:grpSpPr>
          <a:xfrm>
            <a:off x="1614156" y="2044700"/>
            <a:ext cx="4750298" cy="2125291"/>
            <a:chOff x="1614156" y="2044700"/>
            <a:chExt cx="4750298" cy="2125291"/>
          </a:xfrm>
        </p:grpSpPr>
        <p:pic>
          <p:nvPicPr>
            <p:cNvPr id="6" name="Image 5">
              <a:extLst>
                <a:ext uri="{FF2B5EF4-FFF2-40B4-BE49-F238E27FC236}">
                  <a16:creationId xmlns:a16="http://schemas.microsoft.com/office/drawing/2014/main" id="{B87DC677-52BC-B850-7C13-38C00E9656B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55602" y="2155288"/>
              <a:ext cx="887012" cy="881100"/>
            </a:xfrm>
            <a:prstGeom prst="rect">
              <a:avLst/>
            </a:prstGeom>
          </p:spPr>
        </p:pic>
        <p:pic>
          <p:nvPicPr>
            <p:cNvPr id="7" name="Image 6">
              <a:extLst>
                <a:ext uri="{FF2B5EF4-FFF2-40B4-BE49-F238E27FC236}">
                  <a16:creationId xmlns:a16="http://schemas.microsoft.com/office/drawing/2014/main" id="{B10D92AC-69B2-49FD-38B7-990F6DE0623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36510" y="2666796"/>
              <a:ext cx="881099" cy="881099"/>
            </a:xfrm>
            <a:prstGeom prst="rect">
              <a:avLst/>
            </a:prstGeom>
          </p:spPr>
        </p:pic>
        <p:pic>
          <p:nvPicPr>
            <p:cNvPr id="8" name="Image 7">
              <a:extLst>
                <a:ext uri="{FF2B5EF4-FFF2-40B4-BE49-F238E27FC236}">
                  <a16:creationId xmlns:a16="http://schemas.microsoft.com/office/drawing/2014/main" id="{2F92916F-20CF-EB9C-D412-74BA7CBDD3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14156" y="2044700"/>
              <a:ext cx="887012" cy="881100"/>
            </a:xfrm>
            <a:prstGeom prst="rect">
              <a:avLst/>
            </a:prstGeom>
          </p:spPr>
        </p:pic>
        <p:pic>
          <p:nvPicPr>
            <p:cNvPr id="9" name="Image 8">
              <a:extLst>
                <a:ext uri="{FF2B5EF4-FFF2-40B4-BE49-F238E27FC236}">
                  <a16:creationId xmlns:a16="http://schemas.microsoft.com/office/drawing/2014/main" id="{ECCBEC11-EE07-9ACD-64E7-18C82B00BEB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721378" y="3288891"/>
              <a:ext cx="887012" cy="881100"/>
            </a:xfrm>
            <a:prstGeom prst="rect">
              <a:avLst/>
            </a:prstGeom>
          </p:spPr>
        </p:pic>
        <p:pic>
          <p:nvPicPr>
            <p:cNvPr id="10" name="Image 9">
              <a:extLst>
                <a:ext uri="{FF2B5EF4-FFF2-40B4-BE49-F238E27FC236}">
                  <a16:creationId xmlns:a16="http://schemas.microsoft.com/office/drawing/2014/main" id="{5E6FC731-FB55-2CA0-80FF-72DE3CD96E4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819318" y="2680345"/>
              <a:ext cx="887012" cy="881100"/>
            </a:xfrm>
            <a:prstGeom prst="rect">
              <a:avLst/>
            </a:prstGeom>
          </p:spPr>
        </p:pic>
        <p:pic>
          <p:nvPicPr>
            <p:cNvPr id="11" name="Image 10">
              <a:extLst>
                <a:ext uri="{FF2B5EF4-FFF2-40B4-BE49-F238E27FC236}">
                  <a16:creationId xmlns:a16="http://schemas.microsoft.com/office/drawing/2014/main" id="{B7BEC147-58AB-DD23-EE32-E47152586F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77442" y="3269888"/>
              <a:ext cx="887012" cy="881100"/>
            </a:xfrm>
            <a:prstGeom prst="rect">
              <a:avLst/>
            </a:prstGeom>
          </p:spPr>
        </p:pic>
      </p:grpSp>
      <p:sp>
        <p:nvSpPr>
          <p:cNvPr id="13" name="Rectangle 12">
            <a:extLst>
              <a:ext uri="{FF2B5EF4-FFF2-40B4-BE49-F238E27FC236}">
                <a16:creationId xmlns:a16="http://schemas.microsoft.com/office/drawing/2014/main" id="{30582E6B-B068-DFF5-AF26-9ACC46586B0D}"/>
              </a:ext>
            </a:extLst>
          </p:cNvPr>
          <p:cNvSpPr/>
          <p:nvPr/>
        </p:nvSpPr>
        <p:spPr>
          <a:xfrm>
            <a:off x="1380064" y="1726108"/>
            <a:ext cx="6690167" cy="34057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0008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300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71E8C5A1-934D-A356-B257-1DF9A4AEC7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440127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7862FBB0-C84D-E20B-ED7C-CFE61B17EC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581431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882D81A6-6B5B-EFC0-3904-42F7DC2477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51385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F96C2AB5-CF89-C263-2DE9-FEA4A12AD6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70883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E6C240B5-624E-614C-05AF-EF914F1ADF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484421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DD5FE6E4-6596-229A-6145-C14E0BF717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529622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g2033150a3a5_0_411"/>
          <p:cNvSpPr txBox="1">
            <a:spLocks noGrp="1"/>
          </p:cNvSpPr>
          <p:nvPr>
            <p:ph type="ctrTitle"/>
          </p:nvPr>
        </p:nvSpPr>
        <p:spPr>
          <a:xfrm>
            <a:off x="782611" y="3166401"/>
            <a:ext cx="8022300" cy="13338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A39491"/>
              </a:buClr>
              <a:buSzPts val="2700"/>
              <a:buFont typeface="Verdana"/>
              <a:buNone/>
            </a:pPr>
            <a:r>
              <a:rPr lang="fr-FR"/>
              <a:t>LES NOMBRES JUSQU’À 10</a:t>
            </a:r>
            <a:br>
              <a:rPr lang="fr-FR"/>
            </a:br>
            <a:r>
              <a:rPr lang="fr-FR"/>
              <a:t>8. Mémoriser les décompositions de 9</a:t>
            </a:r>
            <a:br>
              <a:rPr lang="fr-FR"/>
            </a:b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6243FC83-C3CD-A538-FB07-FB09197D3F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966395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56E5E4CF-5628-02A4-21E2-1EE25B36F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C5D3E89A-6D2A-957C-7DA3-FDDA5E56E2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06818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Système d’exploitation, logiciel&#10;&#10;Description générée automatiquement">
            <a:extLst>
              <a:ext uri="{FF2B5EF4-FFF2-40B4-BE49-F238E27FC236}">
                <a16:creationId xmlns:a16="http://schemas.microsoft.com/office/drawing/2014/main" id="{BB1C0048-5F51-2B16-3501-975B79AC4A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06185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F2EF40AC-7593-35F3-5DBC-CF141BF99A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705786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5D9EF6E2-EF04-785A-0875-F657FCEBEF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602191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42436FE5-BE55-6E9D-48F1-761E847DBC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928057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8101637D-55B9-1D6C-33CA-9E02A08D2E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519504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0B20FE7C-55CB-FFD0-B86C-E40176682B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7047702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91ACCA0D-F198-E0B7-C054-4D1A5E3BB8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95378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FD0ABAD1-449C-1EF9-48F3-1D92570917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324895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BC41BAAA-40F3-EE3E-732A-CDBDE1DDE3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556631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D7FD2761-3CB4-CD33-BCA8-A529401A33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8390063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g2033150a3a5_0_499"/>
          <p:cNvSpPr txBox="1">
            <a:spLocks noGrp="1"/>
          </p:cNvSpPr>
          <p:nvPr>
            <p:ph type="ctrTitle"/>
          </p:nvPr>
        </p:nvSpPr>
        <p:spPr>
          <a:xfrm>
            <a:off x="685800" y="3067693"/>
            <a:ext cx="7772400" cy="12165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A39491"/>
              </a:buClr>
              <a:buSzPts val="2700"/>
              <a:buFont typeface="Verdana"/>
              <a:buNone/>
            </a:pPr>
            <a:r>
              <a:rPr lang="fr-FR" sz="2700" dirty="0"/>
              <a:t>LES NOMBRES JUSQU’À 10 </a:t>
            </a:r>
            <a:br>
              <a:rPr lang="fr-FR" sz="2700" dirty="0"/>
            </a:br>
            <a:r>
              <a:rPr lang="fr-FR" dirty="0"/>
              <a:t>9</a:t>
            </a:r>
            <a:r>
              <a:rPr lang="fr-FR" sz="2700" dirty="0"/>
              <a:t>. Compléter des opérations à trous</a:t>
            </a:r>
            <a:endParaRPr dirty="0"/>
          </a:p>
        </p:txBody>
      </p:sp>
    </p:spTree>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A496440C913BA45A370CE7E11E8D566" ma:contentTypeVersion="7" ma:contentTypeDescription="Create a new document." ma:contentTypeScope="" ma:versionID="a294f3863cfee161bfcb7ac074ee7a4c">
  <xsd:schema xmlns:xsd="http://www.w3.org/2001/XMLSchema" xmlns:xs="http://www.w3.org/2001/XMLSchema" xmlns:p="http://schemas.microsoft.com/office/2006/metadata/properties" xmlns:ns2="09219ee2-2e9c-4e26-afc7-dc2d20fdf34e" xmlns:ns3="acd48830-2a75-428a-ba87-2ad2d4179e11" targetNamespace="http://schemas.microsoft.com/office/2006/metadata/properties" ma:root="true" ma:fieldsID="ab4ff6d19a9d122a047aeca3702d1310" ns2:_="" ns3:_="">
    <xsd:import namespace="09219ee2-2e9c-4e26-afc7-dc2d20fdf34e"/>
    <xsd:import namespace="acd48830-2a75-428a-ba87-2ad2d4179e1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219ee2-2e9c-4e26-afc7-dc2d20fdf3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SearchProperties" ma:index="1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cd48830-2a75-428a-ba87-2ad2d4179e1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99AB280-6CE6-4D21-92C7-773547DC2F02}">
  <ds:schemaRefs>
    <ds:schemaRef ds:uri="http://schemas.microsoft.com/sharepoint/v3/contenttype/forms"/>
  </ds:schemaRefs>
</ds:datastoreItem>
</file>

<file path=customXml/itemProps2.xml><?xml version="1.0" encoding="utf-8"?>
<ds:datastoreItem xmlns:ds="http://schemas.openxmlformats.org/officeDocument/2006/customXml" ds:itemID="{8CADA3B0-2FCC-4382-B220-E9692EE8ABD5}"/>
</file>

<file path=customXml/itemProps3.xml><?xml version="1.0" encoding="utf-8"?>
<ds:datastoreItem xmlns:ds="http://schemas.openxmlformats.org/officeDocument/2006/customXml" ds:itemID="{B3FCFE8B-0482-445B-9928-03B6ADE86480}">
  <ds:schemaRefs>
    <ds:schemaRef ds:uri="cd84cc96-e4f0-4e7f-873a-a508fb658c41"/>
    <ds:schemaRef ds:uri="http://purl.org/dc/dcmitype/"/>
    <ds:schemaRef ds:uri="http://purl.org/dc/elements/1.1/"/>
    <ds:schemaRef ds:uri="http://schemas.microsoft.com/office/2006/metadata/properties"/>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27f64e36-29aa-44d5-a3e0-06242cad7d4d"/>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930</TotalTime>
  <Words>4246</Words>
  <Application>Microsoft Office PowerPoint</Application>
  <PresentationFormat>Affichage à l'écran (4:3)</PresentationFormat>
  <Paragraphs>408</Paragraphs>
  <Slides>178</Slides>
  <Notes>171</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178</vt:i4>
      </vt:variant>
    </vt:vector>
  </HeadingPairs>
  <TitlesOfParts>
    <vt:vector size="185" baseType="lpstr">
      <vt:lpstr>Arial</vt:lpstr>
      <vt:lpstr>Calibri</vt:lpstr>
      <vt:lpstr>Calibri Light</vt:lpstr>
      <vt:lpstr>Roboto</vt:lpstr>
      <vt:lpstr>Segoe UI</vt:lpstr>
      <vt:lpstr>Verdana</vt:lpstr>
      <vt:lpstr>Thème Office</vt:lpstr>
      <vt:lpstr>Présentation PowerPoint</vt:lpstr>
      <vt:lpstr>LES NOMBRES JUSQU’À 10 1. Reconnaitre globalement de petites quantités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NOMBRES JUSQU’À 10 2. Revoir les décompositions  des nombres jusqu’à 5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NOMBRES JUSQU’À 10 3. Mémoriser les décompositions de 10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NOMBRES JUSQU’À 5 4. Estimer la position d’un nombre sur la ligne numérique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NOMBRES JUSQU’À 10 5. Mémoriser les décompositions de 6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NOMBRES JUSQU’À 10 7. Mémoriser les décompositions de 8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NOMBRES JUSQU’À 10 8. Mémoriser les décompositions de 9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NOMBRES JUSQU’À 10  9. Compléter des opérations à trous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NOMBRES JUSQU’À 20 10. Dire les nombres </vt:lpstr>
      <vt:lpstr>Présentation PowerPoint</vt:lpstr>
      <vt:lpstr>Présentation PowerPoint</vt:lpstr>
      <vt:lpstr>Présentation PowerPoint</vt:lpstr>
      <vt:lpstr>Présentation PowerPoint</vt:lpstr>
      <vt:lpstr>Présentation PowerPoint</vt:lpstr>
      <vt:lpstr>LES NOMBRES JUSQU’À 20 12. Connaitre les compléments à 10</vt:lpstr>
      <vt:lpstr>Présentation PowerPoint</vt:lpstr>
      <vt:lpstr>Présentation PowerPoint</vt:lpstr>
      <vt:lpstr>Présentation PowerPoint</vt:lpstr>
      <vt:lpstr>Présentation PowerPoint</vt:lpstr>
      <vt:lpstr>Présentation PowerPoint</vt:lpstr>
      <vt:lpstr>Présentation PowerPoint</vt:lpstr>
      <vt:lpstr>LES NOMBRES JUSQU’À 20 13. Dénombrer des collections groupées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NOMBRES JUSQU’À 20 14. Calculer des sommes et des différences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NOMBRES JUSQU’À 20 15. Comparer des nombres</vt:lpstr>
      <vt:lpstr>Présentation PowerPoint</vt:lpstr>
      <vt:lpstr>Présentation PowerPoint</vt:lpstr>
      <vt:lpstr>Présentation PowerPoint</vt:lpstr>
      <vt:lpstr>Présentation PowerPoint</vt:lpstr>
      <vt:lpstr>Présentation PowerPoint</vt:lpstr>
      <vt:lpstr>Présentation PowerPoint</vt:lpstr>
      <vt:lpstr>LES NOMBRES JUSQU’À 20 16. Pair/impair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NOMBRES JUSQU’À 20 17. Décomposer les nombres</vt:lpstr>
      <vt:lpstr>Présentation PowerPoint</vt:lpstr>
      <vt:lpstr>Présentation PowerPoint</vt:lpstr>
      <vt:lpstr>Présentation PowerPoint</vt:lpstr>
      <vt:lpstr>Présentation PowerPoint</vt:lpstr>
      <vt:lpstr>Présentation PowerPoint</vt:lpstr>
      <vt:lpstr>Présentation PowerPoint</vt:lpstr>
      <vt:lpstr>LES NOMBRES JUSQU’À 20 18. Compléter des opérations à trous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NOMBRES JUSQU’À 20 19. Calculer les doubles et les moitiés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EDITIONS HATIER</dc:creator>
  <cp:lastModifiedBy>CARATY CORINNE</cp:lastModifiedBy>
  <cp:revision>7</cp:revision>
  <dcterms:created xsi:type="dcterms:W3CDTF">2022-01-07T11:15:07Z</dcterms:created>
  <dcterms:modified xsi:type="dcterms:W3CDTF">2023-06-23T18:15:48Z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0x01010017CD5DE76E4230488D2ADF4C3851F92C</vt:lpwstr>
  </property>
  <property fmtid="{D5CDD505-2E9C-101B-9397-08002B2CF9AE}" pid="3" name="MediaServiceImageTags">
    <vt:lpwstr/>
  </property>
</Properties>
</file>