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3" r:id="rId5"/>
    <p:sldMasterId id="2147483658" r:id="rId6"/>
    <p:sldMasterId id="2147483662" r:id="rId7"/>
  </p:sldMasterIdLst>
  <p:notesMasterIdLst>
    <p:notesMasterId r:id="rId4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2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4" r:id="rId31"/>
    <p:sldId id="283" r:id="rId32"/>
    <p:sldId id="285" r:id="rId33"/>
    <p:sldId id="288" r:id="rId34"/>
    <p:sldId id="289" r:id="rId35"/>
    <p:sldId id="290" r:id="rId36"/>
    <p:sldId id="291" r:id="rId37"/>
    <p:sldId id="292" r:id="rId38"/>
    <p:sldId id="286" r:id="rId39"/>
    <p:sldId id="287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Quattrocento Sans" panose="020B0502050000020003" pitchFamily="3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iNbJHp9ho4ruAvxi+IG1Imtxoxr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BCEC0C35-085C-D9B9-E378-2995294E600F}" name="Sylvie Advenier" initials="SA" userId="516bcc22ff4f1580" providerId="Windows Live"/>
  <p188:author id="{99329D8D-736E-127F-056B-D92D91D3CEEB}" name="Harmonie Rossi Tessier" initials="HRT" userId="ce3dc0babca3d520" providerId="Windows Live"/>
  <p188:author id="{CB410498-00AA-A716-1E6C-E42B11846246}" name="jennifer riviere" initials="jr" userId="77148290420568c5" providerId="Windows Live"/>
  <p188:author id="{2EACF4B5-B5D6-1F77-434B-4ACC816D40DA}" name="Caroline HACHE" initials="CH" userId="Caroline HACH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DRACOS" initials="" lastIdx="5" clrIdx="0"/>
  <p:cmAuthor id="1" name="jennifer r" initials="" lastIdx="10" clrIdx="1"/>
  <p:cmAuthor id="2" name="Catherine MALLARD" initials="" lastIdx="7" clrIdx="2"/>
  <p:cmAuthor id="3" name="Pauline Negrel-Lion" initials="" lastIdx="10" clrIdx="3"/>
  <p:cmAuthor id="4" name="HACHE Caroline" initials="" lastIdx="3" clrIdx="4"/>
  <p:cmAuthor id="5" name="Harmonie Tessier" initials="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FB990-0822-413E-B8F2-B4DF023460F0}" v="1" dt="2023-08-11T08:18:21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83981" autoAdjust="0"/>
  </p:normalViewPr>
  <p:slideViewPr>
    <p:cSldViewPr snapToGrid="0">
      <p:cViewPr varScale="1">
        <p:scale>
          <a:sx n="96" d="100"/>
          <a:sy n="96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customschemas.google.com/relationships/presentationmetadata" Target="metadata"/><Relationship Id="rId63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TY CORINNE" userId="8ff7d65e-e73f-48f4-8c35-2e9a1daaa9ff" providerId="ADAL" clId="{3C8FB990-0822-413E-B8F2-B4DF023460F0}"/>
    <pc:docChg chg="modSld">
      <pc:chgData name="CARATY CORINNE" userId="8ff7d65e-e73f-48f4-8c35-2e9a1daaa9ff" providerId="ADAL" clId="{3C8FB990-0822-413E-B8F2-B4DF023460F0}" dt="2023-08-11T08:18:51.876" v="6" actId="14100"/>
      <pc:docMkLst>
        <pc:docMk/>
      </pc:docMkLst>
      <pc:sldChg chg="modSp mod">
        <pc:chgData name="CARATY CORINNE" userId="8ff7d65e-e73f-48f4-8c35-2e9a1daaa9ff" providerId="ADAL" clId="{3C8FB990-0822-413E-B8F2-B4DF023460F0}" dt="2023-08-11T08:18:51.876" v="6" actId="14100"/>
        <pc:sldMkLst>
          <pc:docMk/>
          <pc:sldMk cId="3094682888" sldId="288"/>
        </pc:sldMkLst>
        <pc:picChg chg="mod modCrop">
          <ac:chgData name="CARATY CORINNE" userId="8ff7d65e-e73f-48f4-8c35-2e9a1daaa9ff" providerId="ADAL" clId="{3C8FB990-0822-413E-B8F2-B4DF023460F0}" dt="2023-08-11T08:18:51.876" v="6" actId="14100"/>
          <ac:picMkLst>
            <pc:docMk/>
            <pc:sldMk cId="3094682888" sldId="288"/>
            <ac:picMk id="5" creationId="{2B564FBC-86A9-A501-D6B8-E209CBCD2F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Aujourd’hui, nous allons travailler avec les nombres jusqu’à 10, les lire, les écrire, compter des objets, et aussi les placer sur une ligne numérique.</a:t>
            </a:r>
            <a:endParaRPr i="1" dirty="0"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Maintenant, vous allez voir apparaitre des objets : des points, des carrés, des traits représentant des doigts. Comptez-les puis écrivez le nombre sur votre ardoise. </a:t>
            </a:r>
            <a:endParaRPr dirty="0"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élèves lèvent leur ardoise quand ils ont répondu et l’enseignant valide (ou invalide) chaque proposition d’élève, le plus discrètement possible pour ne pas gêner les autr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es</a:t>
            </a:r>
            <a:r>
              <a:rPr lang="fr-FR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élèves qui ont échoué l’item sont invités à essayer de nouveau.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Lorsque la plupart des élèves ont trouvé la bonne réponse, l’enseignant en interroge un.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On peut demander à un élève en difficulté de dénombrer. L’enseignant au tableau pointe chaque élément compté au fur et à mesure.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L’enseignant écrit au tableau la réponse. Si besoin, il verbalise le geste d'écriture du chiffre 5.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 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strike="noStrike" dirty="0"/>
              <a:t>Même démarche.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strike="noStrike" dirty="0"/>
              <a:t>O</a:t>
            </a:r>
            <a:r>
              <a:rPr lang="fr-FR" i="1" dirty="0"/>
              <a:t>n voit</a:t>
            </a:r>
            <a:r>
              <a:rPr lang="fr-FR" i="1" strike="noStrike" dirty="0"/>
              <a:t> </a:t>
            </a:r>
            <a:r>
              <a:rPr lang="fr-FR" i="1" dirty="0"/>
              <a:t>5 et encore 5, comme quand on montre 10 doigts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Écrivez sur vos </a:t>
            </a:r>
            <a:r>
              <a:rPr lang="fr-FR" i="1" dirty="0"/>
              <a:t>ardoises </a:t>
            </a:r>
            <a:r>
              <a:rPr lang="fr-FR" b="0" i="1" dirty="0"/>
              <a:t>les nombres manquants.</a:t>
            </a:r>
            <a:r>
              <a:rPr lang="fr-FR" i="1" dirty="0"/>
              <a:t> 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Faire verbaliser la procédure : </a:t>
            </a:r>
            <a:r>
              <a:rPr lang="fr-FR" i="1" dirty="0"/>
              <a:t>il faut partir de 7 et reculer de 1 en 1, comme lorsqu’on compte à rebours</a:t>
            </a:r>
            <a:r>
              <a:rPr lang="fr-FR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Écrire les nombres manquants en verbalisant le tracé.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Voici la ligne numérique de 0 à 10. Je vais désigner un repère par un trait rouge et vous allez écrire sur votre ardoise à quel nombre il correspond.</a:t>
            </a:r>
            <a:endParaRPr i="1" dirty="0"/>
          </a:p>
        </p:txBody>
      </p:sp>
      <p:sp>
        <p:nvSpPr>
          <p:cNvPr id="279" name="Google Shape;27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i="1" dirty="0"/>
              <a:t>À quel nombre correspond le trait rouge </a:t>
            </a:r>
            <a:r>
              <a:rPr lang="fr-FR" i="0" dirty="0"/>
              <a:t>(pointer le trait) </a:t>
            </a:r>
            <a:r>
              <a:rPr lang="fr-FR" i="1" dirty="0"/>
              <a:t>? </a:t>
            </a:r>
            <a:r>
              <a:rPr lang="fr-FR" i="0" strike="noStrike" dirty="0"/>
              <a:t>Laisser </a:t>
            </a:r>
            <a:r>
              <a:rPr lang="fr-FR" strike="noStrike" dirty="0"/>
              <a:t>20 secondes, puis </a:t>
            </a:r>
            <a:r>
              <a:rPr lang="fr-FR" dirty="0"/>
              <a:t>interroger un élève en lui demandant de verbaliser sa stratégie.</a:t>
            </a:r>
            <a:br>
              <a:rPr lang="fr-FR" dirty="0"/>
            </a:br>
            <a:r>
              <a:rPr lang="fr-FR" dirty="0"/>
              <a:t>→ </a:t>
            </a:r>
            <a:r>
              <a:rPr lang="fr-FR" i="1" dirty="0"/>
              <a:t>Je pars de 0 et je fais des bonds en avant jusqu’à 5 </a:t>
            </a:r>
            <a:r>
              <a:rPr lang="fr-FR" i="0" dirty="0"/>
              <a:t>(montrer les déplacements sur la ligne).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Faire remarquer que le repère « 5 » est à égale distance de 0 et de 10. </a:t>
            </a:r>
            <a:r>
              <a:rPr lang="fr-FR" i="1" dirty="0"/>
              <a:t>Quand on part de 0, on fait 5 bonds en avant pour arriver à 5 puis on fait encore 5 bonds en avant pour arriver à 10. On dit </a:t>
            </a:r>
            <a:r>
              <a:rPr lang="fr-FR" i="1" strike="noStrike" dirty="0"/>
              <a:t>que 5 est </a:t>
            </a:r>
            <a:r>
              <a:rPr lang="fr-FR" i="1" dirty="0"/>
              <a:t>« au milieu ».</a:t>
            </a:r>
            <a:r>
              <a:rPr lang="fr-FR" i="0" dirty="0"/>
              <a:t> Expliquer que le repère 5 est un peu plus grand que les autres pour qu’on puisse le retrouver rapidement, sans avoir besoin de compter les repères</a:t>
            </a:r>
            <a:r>
              <a:rPr lang="fr-FR" i="1" dirty="0"/>
              <a:t>.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287" name="Google Shape;2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0"/>
              <a:t>Même démarche.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/>
          </a:p>
        </p:txBody>
      </p:sp>
      <p:sp>
        <p:nvSpPr>
          <p:cNvPr id="296" name="Google Shape;2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0" dirty="0"/>
              <a:t>Lors de la correction, interroger un élève ayant répondu rapidement et faire émerger qu’on peut partir de 5 et faire un seul bond en avant (</a:t>
            </a:r>
            <a:r>
              <a:rPr lang="fr-FR" i="1" dirty="0"/>
              <a:t>6, c’est le nombre </a:t>
            </a:r>
            <a:r>
              <a:rPr lang="fr-FR" i="1" strike="noStrike" dirty="0"/>
              <a:t>qui vient </a:t>
            </a:r>
            <a:r>
              <a:rPr lang="fr-FR" i="1" dirty="0"/>
              <a:t>juste après 5</a:t>
            </a:r>
            <a:r>
              <a:rPr lang="fr-FR" i="0" dirty="0"/>
              <a:t>).</a:t>
            </a:r>
            <a:endParaRPr i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305" name="Google Shape;30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Nous allons jouer au jeu du furet : à tour de rôle, vous allez dire le nombre suivant. Nous allons jusqu’à 10, puis nous recommençons</a:t>
            </a:r>
            <a:r>
              <a:rPr lang="fr-FR" b="0" dirty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dirty="0"/>
              <a:t>Pointer simultanément les nombres sur la file numérique collective.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Maintenant, je vais afficher un nombre et vous allez</a:t>
            </a:r>
            <a:r>
              <a:rPr lang="fr-FR" i="1" strike="noStrike" dirty="0"/>
              <a:t> devoir le </a:t>
            </a:r>
            <a:r>
              <a:rPr lang="fr-FR" i="1" dirty="0"/>
              <a:t>placer sur la ligne numérique.</a:t>
            </a:r>
            <a:br>
              <a:rPr lang="fr-FR" i="1" dirty="0"/>
            </a:br>
            <a:r>
              <a:rPr lang="fr-FR" i="1" strike="noStrike" dirty="0"/>
              <a:t>Réfléchissez à la position du nombre sur la ligne, </a:t>
            </a:r>
            <a:r>
              <a:rPr lang="fr-FR" i="1" dirty="0"/>
              <a:t>puis levez le doigt pour venir placer le nombre au tableau. Il faudra expliquer à vos camarades comment vous avez fait.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20 secondes, puis corriger en interrogeant un élève et en lui demandant d’expliquer sa procédure : </a:t>
            </a:r>
            <a:r>
              <a:rPr lang="fr-FR" i="1" dirty="0"/>
              <a:t>9, c’est juste avant 10, je peux partir de 10 et faire un bond en arrière.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Demander à l’élève de venir repasser le repère en rouge.</a:t>
            </a:r>
            <a:endParaRPr i="0" dirty="0"/>
          </a:p>
        </p:txBody>
      </p:sp>
      <p:sp>
        <p:nvSpPr>
          <p:cNvPr id="330" name="Google Shape;33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Même démarche.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Pour placer 7 rapidement, je pars de 5, je laisse un repère pour 6 puis je place 7</a:t>
            </a:r>
            <a:r>
              <a:rPr lang="fr-FR" i="0" dirty="0"/>
              <a:t>.</a:t>
            </a:r>
            <a:endParaRPr i="0" dirty="0"/>
          </a:p>
        </p:txBody>
      </p:sp>
      <p:sp>
        <p:nvSpPr>
          <p:cNvPr id="338" name="Google Shape;33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Un nombre écrit en chiffres va s’afficher. Écrivez-le en lettres sur votre ardoise. </a:t>
            </a:r>
            <a:br>
              <a:rPr lang="fr-FR" i="1" dirty="0"/>
            </a:br>
            <a:r>
              <a:rPr lang="fr-FR" i="0" dirty="0"/>
              <a:t>Montrer les affichages des nombres en lettres présents dans la classe : </a:t>
            </a:r>
            <a:r>
              <a:rPr lang="fr-FR" i="1" dirty="0"/>
              <a:t>aidez-vous des affichages pour écrire les mots correctement. 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Laisser un temps de recherche, puis interroger un élève</a:t>
            </a:r>
            <a:r>
              <a:rPr lang="fr-FR" i="1" dirty="0"/>
              <a:t>. </a:t>
            </a:r>
            <a:r>
              <a:rPr lang="fr-FR" i="0" dirty="0"/>
              <a:t>Écrire</a:t>
            </a:r>
            <a:r>
              <a:rPr lang="fr-FR" i="0" strike="noStrike" dirty="0"/>
              <a:t> le nombre en lettres, </a:t>
            </a:r>
            <a:r>
              <a:rPr lang="fr-FR" i="0" dirty="0"/>
              <a:t>puis le faire épeler par un élève</a:t>
            </a:r>
            <a:r>
              <a:rPr lang="fr-FR" i="0" dirty="0">
                <a:solidFill>
                  <a:srgbClr val="0070C0"/>
                </a:solidFill>
              </a:rPr>
              <a:t> en pointant les lettres </a:t>
            </a:r>
            <a:r>
              <a:rPr lang="fr-FR" i="0" strike="noStrike" dirty="0"/>
              <a:t>sur l’affichage de la classe.</a:t>
            </a:r>
            <a:br>
              <a:rPr lang="fr-FR" i="0" dirty="0"/>
            </a:br>
            <a:r>
              <a:rPr lang="fr-FR" i="0" dirty="0"/>
              <a:t>Faire remarquer que les élèves connaissent déjà un petit mot qui s’écrit « de » mais que le nombre 2 s’écrit « deux ».</a:t>
            </a:r>
            <a:endParaRPr i="0" dirty="0"/>
          </a:p>
        </p:txBody>
      </p:sp>
      <p:sp>
        <p:nvSpPr>
          <p:cNvPr id="362" name="Google Shape;3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Même démarche.</a:t>
            </a:r>
            <a:endParaRPr dirty="0"/>
          </a:p>
        </p:txBody>
      </p:sp>
      <p:sp>
        <p:nvSpPr>
          <p:cNvPr id="353" name="Google Shape;35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39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3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Maintenant, nous allons partir de 10 et compter à reculons, comme le compte à rebours d’une fusée.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d’abord réciter par les élèves ensemble les nombres de 10 à 0 en pointant la file numérique, puis </a:t>
            </a:r>
            <a:r>
              <a:rPr lang="fr-FR" b="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démarrer</a:t>
            </a:r>
            <a:r>
              <a:rPr lang="fr-FR" b="0" dirty="0"/>
              <a:t> l’activité.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203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Expliquer aux élèves que sur cette ligne, il n’y a pas de repère pour chaque nombre. Ils doivent donc tracer un trait pour placer le nombre approximativement, c’est-à-dire « à peu près ». Cet item est également présent sur la </a:t>
            </a:r>
            <a:r>
              <a:rPr lang="fr-FR" dirty="0" err="1"/>
              <a:t>plasti</a:t>
            </a:r>
            <a:r>
              <a:rPr lang="fr-FR"/>
              <a:t>-fiche </a:t>
            </a:r>
            <a:r>
              <a:rPr lang="fr-FR" dirty="0"/>
              <a:t>n°1.</a:t>
            </a:r>
            <a:endParaRPr dirty="0"/>
          </a:p>
        </p:txBody>
      </p:sp>
      <p:sp>
        <p:nvSpPr>
          <p:cNvPr id="377" name="Google Shape;37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 </a:t>
            </a:r>
            <a:r>
              <a:rPr lang="fr-FR" b="0" i="1" dirty="0"/>
              <a:t>Je vais dire un nombre entre 1 et 10 et il faudra montrer le nombre de </a:t>
            </a:r>
            <a:r>
              <a:rPr lang="fr-FR" b="0" i="1"/>
              <a:t>doigts correspondant. </a:t>
            </a:r>
            <a:endParaRPr i="1" dirty="0"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fr-FR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Si certains élèves affichent 4 doigts et 4 doigts, accepter la réponse mais leur montrer la représentation « témoin » (5 et 3) en leur précisant qu’elle permet de calculer plus facilement.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Rappeler que 10, c’est « tous les doigts ».</a:t>
            </a: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userDrawn="1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 idx="4294967295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9491"/>
              </a:buClr>
              <a:buSzPct val="100000"/>
              <a:buFont typeface="Verdana"/>
              <a:buNone/>
            </a:pPr>
            <a:r>
              <a:rPr lang="fr-FR" dirty="0">
                <a:solidFill>
                  <a:schemeClr val="bg1"/>
                </a:solidFill>
              </a:rPr>
              <a:t>1. LES NOMBRES JUSQU’À 10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Dire, lire, écrire, dénombrer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, graphisme, capture d’écran, Graphique&#10;&#10;Description générée automatiquement">
            <a:extLst>
              <a:ext uri="{FF2B5EF4-FFF2-40B4-BE49-F238E27FC236}">
                <a16:creationId xmlns:a16="http://schemas.microsoft.com/office/drawing/2014/main" id="{10BEC926-F778-E721-C604-581D77A5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B3FD834-9F40-B55E-2285-B178FAA8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493418A-9E1A-70E9-704C-66FA77B4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ppareils électroniques, texte, capture d’écran, prise&#10;&#10;Description générée automatiquement">
            <a:extLst>
              <a:ext uri="{FF2B5EF4-FFF2-40B4-BE49-F238E27FC236}">
                <a16:creationId xmlns:a16="http://schemas.microsoft.com/office/drawing/2014/main" id="{E3F30434-20B7-AC32-8F4D-80EFD158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9659216-4D75-69F6-A949-646B2596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jaune&#10;&#10;Description générée automatiquement">
            <a:extLst>
              <a:ext uri="{FF2B5EF4-FFF2-40B4-BE49-F238E27FC236}">
                <a16:creationId xmlns:a16="http://schemas.microsoft.com/office/drawing/2014/main" id="{05214227-2996-86D1-BF3B-339B4D9D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570CF5C9-F850-9B0F-DEF5-6EFF78D6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39BE647-3375-801F-1BB1-87235A12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35B81BA-30CC-6CC2-95F2-B57FC13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EEAB4E3-3A4F-9EDB-5447-96D885B1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BFD78AC-3037-32C2-792E-EAECAB99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B547D737-680C-CBAD-12D6-60F53490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B7153A9-B73E-A211-6A61-0F927A63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6DF40BA7-64CA-D6E2-D2DC-0807F44A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0D3918C8-7A63-3631-E81E-9AA1C821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3DD68FC8-797B-3F14-96D9-F8E360D1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4B6435A8-FA2B-F9FE-4597-1D8E027B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FF63FB78-A476-D213-0B85-272D1839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775C26A-D868-C879-E497-4ECB5C66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564FBC-86A9-A501-D6B8-E209CBCD2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9"/>
          <a:stretch/>
        </p:blipFill>
        <p:spPr>
          <a:xfrm>
            <a:off x="0" y="-21359"/>
            <a:ext cx="9144000" cy="69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logiciel&#10;&#10;Description générée automatiquement">
            <a:extLst>
              <a:ext uri="{FF2B5EF4-FFF2-40B4-BE49-F238E27FC236}">
                <a16:creationId xmlns:a16="http://schemas.microsoft.com/office/drawing/2014/main" id="{A34CBB88-AF84-F18E-82D0-DAE4E144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61071C4C-12A8-DCA6-23B4-9457C0E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7B4E0E39-47BE-1035-2343-24C65C7B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D1FC118-B967-6626-AD67-F17B9578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8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&#10;&#10;Description générée automatiquement">
            <a:extLst>
              <a:ext uri="{FF2B5EF4-FFF2-40B4-BE49-F238E27FC236}">
                <a16:creationId xmlns:a16="http://schemas.microsoft.com/office/drawing/2014/main" id="{97B36C53-0353-920F-14CE-F0678714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93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6B24DF2-FA61-EE15-D70F-79E41C39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4A0DBFAD-D109-158E-0BC9-C58E993E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5DE5D16C-3930-9193-DA5C-118E1A05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DAFB836-0887-8C71-B649-53698ECD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20107CA-5FE1-6E30-80D9-94A619CB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A004CD5-CAD1-B251-86BD-CD3F2CCD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C266103-2D0F-886F-78CD-B440B83E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7EBAE2B-7EBA-15C3-D41B-E3C28855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BCC0F-E593-4AB7-AE4E-57ADF48394ED}"/>
</file>

<file path=customXml/itemProps2.xml><?xml version="1.0" encoding="utf-8"?>
<ds:datastoreItem xmlns:ds="http://schemas.openxmlformats.org/officeDocument/2006/customXml" ds:itemID="{8CB6929A-325D-48F6-9877-191C169E610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8af4adf-cb3e-4732-bb85-653e85149c57"/>
    <ds:schemaRef ds:uri="http://purl.org/dc/terms/"/>
    <ds:schemaRef ds:uri="http://schemas.microsoft.com/office/infopath/2007/PartnerControls"/>
    <ds:schemaRef ds:uri="http://schemas.microsoft.com/office/2006/documentManagement/types"/>
    <ds:schemaRef ds:uri="be993d5a-5390-4a32-bd90-2a12d82b1d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31D020-4F48-4B3B-AC4B-DA00B68BF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880</Words>
  <Application>Microsoft Office PowerPoint</Application>
  <PresentationFormat>Affichage à l'écran (4:3)</PresentationFormat>
  <Paragraphs>53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Verdana</vt:lpstr>
      <vt:lpstr>Calibri</vt:lpstr>
      <vt:lpstr>Arial</vt:lpstr>
      <vt:lpstr>Quattrocento Sans</vt:lpstr>
      <vt:lpstr>Thème Office</vt:lpstr>
      <vt:lpstr>1_Thème Office</vt:lpstr>
      <vt:lpstr>2_Thème Office</vt:lpstr>
      <vt:lpstr>3_Thème Office</vt:lpstr>
      <vt:lpstr>1. LES NOMBRES JUSQU’À 10 Dire, lire, écrire, dénombrer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LES NOMBRES JUSQU’À 10 Dire, lire, écrire, dénombrer, placer sur une ligne numérique</dc:title>
  <dc:creator>EDITIONS HATIER</dc:creator>
  <cp:lastModifiedBy>CARATY CORINNE</cp:lastModifiedBy>
  <cp:revision>11</cp:revision>
  <dcterms:created xsi:type="dcterms:W3CDTF">2022-01-07T11:15:07Z</dcterms:created>
  <dcterms:modified xsi:type="dcterms:W3CDTF">2023-08-11T08:18:58Z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104200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