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  <p:sldMasterId id="2147483653" r:id="rId5"/>
    <p:sldMasterId id="2147483658" r:id="rId6"/>
    <p:sldMasterId id="2147483662" r:id="rId7"/>
  </p:sldMasterIdLst>
  <p:notesMasterIdLst>
    <p:notesMasterId r:id="rId41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2" r:id="rId22"/>
    <p:sldId id="274" r:id="rId23"/>
    <p:sldId id="275" r:id="rId24"/>
    <p:sldId id="276" r:id="rId25"/>
    <p:sldId id="277" r:id="rId26"/>
    <p:sldId id="278" r:id="rId27"/>
    <p:sldId id="280" r:id="rId28"/>
    <p:sldId id="281" r:id="rId29"/>
    <p:sldId id="282" r:id="rId30"/>
    <p:sldId id="284" r:id="rId31"/>
    <p:sldId id="283" r:id="rId32"/>
    <p:sldId id="285" r:id="rId33"/>
    <p:sldId id="288" r:id="rId34"/>
    <p:sldId id="289" r:id="rId35"/>
    <p:sldId id="290" r:id="rId36"/>
    <p:sldId id="291" r:id="rId37"/>
    <p:sldId id="292" r:id="rId38"/>
    <p:sldId id="286" r:id="rId39"/>
    <p:sldId id="287" r:id="rId4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Quattrocento Sans" panose="020B0604020202020204" pitchFamily="34" charset="0"/>
      <p:regular r:id="rId46"/>
      <p:bold r:id="rId47"/>
      <p:italic r:id="rId48"/>
      <p:boldItalic r:id="rId49"/>
    </p:embeddedFont>
    <p:embeddedFont>
      <p:font typeface="Verdana" panose="020B0604030504040204" pitchFamily="34" charset="0"/>
      <p:regular r:id="rId50"/>
      <p:bold r:id="rId51"/>
      <p:italic r:id="rId52"/>
      <p:boldItalic r:id="rId5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5" roundtripDataSignature="AMtx7miNbJHp9ho4ruAvxi+IG1ImtxoxrQ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F875900-4CD5-0B77-42CA-03FBCC6F856F}" name="Pauline Lion" initials="PL" userId="48ef9a2cfb904c2c" providerId="Windows Live"/>
  <p188:author id="{8035A710-E786-5AD4-6E6B-F2C4540F2679}" name="CHAUVELLIER ANNE" initials="CA" userId="S::ACHAUVELLIER@editions-hatier.fr::f6f57ace-c9cf-44ce-941b-3615434e65b1" providerId="AD"/>
  <p188:author id="{5F8BA321-80A1-CEA0-CCDE-AB6954515002}" name="TAILLADE JUSTINE" initials="TJ" userId="S::JTAILLADE@editions-hatier.fr::7689be7a-6074-46a5-a6a4-f2fd3e4f6393" providerId="AD"/>
  <p188:author id="{BCEC0C35-085C-D9B9-E378-2995294E600F}" name="Sylvie Advenier" initials="SA" userId="516bcc22ff4f1580" providerId="Windows Live"/>
  <p188:author id="{99329D8D-736E-127F-056B-D92D91D3CEEB}" name="Harmonie Rossi Tessier" initials="HRT" userId="ce3dc0babca3d520" providerId="Windows Live"/>
  <p188:author id="{CB410498-00AA-A716-1E6C-E42B11846246}" name="jennifer riviere" initials="jr" userId="77148290420568c5" providerId="Windows Live"/>
  <p188:author id="{2EACF4B5-B5D6-1F77-434B-4ACC816D40DA}" name="Caroline HACHE" initials="CH" userId="Caroline HACHE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tophe DRACOS" initials="" lastIdx="5" clrIdx="0"/>
  <p:cmAuthor id="1" name="jennifer r" initials="" lastIdx="10" clrIdx="1"/>
  <p:cmAuthor id="2" name="Catherine MALLARD" initials="" lastIdx="7" clrIdx="2"/>
  <p:cmAuthor id="3" name="Pauline Negrel-Lion" initials="" lastIdx="10" clrIdx="3"/>
  <p:cmAuthor id="4" name="HACHE Caroline" initials="" lastIdx="3" clrIdx="4"/>
  <p:cmAuthor id="5" name="Harmonie Tessier" initials="" lastIdx="3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5DF3B6-1A73-46F3-8013-0CD3B7EECE5E}" v="1" dt="2023-05-12T14:02:53.1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01" autoAdjust="0"/>
    <p:restoredTop sz="83981" autoAdjust="0"/>
  </p:normalViewPr>
  <p:slideViewPr>
    <p:cSldViewPr snapToGrid="0">
      <p:cViewPr varScale="1">
        <p:scale>
          <a:sx n="96" d="100"/>
          <a:sy n="96" d="100"/>
        </p:scale>
        <p:origin x="196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customschemas.google.com/relationships/presentationmetadata" Target="metadata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notesMaster" Target="notesMasters/notesMaster1.xml"/><Relationship Id="rId62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font" Target="fonts/font4.fntdata"/><Relationship Id="rId53" Type="http://schemas.openxmlformats.org/officeDocument/2006/relationships/font" Target="fonts/font12.fntdata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font" Target="fonts/font8.fntdata"/><Relationship Id="rId57" Type="http://schemas.openxmlformats.org/officeDocument/2006/relationships/presProps" Target="presProps.xml"/><Relationship Id="rId61" Type="http://schemas.microsoft.com/office/2015/10/relationships/revisionInfo" Target="revisionInfo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font" Target="fonts/font3.fntdata"/><Relationship Id="rId52" Type="http://schemas.openxmlformats.org/officeDocument/2006/relationships/font" Target="fonts/font11.fntdata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openxmlformats.org/officeDocument/2006/relationships/commentAuthors" Target="commentAuthors.xml"/><Relationship Id="rId8" Type="http://schemas.openxmlformats.org/officeDocument/2006/relationships/slide" Target="slides/slide1.xml"/><Relationship Id="rId51" Type="http://schemas.openxmlformats.org/officeDocument/2006/relationships/font" Target="fonts/font10.fntdata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font" Target="fonts/font5.fntdata"/><Relationship Id="rId5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i="1" dirty="0"/>
              <a:t>Aujourd’hui, nous allons travailler avec les nombres jusqu’à 10, les lire, les écrire, compter des objets, et aussi les placer sur une ligne numérique.</a:t>
            </a:r>
            <a:endParaRPr i="1" dirty="0"/>
          </a:p>
        </p:txBody>
      </p:sp>
      <p:sp>
        <p:nvSpPr>
          <p:cNvPr id="108" name="Google Shape;10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fr-FR" b="0" i="1" dirty="0"/>
              <a:t>Maintenant, vous allez voir apparaitre des objets : des points, des carrés, des traits représentant des doigts. Comptez-les puis écrivez le nombre sur votre ardoise. </a:t>
            </a:r>
            <a:endParaRPr dirty="0"/>
          </a:p>
        </p:txBody>
      </p:sp>
      <p:sp>
        <p:nvSpPr>
          <p:cNvPr id="174" name="Google Shape;174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Les élèves lèvent leur ardoise quand ils ont répondu et l’enseignant valide (ou invalide) chaque proposition d’élève, le plus discrètement possible pour ne pas gêner les autr</a:t>
            </a:r>
            <a:r>
              <a:rPr lang="fr-FR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es</a:t>
            </a:r>
            <a:r>
              <a:rPr lang="fr-FR" dirty="0"/>
              <a:t>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Les élèves qui ont échoué l’item sont invités à essayer de nouveau. 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Lorsque la plupart des élèves ont trouvé la bonne réponse, l’enseignant en interroge un. 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On peut demander à un élève en difficulté de dénombrer. L’enseignant au tableau pointe chaque élément compté au fur et à mesure. 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L’enseignant écrit au tableau la réponse. Si besoin, il verbalise le geste d'écriture du chiffre 5. 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fr-FR" i="1" dirty="0"/>
              <a:t> </a:t>
            </a:r>
            <a:endParaRPr b="0" i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1" name="Google Shape;181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i="0" strike="noStrike" dirty="0"/>
              <a:t>Même démarche.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i="1" strike="noStrike" dirty="0"/>
              <a:t>O</a:t>
            </a:r>
            <a:r>
              <a:rPr lang="fr-FR" i="1" dirty="0"/>
              <a:t>n voit</a:t>
            </a:r>
            <a:r>
              <a:rPr lang="fr-FR" i="1" strike="noStrike" dirty="0"/>
              <a:t> </a:t>
            </a:r>
            <a:r>
              <a:rPr lang="fr-FR" i="1" dirty="0"/>
              <a:t>5 et encore 5, comme quand on montre 10 doigts</a:t>
            </a:r>
            <a:r>
              <a:rPr lang="fr-FR" dirty="0"/>
              <a:t>.</a:t>
            </a:r>
            <a:endParaRPr dirty="0"/>
          </a:p>
        </p:txBody>
      </p:sp>
      <p:sp>
        <p:nvSpPr>
          <p:cNvPr id="194" name="Google Shape;19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4" name="Google Shape;244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0" i="1" dirty="0"/>
              <a:t>Écrivez sur vos </a:t>
            </a:r>
            <a:r>
              <a:rPr lang="fr-FR" i="1" dirty="0"/>
              <a:t>ardoises </a:t>
            </a:r>
            <a:r>
              <a:rPr lang="fr-FR" b="0" i="1" dirty="0"/>
              <a:t>les nombres manquants.</a:t>
            </a:r>
            <a:r>
              <a:rPr lang="fr-FR" i="1" dirty="0"/>
              <a:t> </a:t>
            </a:r>
            <a:endParaRPr b="0" i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Faire verbaliser la procédure : </a:t>
            </a:r>
            <a:r>
              <a:rPr lang="fr-FR" i="1" dirty="0"/>
              <a:t>il faut partir de 7 et reculer de 1 en 1, comme lorsqu’on compte à rebours</a:t>
            </a:r>
            <a:r>
              <a:rPr lang="fr-FR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Écrire les nombres manquants en verbalisant le tracé.</a:t>
            </a:r>
            <a:endParaRPr b="0" i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5" name="Google Shape;245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8" name="Google Shape;278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fr-FR" i="1" dirty="0"/>
              <a:t>Voici la ligne numérique de 0 à 10. Je vais désigner un repère par un trait rouge et vous allez écrire sur votre ardoise à quel nombre il correspond.</a:t>
            </a:r>
            <a:endParaRPr i="1" dirty="0"/>
          </a:p>
        </p:txBody>
      </p:sp>
      <p:sp>
        <p:nvSpPr>
          <p:cNvPr id="279" name="Google Shape;279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6" name="Google Shape;286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fr-FR" i="1" dirty="0"/>
              <a:t>À quel nombre correspond le trait rouge </a:t>
            </a:r>
            <a:r>
              <a:rPr lang="fr-FR" i="0" dirty="0"/>
              <a:t>(pointer le trait) </a:t>
            </a:r>
            <a:r>
              <a:rPr lang="fr-FR" i="1" dirty="0"/>
              <a:t>? </a:t>
            </a:r>
            <a:r>
              <a:rPr lang="fr-FR" i="0" strike="noStrike" dirty="0"/>
              <a:t>Laisser </a:t>
            </a:r>
            <a:r>
              <a:rPr lang="fr-FR" strike="noStrike" dirty="0"/>
              <a:t>20 secondes, puis </a:t>
            </a:r>
            <a:r>
              <a:rPr lang="fr-FR" dirty="0"/>
              <a:t>interroger un élève en lui demandant de verbaliser sa stratégie.</a:t>
            </a:r>
            <a:br>
              <a:rPr lang="fr-FR" dirty="0"/>
            </a:br>
            <a:r>
              <a:rPr lang="fr-FR" dirty="0"/>
              <a:t>→ </a:t>
            </a:r>
            <a:r>
              <a:rPr lang="fr-FR" i="1" dirty="0"/>
              <a:t>Je pars de 0 et je fais des bonds en avant jusqu’à 5 </a:t>
            </a:r>
            <a:r>
              <a:rPr lang="fr-FR" i="0" dirty="0"/>
              <a:t>(montrer les déplacements sur la ligne).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i="0" dirty="0"/>
              <a:t>Faire remarquer que le repère « 5 » est à égale distance de 0 et de 10. </a:t>
            </a:r>
            <a:r>
              <a:rPr lang="fr-FR" i="1" dirty="0"/>
              <a:t>Quand on part de 0, on fait 5 bonds en avant pour arriver à 5 puis on fait encore 5 bonds en avant pour arriver à 10. On dit </a:t>
            </a:r>
            <a:r>
              <a:rPr lang="fr-FR" i="1" strike="noStrike" dirty="0"/>
              <a:t>que 5 est </a:t>
            </a:r>
            <a:r>
              <a:rPr lang="fr-FR" i="1" dirty="0"/>
              <a:t>« au milieu ».</a:t>
            </a:r>
            <a:r>
              <a:rPr lang="fr-FR" i="0" dirty="0"/>
              <a:t> Expliquer que le repère 5 est un peu plus grand que les autres pour qu’on puisse le retrouver rapidement, sans avoir besoin de compter les repères</a:t>
            </a:r>
            <a:r>
              <a:rPr lang="fr-FR" i="1" dirty="0"/>
              <a:t>.</a:t>
            </a:r>
            <a:endParaRPr i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i="1" dirty="0"/>
          </a:p>
        </p:txBody>
      </p:sp>
      <p:sp>
        <p:nvSpPr>
          <p:cNvPr id="287" name="Google Shape;287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5" name="Google Shape;295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fr-FR" i="0"/>
              <a:t>Même démarche.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i="1"/>
          </a:p>
        </p:txBody>
      </p:sp>
      <p:sp>
        <p:nvSpPr>
          <p:cNvPr id="296" name="Google Shape;296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4" name="Google Shape;304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fr-FR" i="0" dirty="0"/>
              <a:t>Lors de la correction, interroger un élève ayant répondu rapidement et faire émerger qu’on peut partir de 5 et faire un seul bond en avant (</a:t>
            </a:r>
            <a:r>
              <a:rPr lang="fr-FR" i="1" dirty="0"/>
              <a:t>6, c’est le nombre </a:t>
            </a:r>
            <a:r>
              <a:rPr lang="fr-FR" i="1" strike="noStrike" dirty="0"/>
              <a:t>qui vient </a:t>
            </a:r>
            <a:r>
              <a:rPr lang="fr-FR" i="1" dirty="0"/>
              <a:t>juste après 5</a:t>
            </a:r>
            <a:r>
              <a:rPr lang="fr-FR" i="0" dirty="0"/>
              <a:t>).</a:t>
            </a:r>
            <a:endParaRPr i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i="1" dirty="0"/>
          </a:p>
        </p:txBody>
      </p:sp>
      <p:sp>
        <p:nvSpPr>
          <p:cNvPr id="305" name="Google Shape;305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fr-FR" b="0" i="1" dirty="0"/>
              <a:t>Nous allons jouer au jeu du furet : à tour de rôle, vous allez dire le nombre suivant. Nous allons jusqu’à 10, puis nous recommençons</a:t>
            </a:r>
            <a:r>
              <a:rPr lang="fr-FR" b="0" dirty="0"/>
              <a:t>.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fr-FR" b="0" dirty="0"/>
              <a:t>Pointer simultanément les nombres sur la file numérique collective.</a:t>
            </a:r>
            <a:endParaRPr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1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3" name="Google Shape;313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fr-FR" i="1" dirty="0"/>
              <a:t>Maintenant, je vais afficher un nombre et vous allez</a:t>
            </a:r>
            <a:r>
              <a:rPr lang="fr-FR" i="1" strike="noStrike" dirty="0"/>
              <a:t> devoir le </a:t>
            </a:r>
            <a:r>
              <a:rPr lang="fr-FR" i="1" dirty="0"/>
              <a:t>placer sur la ligne numérique.</a:t>
            </a:r>
            <a:br>
              <a:rPr lang="fr-FR" i="1" dirty="0"/>
            </a:br>
            <a:r>
              <a:rPr lang="fr-FR" i="1" strike="noStrike" dirty="0"/>
              <a:t>Réfléchissez à la position du nombre sur la ligne, </a:t>
            </a:r>
            <a:r>
              <a:rPr lang="fr-FR" i="1" dirty="0"/>
              <a:t>puis levez le doigt pour venir placer le nombre au tableau. Il faudra expliquer à vos camarades comment vous avez fait.</a:t>
            </a:r>
            <a:endParaRPr lang="fr-F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4" name="Google Shape;314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9" name="Google Shape;329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Laisser 20 secondes, puis corriger en interrogeant un élève et en lui demandant d’expliquer sa procédure : </a:t>
            </a:r>
            <a:r>
              <a:rPr lang="fr-FR" i="1" dirty="0"/>
              <a:t>9, c’est juste avant 10, je peux partir de 10 et faire un bond en arrière.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i="0" dirty="0"/>
              <a:t>Demander à l’élève de venir repasser le repère en rouge.</a:t>
            </a:r>
            <a:endParaRPr i="0" dirty="0"/>
          </a:p>
        </p:txBody>
      </p:sp>
      <p:sp>
        <p:nvSpPr>
          <p:cNvPr id="330" name="Google Shape;330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7" name="Google Shape;337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i="0" dirty="0"/>
              <a:t>Même démarche.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i="1" dirty="0"/>
              <a:t>Pour placer 7 rapidement, je pars de 5, je laisse un repère pour 6 puis je place 7</a:t>
            </a:r>
            <a:r>
              <a:rPr lang="fr-FR" i="0" dirty="0"/>
              <a:t>.</a:t>
            </a:r>
            <a:endParaRPr i="0" dirty="0"/>
          </a:p>
        </p:txBody>
      </p:sp>
      <p:sp>
        <p:nvSpPr>
          <p:cNvPr id="338" name="Google Shape;338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5" name="Google Shape;345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fr-FR" i="1" dirty="0"/>
              <a:t>Un nombre écrit en chiffres va s’afficher. Écrivez-le en lettres sur votre ardoise. </a:t>
            </a:r>
            <a:br>
              <a:rPr lang="fr-FR" i="1" dirty="0"/>
            </a:br>
            <a:r>
              <a:rPr lang="fr-FR" i="0" dirty="0"/>
              <a:t>Montrer les affichages des nombres en lettres présents dans la classe : </a:t>
            </a:r>
            <a:r>
              <a:rPr lang="fr-FR" i="1" dirty="0"/>
              <a:t>aidez-vous des affichages pour écrire les mots correctement. </a:t>
            </a:r>
            <a:endParaRPr i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6" name="Google Shape;346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1" name="Google Shape;361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Laisser un temps de recherche, puis interroger un élève</a:t>
            </a:r>
            <a:r>
              <a:rPr lang="fr-FR" i="1" dirty="0"/>
              <a:t>. </a:t>
            </a:r>
            <a:r>
              <a:rPr lang="fr-FR" i="0" dirty="0"/>
              <a:t>Écrire</a:t>
            </a:r>
            <a:r>
              <a:rPr lang="fr-FR" i="0" strike="noStrike" dirty="0"/>
              <a:t> le nombre en lettres, </a:t>
            </a:r>
            <a:r>
              <a:rPr lang="fr-FR" i="0" dirty="0"/>
              <a:t>puis le faire épeler par un élève</a:t>
            </a:r>
            <a:r>
              <a:rPr lang="fr-FR" i="0" dirty="0">
                <a:solidFill>
                  <a:srgbClr val="0070C0"/>
                </a:solidFill>
              </a:rPr>
              <a:t> en pointant les lettres </a:t>
            </a:r>
            <a:r>
              <a:rPr lang="fr-FR" i="0" strike="noStrike" dirty="0"/>
              <a:t>sur l’affichage de la classe.</a:t>
            </a:r>
            <a:br>
              <a:rPr lang="fr-FR" i="0" dirty="0"/>
            </a:br>
            <a:r>
              <a:rPr lang="fr-FR" i="0" dirty="0"/>
              <a:t>Faire remarquer que les élèves connaissent déjà un petit mot qui s’écrit « de » mais que le nombre 2 s’écrit « deux ».</a:t>
            </a:r>
            <a:endParaRPr i="0" dirty="0"/>
          </a:p>
        </p:txBody>
      </p:sp>
      <p:sp>
        <p:nvSpPr>
          <p:cNvPr id="362" name="Google Shape;362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2" name="Google Shape;352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Même démarche.</a:t>
            </a:r>
            <a:endParaRPr dirty="0"/>
          </a:p>
        </p:txBody>
      </p:sp>
      <p:sp>
        <p:nvSpPr>
          <p:cNvPr id="353" name="Google Shape;353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03398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0137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0" name="Google Shape;37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942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fr-FR" b="0" i="1" dirty="0"/>
              <a:t>Maintenant, nous allons partir de 10 et compter à reculons, comme le compte à rebours d’une fusée.</a:t>
            </a:r>
            <a:endParaRPr b="0" i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0" dirty="0"/>
              <a:t>Faire d’abord réciter par les élèves ensemble les nombres de 10 à 0 en pointant la file numérique, puis </a:t>
            </a:r>
            <a:r>
              <a:rPr lang="fr-FR" b="0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démarrer</a:t>
            </a:r>
            <a:r>
              <a:rPr lang="fr-FR" b="0" dirty="0"/>
              <a:t> l’activité.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2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0" name="Google Shape;37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44634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0" name="Google Shape;37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520309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6" name="Google Shape;376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Expliquer aux élèves que sur cette ligne, il n’y a pas de repère pour chaque nombre. Ils doivent donc tracer un trait pour placer le nombre approximativement, c’est-à-dire « à peu près ». Cet item est également présent sur la </a:t>
            </a:r>
            <a:r>
              <a:rPr lang="fr-FR" dirty="0" err="1"/>
              <a:t>plasti</a:t>
            </a:r>
            <a:r>
              <a:rPr lang="fr-FR"/>
              <a:t>-fiche </a:t>
            </a:r>
            <a:r>
              <a:rPr lang="fr-FR" dirty="0"/>
              <a:t>n°1.</a:t>
            </a:r>
            <a:endParaRPr dirty="0"/>
          </a:p>
        </p:txBody>
      </p:sp>
      <p:sp>
        <p:nvSpPr>
          <p:cNvPr id="377" name="Google Shape;377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32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0" dirty="0"/>
              <a:t> </a:t>
            </a:r>
            <a:r>
              <a:rPr lang="fr-FR" b="0" i="1" dirty="0"/>
              <a:t>Je vais dire un nombre entre 1 et 10 et il faudra montrer le nombre de </a:t>
            </a:r>
            <a:r>
              <a:rPr lang="fr-FR" b="0" i="1"/>
              <a:t>doigts correspondant. </a:t>
            </a:r>
            <a:endParaRPr i="1" dirty="0"/>
          </a:p>
        </p:txBody>
      </p:sp>
      <p:sp>
        <p:nvSpPr>
          <p:cNvPr id="130" name="Google Shape;13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Quattrocento Sans"/>
              <a:buNone/>
            </a:pPr>
            <a:r>
              <a:rPr lang="fr-FR" sz="1200" dirty="0">
                <a:latin typeface="Quattrocento Sans"/>
                <a:ea typeface="Quattrocento Sans"/>
                <a:cs typeface="Quattrocento Sans"/>
                <a:sym typeface="Quattrocento Sans"/>
              </a:rPr>
              <a:t>Si certains élèves affichent 4 doigts et 4 doigts, accepter la réponse mais leur montrer la représentation « témoin » (5 et 3) en leur précisant qu’elle permet de calculer plus facilement.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3" name="Google Shape;143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Rappeler que 10, c’est « tous les doigts ».</a:t>
            </a:r>
            <a:endParaRPr dirty="0"/>
          </a:p>
        </p:txBody>
      </p:sp>
      <p:sp>
        <p:nvSpPr>
          <p:cNvPr id="155" name="Google Shape;15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userDrawn="1">
  <p:cSld name="Diapositive de titr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e de titre" userDrawn="1">
  <p:cSld name="1_Diapositive de titre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userDrawn="1">
  <p:cSld name="Titre et contenu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userDrawn="1">
  <p:cSld name="Vide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e de titre" userDrawn="1">
  <p:cSld name="1_Diapositive de titre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userDrawn="1">
  <p:cSld name="Titre et contenu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userDrawn="1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userDrawn="1">
  <p:cSld name="Vid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userDrawn="1">
  <p:cSld name="TWO_OBJECT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userDrawn="1">
  <p:cSld name="OBJEC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e de titre" userDrawn="1">
  <p:cSld name="1_Diapositive de titre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userDrawn="1">
  <p:cSld name="TWO_OBJECTS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userDrawn="1">
  <p:cSld name="Vid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userDrawn="1">
  <p:cSld name="Vide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" name="Google Shape;39;p3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3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3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3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3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3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3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3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88" name="Google Shape;88;p4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4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4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4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"/>
          <p:cNvSpPr txBox="1">
            <a:spLocks noGrp="1"/>
          </p:cNvSpPr>
          <p:nvPr>
            <p:ph type="ctrTitle" idx="4294967295"/>
          </p:nvPr>
        </p:nvSpPr>
        <p:spPr>
          <a:xfrm>
            <a:off x="751788" y="3040905"/>
            <a:ext cx="7772400" cy="776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39491"/>
              </a:buClr>
              <a:buSzPct val="100000"/>
              <a:buFont typeface="Verdana"/>
              <a:buNone/>
            </a:pPr>
            <a:r>
              <a:rPr lang="fr-FR" dirty="0">
                <a:solidFill>
                  <a:schemeClr val="bg1"/>
                </a:solidFill>
              </a:rPr>
              <a:t>1. LES NOMBRES JUSQU’À 10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>
                <a:solidFill>
                  <a:schemeClr val="bg1"/>
                </a:solidFill>
              </a:rPr>
              <a:t>Dire, lire, écrire, dénombrer</a:t>
            </a:r>
            <a:endParaRPr dirty="0">
              <a:solidFill>
                <a:schemeClr val="bg1"/>
              </a:solidFill>
            </a:endParaRPr>
          </a:p>
        </p:txBody>
      </p:sp>
      <p:pic>
        <p:nvPicPr>
          <p:cNvPr id="3" name="Image 2" descr="Une image contenant texte, graphisme, capture d’écran, Graphique&#10;&#10;Description générée automatiquement">
            <a:extLst>
              <a:ext uri="{FF2B5EF4-FFF2-40B4-BE49-F238E27FC236}">
                <a16:creationId xmlns:a16="http://schemas.microsoft.com/office/drawing/2014/main" id="{10BEC926-F778-E721-C604-581D77A558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, conception&#10;&#10;Description générée automatiquement">
            <a:extLst>
              <a:ext uri="{FF2B5EF4-FFF2-40B4-BE49-F238E27FC236}">
                <a16:creationId xmlns:a16="http://schemas.microsoft.com/office/drawing/2014/main" id="{0B3FD834-9F40-B55E-2285-B178FAA85A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, logiciel&#10;&#10;Description générée automatiquement">
            <a:extLst>
              <a:ext uri="{FF2B5EF4-FFF2-40B4-BE49-F238E27FC236}">
                <a16:creationId xmlns:a16="http://schemas.microsoft.com/office/drawing/2014/main" id="{A493418A-9E1A-70E9-704C-66FA77B470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Appareils électroniques, texte, capture d’écran, prise&#10;&#10;Description générée automatiquement">
            <a:extLst>
              <a:ext uri="{FF2B5EF4-FFF2-40B4-BE49-F238E27FC236}">
                <a16:creationId xmlns:a16="http://schemas.microsoft.com/office/drawing/2014/main" id="{E3F30434-20B7-AC32-8F4D-80EFD15885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conception&#10;&#10;Description générée automatiquement">
            <a:extLst>
              <a:ext uri="{FF2B5EF4-FFF2-40B4-BE49-F238E27FC236}">
                <a16:creationId xmlns:a16="http://schemas.microsoft.com/office/drawing/2014/main" id="{E9659216-4D75-69F6-A949-646B259603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diagramme, jaune&#10;&#10;Description générée automatiquement">
            <a:extLst>
              <a:ext uri="{FF2B5EF4-FFF2-40B4-BE49-F238E27FC236}">
                <a16:creationId xmlns:a16="http://schemas.microsoft.com/office/drawing/2014/main" id="{05214227-2996-86D1-BF3B-339B4D9DE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, diagramme&#10;&#10;Description générée automatiquement">
            <a:extLst>
              <a:ext uri="{FF2B5EF4-FFF2-40B4-BE49-F238E27FC236}">
                <a16:creationId xmlns:a16="http://schemas.microsoft.com/office/drawing/2014/main" id="{570CF5C9-F850-9B0F-DEF5-6EFF78D60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Police, conception&#10;&#10;Description générée automatiquement">
            <a:extLst>
              <a:ext uri="{FF2B5EF4-FFF2-40B4-BE49-F238E27FC236}">
                <a16:creationId xmlns:a16="http://schemas.microsoft.com/office/drawing/2014/main" id="{439BE647-3375-801F-1BB1-87235A129C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, conception&#10;&#10;Description générée automatiquement">
            <a:extLst>
              <a:ext uri="{FF2B5EF4-FFF2-40B4-BE49-F238E27FC236}">
                <a16:creationId xmlns:a16="http://schemas.microsoft.com/office/drawing/2014/main" id="{F35B81BA-30CC-6CC2-95F2-B57FC13C5A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, conception&#10;&#10;Description générée automatiquement">
            <a:extLst>
              <a:ext uri="{FF2B5EF4-FFF2-40B4-BE49-F238E27FC236}">
                <a16:creationId xmlns:a16="http://schemas.microsoft.com/office/drawing/2014/main" id="{1EEAB4E3-3A4F-9EDB-5447-96D885B17D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, conception&#10;&#10;Description générée automatiquement">
            <a:extLst>
              <a:ext uri="{FF2B5EF4-FFF2-40B4-BE49-F238E27FC236}">
                <a16:creationId xmlns:a16="http://schemas.microsoft.com/office/drawing/2014/main" id="{2BFD78AC-3037-32C2-792E-EAECAB99DB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conception, dessin humoristique&#10;&#10;Description générée automatiquement">
            <a:extLst>
              <a:ext uri="{FF2B5EF4-FFF2-40B4-BE49-F238E27FC236}">
                <a16:creationId xmlns:a16="http://schemas.microsoft.com/office/drawing/2014/main" id="{B547D737-680C-CBAD-12D6-60F534907F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Police, conception&#10;&#10;Description générée automatiquement">
            <a:extLst>
              <a:ext uri="{FF2B5EF4-FFF2-40B4-BE49-F238E27FC236}">
                <a16:creationId xmlns:a16="http://schemas.microsoft.com/office/drawing/2014/main" id="{7B7153A9-B73E-A211-6A61-0F927A63E3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, diagramme&#10;&#10;Description générée automatiquement">
            <a:extLst>
              <a:ext uri="{FF2B5EF4-FFF2-40B4-BE49-F238E27FC236}">
                <a16:creationId xmlns:a16="http://schemas.microsoft.com/office/drawing/2014/main" id="{6DF40BA7-64CA-D6E2-D2DC-0807F44A1D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Police, diagramme&#10;&#10;Description générée automatiquement">
            <a:extLst>
              <a:ext uri="{FF2B5EF4-FFF2-40B4-BE49-F238E27FC236}">
                <a16:creationId xmlns:a16="http://schemas.microsoft.com/office/drawing/2014/main" id="{0D3918C8-7A63-3631-E81E-9AA1C821A9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, logiciel&#10;&#10;Description générée automatiquement">
            <a:extLst>
              <a:ext uri="{FF2B5EF4-FFF2-40B4-BE49-F238E27FC236}">
                <a16:creationId xmlns:a16="http://schemas.microsoft.com/office/drawing/2014/main" id="{3DD68FC8-797B-3F14-96D9-F8E360D152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age web, Police&#10;&#10;Description générée automatiquement">
            <a:extLst>
              <a:ext uri="{FF2B5EF4-FFF2-40B4-BE49-F238E27FC236}">
                <a16:creationId xmlns:a16="http://schemas.microsoft.com/office/drawing/2014/main" id="{4B6435A8-FA2B-F9FE-4597-1D8E027BF1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Système d’exploitation, logiciel&#10;&#10;Description générée automatiquement">
            <a:extLst>
              <a:ext uri="{FF2B5EF4-FFF2-40B4-BE49-F238E27FC236}">
                <a16:creationId xmlns:a16="http://schemas.microsoft.com/office/drawing/2014/main" id="{FF63FB78-A476-D213-0B85-272D1839B4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logiciel, Icône d’ordinateur&#10;&#10;Description générée automatiquement">
            <a:extLst>
              <a:ext uri="{FF2B5EF4-FFF2-40B4-BE49-F238E27FC236}">
                <a16:creationId xmlns:a16="http://schemas.microsoft.com/office/drawing/2014/main" id="{C775C26A-D868-C879-E497-4ECB5C66E8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logiciel, Icône d’ordinateur&#10;&#10;Description générée automatiquement">
            <a:extLst>
              <a:ext uri="{FF2B5EF4-FFF2-40B4-BE49-F238E27FC236}">
                <a16:creationId xmlns:a16="http://schemas.microsoft.com/office/drawing/2014/main" id="{2B564FBC-86A9-A501-D6B8-E209CBCD2F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6828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diagramme, logiciel&#10;&#10;Description générée automatiquement">
            <a:extLst>
              <a:ext uri="{FF2B5EF4-FFF2-40B4-BE49-F238E27FC236}">
                <a16:creationId xmlns:a16="http://schemas.microsoft.com/office/drawing/2014/main" id="{A34CBB88-AF84-F18E-82D0-DAE4E144F6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6871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diagramme, nombre&#10;&#10;Description générée automatiquement">
            <a:extLst>
              <a:ext uri="{FF2B5EF4-FFF2-40B4-BE49-F238E27FC236}">
                <a16:creationId xmlns:a16="http://schemas.microsoft.com/office/drawing/2014/main" id="{61071C4C-12A8-DCA6-23B4-9457C0E25B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451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conception, dessin humoristique&#10;&#10;Description générée automatiquement">
            <a:extLst>
              <a:ext uri="{FF2B5EF4-FFF2-40B4-BE49-F238E27FC236}">
                <a16:creationId xmlns:a16="http://schemas.microsoft.com/office/drawing/2014/main" id="{7B4E0E39-47BE-1035-2343-24C65C7BE5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logiciel, Icône d’ordinateur&#10;&#10;Description générée automatiquement">
            <a:extLst>
              <a:ext uri="{FF2B5EF4-FFF2-40B4-BE49-F238E27FC236}">
                <a16:creationId xmlns:a16="http://schemas.microsoft.com/office/drawing/2014/main" id="{ED1FC118-B967-6626-AD67-F17B9578E0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0786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nombre&#10;&#10;Description générée automatiquement">
            <a:extLst>
              <a:ext uri="{FF2B5EF4-FFF2-40B4-BE49-F238E27FC236}">
                <a16:creationId xmlns:a16="http://schemas.microsoft.com/office/drawing/2014/main" id="{97B36C53-0353-920F-14CE-F0678714FD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8939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nombre, Police&#10;&#10;Description générée automatiquement">
            <a:extLst>
              <a:ext uri="{FF2B5EF4-FFF2-40B4-BE49-F238E27FC236}">
                <a16:creationId xmlns:a16="http://schemas.microsoft.com/office/drawing/2014/main" id="{06B24DF2-FA61-EE15-D70F-79E41C396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diagramme, nombre&#10;&#10;Description générée automatiquement">
            <a:extLst>
              <a:ext uri="{FF2B5EF4-FFF2-40B4-BE49-F238E27FC236}">
                <a16:creationId xmlns:a16="http://schemas.microsoft.com/office/drawing/2014/main" id="{4A0DBFAD-D109-158E-0BC9-C58E993E1A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, logiciel&#10;&#10;Description générée automatiquement">
            <a:extLst>
              <a:ext uri="{FF2B5EF4-FFF2-40B4-BE49-F238E27FC236}">
                <a16:creationId xmlns:a16="http://schemas.microsoft.com/office/drawing/2014/main" id="{5DE5D16C-3930-9193-DA5C-118E1A050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, logiciel&#10;&#10;Description générée automatiquement">
            <a:extLst>
              <a:ext uri="{FF2B5EF4-FFF2-40B4-BE49-F238E27FC236}">
                <a16:creationId xmlns:a16="http://schemas.microsoft.com/office/drawing/2014/main" id="{0DAFB836-0887-8C71-B649-53698ECD85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, conception&#10;&#10;Description générée automatiquement">
            <a:extLst>
              <a:ext uri="{FF2B5EF4-FFF2-40B4-BE49-F238E27FC236}">
                <a16:creationId xmlns:a16="http://schemas.microsoft.com/office/drawing/2014/main" id="{620107CA-5FE1-6E30-80D9-94A619CBBE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, logiciel&#10;&#10;Description générée automatiquement">
            <a:extLst>
              <a:ext uri="{FF2B5EF4-FFF2-40B4-BE49-F238E27FC236}">
                <a16:creationId xmlns:a16="http://schemas.microsoft.com/office/drawing/2014/main" id="{DA004CD5-CAD1-B251-86BD-CD3F2CCDF9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, conception&#10;&#10;Description générée automatiquement">
            <a:extLst>
              <a:ext uri="{FF2B5EF4-FFF2-40B4-BE49-F238E27FC236}">
                <a16:creationId xmlns:a16="http://schemas.microsoft.com/office/drawing/2014/main" id="{6C266103-2D0F-886F-78CD-B440B83EB6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, logiciel&#10;&#10;Description générée automatiquement">
            <a:extLst>
              <a:ext uri="{FF2B5EF4-FFF2-40B4-BE49-F238E27FC236}">
                <a16:creationId xmlns:a16="http://schemas.microsoft.com/office/drawing/2014/main" id="{A7EBAE2B-7EBA-15C3-D41B-E3C2885592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ème Office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hème Office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hème Office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496440C913BA45A370CE7E11E8D566" ma:contentTypeVersion="7" ma:contentTypeDescription="Create a new document." ma:contentTypeScope="" ma:versionID="a294f3863cfee161bfcb7ac074ee7a4c">
  <xsd:schema xmlns:xsd="http://www.w3.org/2001/XMLSchema" xmlns:xs="http://www.w3.org/2001/XMLSchema" xmlns:p="http://schemas.microsoft.com/office/2006/metadata/properties" xmlns:ns2="09219ee2-2e9c-4e26-afc7-dc2d20fdf34e" xmlns:ns3="acd48830-2a75-428a-ba87-2ad2d4179e11" targetNamespace="http://schemas.microsoft.com/office/2006/metadata/properties" ma:root="true" ma:fieldsID="ab4ff6d19a9d122a047aeca3702d1310" ns2:_="" ns3:_="">
    <xsd:import namespace="09219ee2-2e9c-4e26-afc7-dc2d20fdf34e"/>
    <xsd:import namespace="acd48830-2a75-428a-ba87-2ad2d4179e1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219ee2-2e9c-4e26-afc7-dc2d20fdf3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d48830-2a75-428a-ba87-2ad2d4179e1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acd48830-2a75-428a-ba87-2ad2d4179e11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CBBC3616-9408-4D90-A15D-12E2962DD2BA}"/>
</file>

<file path=customXml/itemProps2.xml><?xml version="1.0" encoding="utf-8"?>
<ds:datastoreItem xmlns:ds="http://schemas.openxmlformats.org/officeDocument/2006/customXml" ds:itemID="{DD31D020-4F48-4B3B-AC4B-DA00B68BFEE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B6929A-325D-48F6-9877-191C169E6107}">
  <ds:schemaRefs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78af4adf-cb3e-4732-bb85-653e85149c57"/>
    <ds:schemaRef ds:uri="http://purl.org/dc/terms/"/>
    <ds:schemaRef ds:uri="http://schemas.microsoft.com/office/infopath/2007/PartnerControls"/>
    <ds:schemaRef ds:uri="http://schemas.microsoft.com/office/2006/documentManagement/types"/>
    <ds:schemaRef ds:uri="be993d5a-5390-4a32-bd90-2a12d82b1d47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880</Words>
  <Application>Microsoft Office PowerPoint</Application>
  <PresentationFormat>Affichage à l'écran (4:3)</PresentationFormat>
  <Paragraphs>53</Paragraphs>
  <Slides>33</Slides>
  <Notes>33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33</vt:i4>
      </vt:variant>
    </vt:vector>
  </HeadingPairs>
  <TitlesOfParts>
    <vt:vector size="41" baseType="lpstr">
      <vt:lpstr>Arial</vt:lpstr>
      <vt:lpstr>Calibri</vt:lpstr>
      <vt:lpstr>Quattrocento Sans</vt:lpstr>
      <vt:lpstr>Verdana</vt:lpstr>
      <vt:lpstr>Thème Office</vt:lpstr>
      <vt:lpstr>1_Thème Office</vt:lpstr>
      <vt:lpstr>2_Thème Office</vt:lpstr>
      <vt:lpstr>3_Thème Office</vt:lpstr>
      <vt:lpstr>1. LES NOMBRES JUSQU’À 10 Dire, lire, écrire, dénombrer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LES NOMBRES JUSQU’À 10 Dire, lire, écrire, dénombrer, placer sur une ligne numérique</dc:title>
  <dc:creator>EDITIONS HATIER</dc:creator>
  <cp:lastModifiedBy>CARATY CORINNE</cp:lastModifiedBy>
  <cp:revision>11</cp:revision>
  <dcterms:created xsi:type="dcterms:W3CDTF">2022-01-07T11:15:07Z</dcterms:created>
  <dcterms:modified xsi:type="dcterms:W3CDTF">2023-06-23T12:50:16Z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0x0101008A496440C913BA45A370CE7E11E8D566</vt:lpwstr>
  </property>
  <property fmtid="{D5CDD505-2E9C-101B-9397-08002B2CF9AE}" pid="3" name="MediaServiceImageTags">
    <vt:lpwstr/>
  </property>
  <property fmtid="{D5CDD505-2E9C-101B-9397-08002B2CF9AE}" pid="4" name="Order">
    <vt:r8>67800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TriggerFlowInfo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ComplianceAssetId">
    <vt:lpwstr/>
  </property>
  <property fmtid="{D5CDD505-2E9C-101B-9397-08002B2CF9AE}" pid="11" name="TemplateUrl">
    <vt:lpwstr/>
  </property>
  <property fmtid="{D5CDD505-2E9C-101B-9397-08002B2CF9AE}" pid="12" name="_ExtendedDescription">
    <vt:lpwstr/>
  </property>
</Properties>
</file>