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81" r:id="rId5"/>
    <p:sldMasterId id="2147483688" r:id="rId6"/>
  </p:sldMasterIdLst>
  <p:notesMasterIdLst>
    <p:notesMasterId r:id="rId39"/>
  </p:notesMasterIdLst>
  <p:sldIdLst>
    <p:sldId id="258" r:id="rId7"/>
    <p:sldId id="302" r:id="rId8"/>
    <p:sldId id="305" r:id="rId9"/>
    <p:sldId id="418" r:id="rId10"/>
    <p:sldId id="420" r:id="rId11"/>
    <p:sldId id="419" r:id="rId12"/>
    <p:sldId id="421" r:id="rId13"/>
    <p:sldId id="422" r:id="rId14"/>
    <p:sldId id="423" r:id="rId15"/>
    <p:sldId id="425" r:id="rId16"/>
    <p:sldId id="426" r:id="rId17"/>
    <p:sldId id="449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8" r:id="rId27"/>
    <p:sldId id="439" r:id="rId28"/>
    <p:sldId id="436" r:id="rId29"/>
    <p:sldId id="441" r:id="rId30"/>
    <p:sldId id="440" r:id="rId31"/>
    <p:sldId id="437" r:id="rId32"/>
    <p:sldId id="444" r:id="rId33"/>
    <p:sldId id="450" r:id="rId34"/>
    <p:sldId id="451" r:id="rId35"/>
    <p:sldId id="452" r:id="rId36"/>
    <p:sldId id="445" r:id="rId37"/>
    <p:sldId id="447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Verdana" panose="020B060403050404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VELLIER ANNE" initials="CA" lastIdx="14" clrIdx="0">
    <p:extLst>
      <p:ext uri="{19B8F6BF-5375-455C-9EA6-DF929625EA0E}">
        <p15:presenceInfo xmlns:p15="http://schemas.microsoft.com/office/powerpoint/2012/main" userId="S::ACHAUVELLIER@editions-hatier.fr::63234966-364e-422f-8c52-45fd5239a521" providerId="AD"/>
      </p:ext>
    </p:extLst>
  </p:cmAuthor>
  <p:cmAuthor id="2" name="omenriah" initials="om" lastIdx="3" clrIdx="1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3" name="pauline.negrellion" initials="pa" lastIdx="3" clrIdx="2">
    <p:extLst>
      <p:ext uri="{19B8F6BF-5375-455C-9EA6-DF929625EA0E}">
        <p15:presenceInfo xmlns:p15="http://schemas.microsoft.com/office/powerpoint/2012/main" userId="S::pauline.negrellion_gmail.com#ext#@hachette.onmicrosoft.com::9fb65b54-3bbd-4994-b3cf-42d8602c7eef" providerId="AD"/>
      </p:ext>
    </p:extLst>
  </p:cmAuthor>
  <p:cmAuthor id="4" name="catherine.mallard2" initials="ca" lastIdx="1" clrIdx="3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5" name="riviere.jennifer" initials="ri" lastIdx="6" clrIdx="4">
    <p:extLst>
      <p:ext uri="{19B8F6BF-5375-455C-9EA6-DF929625EA0E}">
        <p15:presenceInfo xmlns:p15="http://schemas.microsoft.com/office/powerpoint/2012/main" userId="S::riviere.jennifer_gmail.com#ext#@hachette.onmicrosoft.com::1d9d5009-092f-4c80-8dba-153923be29d4" providerId="AD"/>
      </p:ext>
    </p:extLst>
  </p:cmAuthor>
  <p:cmAuthor id="6" name="jennifer riviere" initials="jr" lastIdx="23" clrIdx="5">
    <p:extLst>
      <p:ext uri="{19B8F6BF-5375-455C-9EA6-DF929625EA0E}">
        <p15:presenceInfo xmlns:p15="http://schemas.microsoft.com/office/powerpoint/2012/main" userId="77148290420568c5" providerId="Windows Live"/>
      </p:ext>
    </p:extLst>
  </p:cmAuthor>
  <p:cmAuthor id="7" name="CHAUVELLIER ANNE" initials="CA [2]" lastIdx="30" clrIdx="6">
    <p:extLst>
      <p:ext uri="{19B8F6BF-5375-455C-9EA6-DF929625EA0E}">
        <p15:presenceInfo xmlns:p15="http://schemas.microsoft.com/office/powerpoint/2012/main" userId="S::ACHAUVELLIER@editions-hatier.fr::f6f57ace-c9cf-44ce-941b-3615434e65b1" providerId="AD"/>
      </p:ext>
    </p:extLst>
  </p:cmAuthor>
  <p:cmAuthor id="8" name="TAILLADE JUSTINE" initials="TJ" lastIdx="5" clrIdx="7">
    <p:extLst>
      <p:ext uri="{19B8F6BF-5375-455C-9EA6-DF929625EA0E}">
        <p15:presenceInfo xmlns:p15="http://schemas.microsoft.com/office/powerpoint/2012/main" userId="S::JTAILLADE@editions-hatier.fr::7689be7a-6074-46a5-a6a4-f2fd3e4f6393" providerId="AD"/>
      </p:ext>
    </p:extLst>
  </p:cmAuthor>
  <p:cmAuthor id="9" name="Sylvie Advenier" initials="SA" lastIdx="10" clrIdx="8">
    <p:extLst>
      <p:ext uri="{19B8F6BF-5375-455C-9EA6-DF929625EA0E}">
        <p15:presenceInfo xmlns:p15="http://schemas.microsoft.com/office/powerpoint/2012/main" userId="516bcc22ff4f1580" providerId="Windows Live"/>
      </p:ext>
    </p:extLst>
  </p:cmAuthor>
  <p:cmAuthor id="10" name="Expert" initials="C" lastIdx="5" clrIdx="9">
    <p:extLst>
      <p:ext uri="{19B8F6BF-5375-455C-9EA6-DF929625EA0E}">
        <p15:presenceInfo xmlns:p15="http://schemas.microsoft.com/office/powerpoint/2012/main" userId="Expert" providerId="None"/>
      </p:ext>
    </p:extLst>
  </p:cmAuthor>
  <p:cmAuthor id="11" name="Harmonie Rossi Tessier" initials="HRT" lastIdx="10" clrIdx="10">
    <p:extLst>
      <p:ext uri="{19B8F6BF-5375-455C-9EA6-DF929625EA0E}">
        <p15:presenceInfo xmlns:p15="http://schemas.microsoft.com/office/powerpoint/2012/main" userId="ce3dc0babca3d520" providerId="Windows Live"/>
      </p:ext>
    </p:extLst>
  </p:cmAuthor>
  <p:cmAuthor id="12" name="Pauline Lion" initials="PL" lastIdx="12" clrIdx="11">
    <p:extLst>
      <p:ext uri="{19B8F6BF-5375-455C-9EA6-DF929625EA0E}">
        <p15:presenceInfo xmlns:p15="http://schemas.microsoft.com/office/powerpoint/2012/main" userId="48ef9a2cfb904c2c" providerId="Windows Live"/>
      </p:ext>
    </p:extLst>
  </p:cmAuthor>
  <p:cmAuthor id="13" name="Caroline HACHE" initials="CH" lastIdx="3" clrIdx="12">
    <p:extLst>
      <p:ext uri="{19B8F6BF-5375-455C-9EA6-DF929625EA0E}">
        <p15:presenceInfo xmlns:p15="http://schemas.microsoft.com/office/powerpoint/2012/main" userId="Caroline HACH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491"/>
    <a:srgbClr val="61C4D1"/>
    <a:srgbClr val="FFD333"/>
    <a:srgbClr val="EC527E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F7FD7-6092-4277-8346-42AC7FE7A4E2}" v="1" dt="2023-05-12T14:48:25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82256" autoAdjust="0"/>
  </p:normalViewPr>
  <p:slideViewPr>
    <p:cSldViewPr snapToGrid="0">
      <p:cViewPr varScale="1">
        <p:scale>
          <a:sx n="94" d="100"/>
          <a:sy n="94" d="100"/>
        </p:scale>
        <p:origin x="1962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>
                <a:latin typeface="+mn-lt"/>
                <a:cs typeface="Arial" panose="020B0604020202020204" pitchFamily="34" charset="0"/>
              </a:rPr>
              <a:t>Aujourd’hui, nous allons calculer des sommes et des différences avec des nombres inférieurs ou égaux à 10.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Pour chaque calcul, nous expliquerons les stratégies possibles.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70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Rappeler l’intérêt de calculer 7 + 1 plutôt que 1 + 7 : </a:t>
            </a:r>
            <a:r>
              <a:rPr lang="fr-FR" i="1" dirty="0"/>
              <a:t>c’est plus facile avec les doigts mais également avec la file numérique, car on ne fait qu’un seul bond. Et vous connaissez aussi sûrement par cœur 7 + 1.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dirty="0"/>
              <a:t>Illustrer le propos avec des jetons aimantés de deux couleurs différentes au tableau, en les plaçant sous la file numérique.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367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trike="noStrike" dirty="0"/>
              <a:t>Demander aux élèves </a:t>
            </a:r>
            <a:r>
              <a:rPr lang="fr-FR" dirty="0"/>
              <a:t>ce qu’est une soustraction. Réponse attendue :</a:t>
            </a:r>
            <a:r>
              <a:rPr lang="fr-FR" i="1" dirty="0"/>
              <a:t> c’est quand on enlève quelque chose, on met le signe « moins ».</a:t>
            </a:r>
          </a:p>
          <a:p>
            <a:r>
              <a:rPr lang="fr-FR" sz="1200" i="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Reformuler : </a:t>
            </a:r>
            <a:r>
              <a:rPr lang="fr-FR" sz="1200" i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Soustraire</a:t>
            </a: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c'est un mot mathématique. </a:t>
            </a:r>
            <a:r>
              <a:rPr lang="fr-FR" sz="1200" i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Cela signifie enlever des nombres. </a:t>
            </a:r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0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Lire la diapositive puis annoncer aux élèves </a:t>
            </a:r>
            <a:r>
              <a:rPr lang="fr-FR" i="1" dirty="0"/>
              <a:t>: ici aussi, nous allons faire un exemple pour rappeler les différentes stratégies qui peuvent être utilisées.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3278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différence, c’est le résultat d’une soustraction. Je vais afficher une soustraction ; vous devrez calculer et écrire la différence sur votre ardoise.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32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Lire le calcul en pointant en même temps :  </a:t>
            </a:r>
            <a:r>
              <a:rPr lang="fr-FR" i="1" dirty="0"/>
              <a:t>8 – 5 = ?</a:t>
            </a:r>
            <a:r>
              <a:rPr lang="fr-FR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élèves </a:t>
            </a:r>
            <a:r>
              <a:rPr lang="fr-FR" strike="noStrike" dirty="0"/>
              <a:t>notent le résultat sur leur ardoise et la lèvent dès qu’ils ont trouvé la réponse. </a:t>
            </a:r>
            <a:r>
              <a:rPr lang="fr-FR" dirty="0"/>
              <a:t>Valider discrètement d’un signe de tête. Observer les stratégies employées.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Laisser une minute, puis interroger un élève, lui faire verbaliser sa stratégie et noter le résultat sur les pointillés.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697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Avec les mains : on affiche 8 doigts puis on en baisse 5 </a:t>
            </a:r>
            <a:r>
              <a:rPr lang="fr-FR" b="0" i="0" dirty="0"/>
              <a:t>(montrer aux élèves en même temps).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Avec la file numérique : on se place sur 8 et on recule de 5 cases, c’est-à-dire qu’on fait 5 bonds en arrière.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On peut aussi utiliser un résultat connu par cœur : si on sait que 5 + 3 = 8, alors 8 – 5 = 3.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155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Même démarche.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13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/>
              <a:t>Lors de la correction, demander à un élève d’expliquer la procédure qu’il a utilisée ; expliciter cette procédure au tableau.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599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599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56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trike="noStrike" dirty="0"/>
              <a:t>Demander aux </a:t>
            </a:r>
            <a:r>
              <a:rPr lang="fr-FR" dirty="0"/>
              <a:t>élèves ce qu’est une addition. Réponses attendues :</a:t>
            </a:r>
            <a:r>
              <a:rPr lang="fr-FR" i="1" dirty="0"/>
              <a:t> c’est quand on ajoute quelque chose, on met le signe « plus ».</a:t>
            </a:r>
          </a:p>
          <a:p>
            <a:r>
              <a:rPr lang="fr-FR" sz="1200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Reformuler : </a:t>
            </a:r>
            <a:r>
              <a:rPr lang="fr-FR" sz="1200" i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fr-FR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jouter, c'est mettre en plus. Quand on ajoute un objet, on le met en plus de ceux qu'il y avait déjà.</a:t>
            </a:r>
          </a:p>
          <a:p>
            <a:r>
              <a:rPr lang="fr-FR" sz="1200" i="1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Additionner, c'est un mot mathématique. Cela signifie ajouter des nombres. Quand on fait une addition, on ajoute des nombres.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038E3-B7CF-455E-96F4-A4DE1B1434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656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Attention, maintenant il y aura des additions et des soustractions. Faites bien attention au signe !</a:t>
            </a:r>
          </a:p>
          <a:p>
            <a:r>
              <a:rPr lang="fr-FR" i="1" dirty="0"/>
              <a:t>Calculez et écrivez </a:t>
            </a:r>
            <a:r>
              <a:rPr lang="fr-FR" i="1" strike="noStrike" dirty="0"/>
              <a:t>le résultat </a:t>
            </a:r>
            <a:r>
              <a:rPr lang="fr-FR" i="1" dirty="0"/>
              <a:t>sur votre ardoise.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906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plus lire le calcul pour inciter les élèves à faire attention au signe.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611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/>
              <a:t>Lors de la correction, faire remarquer que 2 + 8 est égal à 8 + 2 : </a:t>
            </a:r>
            <a:r>
              <a:rPr lang="fr-FR" b="0" i="1" dirty="0"/>
              <a:t>dans une addition, on peut inverser les deux nombres ; le résultat est le même. Il est plus rapide de calculer 8 + 2.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44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Même démarche.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916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494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222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51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Cet exercice comporte des additions et des soustractions avec les nombres jusqu’à 20.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24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Lire la diapositive puis annoncer aux élèves : </a:t>
            </a:r>
            <a:r>
              <a:rPr lang="fr-FR" i="1" dirty="0"/>
              <a:t>nous allons faire un exemple pour rappeler les différentes stratégies qui peuvent être utilisées.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161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somme, c’est le résultat d’une addition. Je vais afficher une addition ; vous devrez calculer et écrire la somme sur votre ardoise.</a:t>
            </a:r>
            <a:endParaRPr lang="fr-FR" i="1" dirty="0"/>
          </a:p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872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Lire le calcul en pointant en même temps </a:t>
            </a:r>
            <a:r>
              <a:rPr lang="fr-FR" strike="noStrike" dirty="0"/>
              <a:t>avec le doigt : </a:t>
            </a:r>
            <a:r>
              <a:rPr lang="fr-FR" i="1" dirty="0"/>
              <a:t>6 + 3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élèves </a:t>
            </a:r>
            <a:r>
              <a:rPr lang="fr-FR" strike="noStrike" dirty="0"/>
              <a:t>notent le résultat sur leur ardoise et la lèvent dès qu’ils l’ont trouvé. </a:t>
            </a:r>
            <a:r>
              <a:rPr lang="fr-FR" dirty="0"/>
              <a:t>Valider discrètement d’un signe de tête. Observer les stratégies employées.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Laisser une minute, puis interroger un élève, lui faire verbaliser sa stratégie et noter le résultat sur les pointillés.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17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/>
              <a:t>Pointer chaque pictogramme avant de verbaliser la stratégie à laquelle il correspond.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1" dirty="0"/>
              <a:t>Avec les mains : on affiche 6 doigts puis on en ajoute 3 </a:t>
            </a:r>
            <a:r>
              <a:rPr lang="fr-FR" b="0" i="0" dirty="0"/>
              <a:t>(montrer aux élèves en même temps).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Avec la file numérique : on se place sur 6 et on avance de 3 cases.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On peut aussi avoir mémorisé ce résultat par cœur au CP. Faire appel à des résultats connus par cœur est toujours la stratégie la plus rapide.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09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Même démarche.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pictogrammes sur le côté aident les élèves à employer, puis à verbaliser une stratégie.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9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/>
              <a:t>Lors de la correction, demander à un élève d’expliquer la procédure qu’il a utilisée ; expliciter cette procédure au tableau.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04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Lors du retour collectif, interroger un élève qui a répondu rapidement, afin qu’il puisse verbaliser la commutativité de l’addition.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5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C84321A-139F-4AF6-AD8D-37CBAFD115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3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ln w="28575">
            <a:noFill/>
          </a:ln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258AB5B3-F4E5-428C-8C09-2E5B451E51B6}"/>
              </a:ext>
            </a:extLst>
          </p:cNvPr>
          <p:cNvSpPr txBox="1">
            <a:spLocks/>
          </p:cNvSpPr>
          <p:nvPr userDrawn="1"/>
        </p:nvSpPr>
        <p:spPr>
          <a:xfrm>
            <a:off x="4342511" y="616376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65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537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66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914A-B9D9-4B95-BBEA-32E85AA20954}" type="datetimeFigureOut">
              <a:rPr lang="fr-FR" smtClean="0"/>
              <a:t>23/06/2023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49CDC-BADB-4C39-95ED-E0FCA83A67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79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0914A-B9D9-4B95-BBEA-32E85AA20954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23/06/2023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49CDC-BADB-4C39-95ED-E0FCA83A67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68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3CEEF-AE27-44D6-9A44-5EC3C1B42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bg1"/>
                </a:solidFill>
              </a:rPr>
              <a:t>2. LES NOMBRES JUSQU’À 10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Calculer des sommes et des différences</a:t>
            </a:r>
          </a:p>
        </p:txBody>
      </p:sp>
    </p:spTree>
    <p:extLst>
      <p:ext uri="{BB962C8B-B14F-4D97-AF65-F5344CB8AC3E}">
        <p14:creationId xmlns:p14="http://schemas.microsoft.com/office/powerpoint/2010/main" val="30696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7383B6A-8391-8B69-5B7B-28422BF98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3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FBDADAF7-E115-03FE-C1A9-246A31274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Page web&#10;&#10;Description générée automatiquement">
            <a:extLst>
              <a:ext uri="{FF2B5EF4-FFF2-40B4-BE49-F238E27FC236}">
                <a16:creationId xmlns:a16="http://schemas.microsoft.com/office/drawing/2014/main" id="{4E8B973D-A5D1-ED16-FBCA-E0C50B18B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6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9B2C69E2-6EEC-5189-CB1F-388DECD69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1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D2AD7FC-AEBC-1E92-48E1-ED364AD39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4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0B8C42E4-8F22-F735-80B3-CAC98C1F0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3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F0EB71E-7F80-9446-870F-83714FD3D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0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E91D1066-57F6-F136-1A16-E14A281D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1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0B38D35-2EAF-D844-C02D-11D96BA6E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69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D8310E2-BDB7-4C81-E408-C11671196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CD197628-4726-AB2E-7F3E-F704D3FAF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91756D61-1A15-59EE-CFF3-5D7586A72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3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6CD3805-18C8-834A-9FEA-0053DA4F8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22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4B85806-C9F2-18C2-1B2A-1E70D411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82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DC2CA4F-61E0-C083-564E-95C6B2899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1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7C5A7B4-9730-556D-C09D-B01C940CA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5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ACE4CF0-3A8A-CD18-ADC6-39E7C59D2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92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983D4AF9-B080-7E60-25D2-2F390BC9F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19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nombre&#10;&#10;Description générée automatiquement">
            <a:extLst>
              <a:ext uri="{FF2B5EF4-FFF2-40B4-BE49-F238E27FC236}">
                <a16:creationId xmlns:a16="http://schemas.microsoft.com/office/drawing/2014/main" id="{A66E2745-76FF-37F0-A210-66EA5E1C5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74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8E025B6-1D33-896E-C708-56FF4FB0B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4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BC9F7D65-3ECE-D876-3308-AEFA9F7F7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9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E4100FF-27A3-F135-ABD2-8DEB20672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3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73AA0FED-85E2-9F1D-1576-0E6E72AF8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35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891E7A0-3FE7-389E-D562-4C4E8F9FD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7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3052978-BD39-724E-8279-B35445782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5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6827A6BF-5706-4F3F-225B-85F7E010D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26963BF9-8722-2264-17F3-8ECA05F56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1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7B4AA042-876E-EA3A-A78D-9D928337F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4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492FE5DF-A32D-5F16-C0D8-448ADDF19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5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C8C8861C-0991-74E1-39B0-B8E2403F5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3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A38D5D0A-E8F2-D09B-44E9-18E69FEB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2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AD6E93-9B95-4056-BF85-2BD0A4A736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BA27F-D21F-4DCA-8718-6907820D6510}">
  <ds:schemaRefs>
    <ds:schemaRef ds:uri="http://www.w3.org/XML/1998/namespace"/>
    <ds:schemaRef ds:uri="http://purl.org/dc/elements/1.1/"/>
    <ds:schemaRef ds:uri="cd84cc96-e4f0-4e7f-873a-a508fb658c4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27f64e36-29aa-44d5-a3e0-06242cad7d4d"/>
    <ds:schemaRef ds:uri="http://schemas.microsoft.com/office/2006/metadata/properties"/>
    <ds:schemaRef ds:uri="be993d5a-5390-4a32-bd90-2a12d82b1d47"/>
  </ds:schemaRefs>
</ds:datastoreItem>
</file>

<file path=customXml/itemProps3.xml><?xml version="1.0" encoding="utf-8"?>
<ds:datastoreItem xmlns:ds="http://schemas.openxmlformats.org/officeDocument/2006/customXml" ds:itemID="{30917BA5-F920-4B56-876E-E4D7EAC630D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5101</TotalTime>
  <Words>831</Words>
  <Application>Microsoft Office PowerPoint</Application>
  <PresentationFormat>Affichage à l'écran (4:3)</PresentationFormat>
  <Paragraphs>66</Paragraphs>
  <Slides>32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Verdana</vt:lpstr>
      <vt:lpstr>Calibri Light</vt:lpstr>
      <vt:lpstr>Thème Office</vt:lpstr>
      <vt:lpstr>3_Thème Office</vt:lpstr>
      <vt:lpstr>7_Thème Office</vt:lpstr>
      <vt:lpstr>2. LES NOMBRES JUSQU’À 10 Calculer des sommes et des différences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62</cp:revision>
  <dcterms:created xsi:type="dcterms:W3CDTF">2022-01-07T11:15:07Z</dcterms:created>
  <dcterms:modified xsi:type="dcterms:W3CDTF">2023-06-23T18:29:04Z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68000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