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56" r:id="rId5"/>
    <p:sldId id="352" r:id="rId6"/>
    <p:sldId id="392" r:id="rId7"/>
    <p:sldId id="393" r:id="rId8"/>
    <p:sldId id="394" r:id="rId9"/>
    <p:sldId id="395" r:id="rId10"/>
    <p:sldId id="396" r:id="rId11"/>
    <p:sldId id="397" r:id="rId12"/>
    <p:sldId id="401" r:id="rId13"/>
    <p:sldId id="360" r:id="rId14"/>
    <p:sldId id="364" r:id="rId15"/>
    <p:sldId id="265" r:id="rId16"/>
    <p:sldId id="373" r:id="rId17"/>
    <p:sldId id="374" r:id="rId18"/>
    <p:sldId id="375" r:id="rId19"/>
    <p:sldId id="376" r:id="rId20"/>
    <p:sldId id="377" r:id="rId21"/>
    <p:sldId id="378" r:id="rId22"/>
    <p:sldId id="382" r:id="rId23"/>
    <p:sldId id="383" r:id="rId24"/>
    <p:sldId id="384" r:id="rId25"/>
    <p:sldId id="402" r:id="rId26"/>
    <p:sldId id="385" r:id="rId27"/>
    <p:sldId id="386" r:id="rId28"/>
    <p:sldId id="387" r:id="rId29"/>
    <p:sldId id="328" r:id="rId30"/>
    <p:sldId id="388" r:id="rId31"/>
    <p:sldId id="389" r:id="rId32"/>
    <p:sldId id="331" r:id="rId33"/>
    <p:sldId id="390" r:id="rId34"/>
    <p:sldId id="391" r:id="rId35"/>
    <p:sldId id="293" r:id="rId36"/>
    <p:sldId id="338" r:id="rId37"/>
    <p:sldId id="345" r:id="rId38"/>
    <p:sldId id="346" r:id="rId39"/>
    <p:sldId id="347" r:id="rId40"/>
    <p:sldId id="337" r:id="rId41"/>
    <p:sldId id="403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5A710-E786-5AD4-6E6B-F2C4540F2679}" name="CHAUVELLIER ANNE" initials="CA" userId="S::ACHAUVELLIER@editions-hatier.fr::f6f57ace-c9cf-44ce-941b-3615434e65b1" providerId="AD"/>
  <p188:author id="{5F8BA321-80A1-CEA0-CCDE-AB6954515002}" name="TAILLADE JUSTINE" initials="TJ" userId="S::JTAILLADE@editions-hatier.fr::7689be7a-6074-46a5-a6a4-f2fd3e4f6393" providerId="AD"/>
  <p188:author id="{BCEC0C35-085C-D9B9-E378-2995294E600F}" name="Sylvie Advenier" initials="SA" userId="516bcc22ff4f1580" providerId="Windows Live"/>
  <p188:author id="{6E47C18F-DDAE-EA39-9B3A-D5582A6DAE9D}" name="pauline.negrellion" initials="pa" userId="S::pauline.negrellion_gmail.com#ext#@hachette.onmicrosoft.com::9fb65b54-3bbd-4994-b3cf-42d8602c7eef" providerId="AD"/>
  <p188:author id="{2EACF4B5-B5D6-1F77-434B-4ACC816D40DA}" name="Caroline HACHE" initials="CH" userId="Caroline HACHE" providerId="None"/>
  <p188:author id="{E89BFAD0-ACBE-9964-AB8B-A2E5DAC1FBA3}" name="omenriah" initials="om" userId="S::omenriah_gmail.com#ext#@hachette.onmicrosoft.com::1c7e23f3-21b9-4451-98c0-15057ee07999" providerId="AD"/>
  <p188:author id="{4CF84EDD-95CE-3E5E-4B94-06DB52278683}" name="Christophe Dracos" initials="CD" userId="S::cri.dracos_outlook.fr#ext#@hachette.onmicrosoft.com::9a339485-cc17-450e-b56d-f2edc49cae5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tophe" initials="cd [2]" lastIdx="1" clrIdx="6"/>
  <p:cmAuthor id="1" name="CHAUVELLIER ANNE" initials="CA" lastIdx="14" clrIdx="0"/>
  <p:cmAuthor id="8" name="Christophe" initials="cd [3]" lastIdx="1" clrIdx="7"/>
  <p:cmAuthor id="2" name="omenriah" initials="om" lastIdx="3" clrIdx="1"/>
  <p:cmAuthor id="3" name="pauline.negrellion" initials="pa" lastIdx="3" clrIdx="2"/>
  <p:cmAuthor id="4" name="catherine.mallard2" initials="ca" lastIdx="1" clrIdx="3"/>
  <p:cmAuthor id="5" name="riviere.jennifer" initials="ri" lastIdx="6" clrIdx="4"/>
  <p:cmAuthor id="6" name="Christophe" initials="cd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A9262-8E63-4BE6-AAED-9F4483ED29D0}" v="2" dt="2023-05-12T14:55:51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2360" autoAdjust="0"/>
  </p:normalViewPr>
  <p:slideViewPr>
    <p:cSldViewPr snapToGrid="0">
      <p:cViewPr varScale="1">
        <p:scale>
          <a:sx n="82" d="100"/>
          <a:sy n="82" d="100"/>
        </p:scale>
        <p:origin x="24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>
                <a:cs typeface="Calibri"/>
              </a:rPr>
              <a:t>Aujourd'hui, nous allons apprendre à situer des objets les uns par rapport aux autres en utilisant des mots qui permettent de décrire leur position : à gauche, à droite, au-dessus, au-dessous, entre, devant, derrière.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66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dirty="0"/>
              <a:t>Maintenant,</a:t>
            </a:r>
            <a:r>
              <a:rPr lang="fr-FR" i="1" baseline="0" dirty="0"/>
              <a:t> nous allons revoir un personnage du CP que vous connaissez peut-être. C’est Amine. Où se trouve Amine par rapport à la boite ?</a:t>
            </a:r>
          </a:p>
          <a:p>
            <a:pPr>
              <a:defRPr/>
            </a:pPr>
            <a:r>
              <a:rPr lang="fr-FR" i="0" baseline="0" dirty="0"/>
              <a:t>Laisser quelques secondes, puis interroger un élève.</a:t>
            </a:r>
          </a:p>
          <a:p>
            <a:pPr>
              <a:defRPr/>
            </a:pPr>
            <a:r>
              <a:rPr lang="fr-FR" i="1" dirty="0">
                <a:sym typeface="Symbol" panose="05050102010706020507" pitchFamily="18" charset="2"/>
              </a:rPr>
              <a:t>→ Amine est devant la boite.</a:t>
            </a:r>
          </a:p>
          <a:p>
            <a:pPr>
              <a:defRPr/>
            </a:pPr>
            <a:r>
              <a:rPr lang="fr-FR" i="0" dirty="0">
                <a:sym typeface="Symbol" panose="05050102010706020507" pitchFamily="18" charset="2"/>
              </a:rPr>
              <a:t>En cas de réponse erronée, reprendre en faisant manipuler par les élèves une trousse et un crayon.</a:t>
            </a:r>
            <a:endParaRPr lang="fr-FR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5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0" baseline="0" dirty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1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dirty="0"/>
              <a:t>Nous allons observer la position de ces jetons de couleur. Pour commencer, nous allons revoir les couleurs de ces jetons.</a:t>
            </a:r>
            <a:endParaRPr lang="fr-FR" i="1" dirty="0">
              <a:cs typeface="Calibri"/>
            </a:endParaRPr>
          </a:p>
          <a:p>
            <a:pPr>
              <a:defRPr/>
            </a:pPr>
            <a:r>
              <a:rPr lang="fr-FR" dirty="0"/>
              <a:t>Faire</a:t>
            </a:r>
            <a:r>
              <a:rPr lang="fr-FR" baseline="0" dirty="0"/>
              <a:t> verbaliser le noms des couleurs par plusieurs élèves,</a:t>
            </a:r>
            <a:r>
              <a:rPr lang="fr-FR" dirty="0"/>
              <a:t> de gauche à droite puis de droite à gauche</a:t>
            </a:r>
            <a:r>
              <a:rPr lang="fr-FR" baseline="0" dirty="0"/>
              <a:t>.</a:t>
            </a:r>
          </a:p>
          <a:p>
            <a:pPr>
              <a:defRPr/>
            </a:pPr>
            <a:r>
              <a:rPr lang="fr-FR" i="1" baseline="0" dirty="0">
                <a:cs typeface="Calibri"/>
              </a:rPr>
              <a:t>D’après vous, à quoi correspondent les lettres sous les points de couleur ?</a:t>
            </a:r>
            <a:endParaRPr lang="fr-FR" dirty="0">
              <a:cs typeface="Calibri"/>
            </a:endParaRPr>
          </a:p>
          <a:p>
            <a:r>
              <a:rPr lang="fr-FR" dirty="0"/>
              <a:t>Faire émerger que chaque lettre est la première lettre de chaque couleur.</a:t>
            </a:r>
          </a:p>
          <a:p>
            <a:r>
              <a:rPr lang="fr-FR" i="1" dirty="0"/>
              <a:t>Je vais vous poser des</a:t>
            </a:r>
            <a:r>
              <a:rPr lang="fr-FR" i="1" baseline="0" dirty="0"/>
              <a:t> questions ; vous allez répondre sur l’ardoise en utilisant les lettres sous les couleurs. Par exemple, si je veux répondre « le jeton rouge », j’écris un R. </a:t>
            </a:r>
          </a:p>
          <a:p>
            <a:r>
              <a:rPr lang="fr-FR" i="0" baseline="0" dirty="0"/>
              <a:t>Faire d’autres exemples à l’oral.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34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Quel est le jeton situé juste à droite du jeton rouge ? </a:t>
            </a:r>
          </a:p>
          <a:p>
            <a:r>
              <a:rPr lang="fr-FR" baseline="0" dirty="0"/>
              <a:t>Laisser quelques secondes, puis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interroger un élève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fr-FR" dirty="0">
              <a:ea typeface="Calibri" panose="020F0502020204030204"/>
              <a:cs typeface="Calibri" panose="020F0502020204030204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35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 le jeton bleu.</a:t>
            </a:r>
          </a:p>
          <a:p>
            <a:r>
              <a:rPr lang="fr-FR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pensez-vous de la position du jeton orange ? </a:t>
            </a:r>
          </a:p>
          <a:p>
            <a:r>
              <a:rPr lang="fr-FR" i="1" dirty="0"/>
              <a:t>→ Il est aussi à droite du jeton rouge, mais pas « juste à droite ». Il n’y a qu’un jeton qui est situé « juste à droite », c’est le jeton bleu.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90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0" dirty="0"/>
              <a:t>Même démarche.</a:t>
            </a:r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257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dirty="0"/>
              <a:t>→ Le jeton gris est situé juste à gauche du jeton vert.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55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7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→ Le jeton vert est situé juste à gauche du jeton jaune. </a:t>
            </a:r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8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cs typeface="Calibri"/>
              </a:rPr>
              <a:t>Demander aux élèves de prendre </a:t>
            </a:r>
            <a:r>
              <a:rPr lang="fr-FR" baseline="0" dirty="0">
                <a:cs typeface="Calibri"/>
              </a:rPr>
              <a:t>un crayon et une règle.</a:t>
            </a:r>
          </a:p>
          <a:p>
            <a:pPr>
              <a:defRPr/>
            </a:pPr>
            <a:r>
              <a:rPr lang="fr-FR" i="1" baseline="0" dirty="0">
                <a:cs typeface="Calibri"/>
              </a:rPr>
              <a:t>Posez la règle sur la table comme sur la photo. </a:t>
            </a:r>
          </a:p>
          <a:p>
            <a:pPr>
              <a:defRPr/>
            </a:pPr>
            <a:r>
              <a:rPr lang="fr-FR" i="0" baseline="0" dirty="0">
                <a:cs typeface="Calibri"/>
              </a:rPr>
              <a:t>S’assurer que tous les élèves ont positionné correctement leur règle sur la table (verticalement par rapport à eux) puis lire la consigne. </a:t>
            </a:r>
          </a:p>
          <a:p>
            <a:pPr>
              <a:defRPr/>
            </a:pPr>
            <a:r>
              <a:rPr lang="fr-FR" i="1" baseline="0" dirty="0">
                <a:cs typeface="Calibri"/>
              </a:rPr>
              <a:t>Place le crayon à droite de la règle.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quelques secondes puis</a:t>
            </a:r>
            <a:r>
              <a:rPr lang="fr-FR" baseline="0" dirty="0"/>
              <a:t> interroger un élève.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465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→ Les jetons gris et vert sont situés entre le jeton noir et le jeton jaune. </a:t>
            </a:r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062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Où est situé le jeton jaune ? </a:t>
            </a:r>
          </a:p>
          <a:p>
            <a:r>
              <a:rPr lang="fr-FR" baseline="0" dirty="0"/>
              <a:t>Laisser quelques secondes, puis interroger un élève. </a:t>
            </a:r>
            <a:endParaRPr lang="fr-FR" dirty="0"/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0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Il y a plusieurs manières de situer le jeton demandé : </a:t>
            </a:r>
            <a:r>
              <a:rPr lang="fr-FR" i="1" baseline="0" dirty="0">
                <a:sym typeface="Symbol" panose="05050102010706020507" pitchFamily="18" charset="2"/>
              </a:rPr>
              <a:t>l</a:t>
            </a:r>
            <a:r>
              <a:rPr lang="fr-FR" i="1" baseline="0" dirty="0"/>
              <a:t>e jeton jaune est situé juste à droite du jeton vert / juste à gauche du jeton rouge / entre le jeton vert et le jeton rouge.</a:t>
            </a:r>
            <a:endParaRPr lang="fr-FR" i="1" dirty="0">
              <a:cs typeface="Calibri"/>
            </a:endParaRPr>
          </a:p>
          <a:p>
            <a:endParaRPr lang="fr-FR" dirty="0"/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94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baseline="0" dirty="0"/>
              <a:t>Vous devez compléter la phrase à l’aide des mots proposés : « à droite » ou « à gauche » </a:t>
            </a:r>
            <a:r>
              <a:rPr lang="fr-FR" i="0" baseline="0" dirty="0"/>
              <a:t>(pointer les mots au tableau).</a:t>
            </a:r>
          </a:p>
          <a:p>
            <a:pPr>
              <a:defRPr/>
            </a:pPr>
            <a:r>
              <a:rPr lang="fr-FR" i="1" baseline="0" dirty="0"/>
              <a:t>Écrivez les mots manquants sur vos ardoises</a:t>
            </a:r>
            <a:r>
              <a:rPr lang="fr-FR" baseline="0" dirty="0"/>
              <a:t>.</a:t>
            </a:r>
            <a:r>
              <a:rPr lang="fr-FR" dirty="0"/>
              <a:t> </a:t>
            </a: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Laisser quelques secondes, puis interroger un élève.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ym typeface="Symbol" panose="05050102010706020507" pitchFamily="18" charset="2"/>
              </a:rPr>
              <a:t>→</a:t>
            </a:r>
            <a:r>
              <a:rPr lang="fr-FR" dirty="0">
                <a:sym typeface="Symbol" panose="05050102010706020507" pitchFamily="18" charset="2"/>
              </a:rPr>
              <a:t> </a:t>
            </a:r>
            <a:r>
              <a:rPr lang="fr-FR" i="1" baseline="0" dirty="0">
                <a:sym typeface="Symbol" panose="05050102010706020507" pitchFamily="18" charset="2"/>
              </a:rPr>
              <a:t>L</a:t>
            </a:r>
            <a:r>
              <a:rPr lang="fr-FR" i="1" baseline="0" dirty="0"/>
              <a:t>e jeton orange est situé juste à droite du jeton bleu.</a:t>
            </a:r>
            <a:endParaRPr lang="fr-FR" i="1" dirty="0">
              <a:cs typeface="Calibri"/>
            </a:endParaRPr>
          </a:p>
          <a:p>
            <a:r>
              <a:rPr lang="fr-FR" dirty="0"/>
              <a:t>Compléter les pointillés.</a:t>
            </a:r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685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>
                <a:sym typeface="Symbol" panose="05050102010706020507" pitchFamily="18" charset="2"/>
              </a:rPr>
              <a:t>Même démarche.</a:t>
            </a:r>
          </a:p>
          <a:p>
            <a:r>
              <a:rPr lang="fr-FR" i="1" dirty="0">
                <a:sym typeface="Symbol" panose="05050102010706020507" pitchFamily="18" charset="2"/>
              </a:rPr>
              <a:t>→</a:t>
            </a:r>
            <a:r>
              <a:rPr lang="fr-FR" dirty="0">
                <a:sym typeface="Symbol" panose="05050102010706020507" pitchFamily="18" charset="2"/>
              </a:rPr>
              <a:t> </a:t>
            </a:r>
            <a:r>
              <a:rPr lang="fr-FR" i="1" baseline="0" dirty="0">
                <a:sym typeface="Symbol" panose="05050102010706020507" pitchFamily="18" charset="2"/>
              </a:rPr>
              <a:t>L</a:t>
            </a:r>
            <a:r>
              <a:rPr lang="fr-FR" i="1" baseline="0" dirty="0"/>
              <a:t>e jeton vert est situé juste à gauche du jeton jaune.</a:t>
            </a:r>
            <a:endParaRPr lang="fr-FR" dirty="0"/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53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ym typeface="Symbol" panose="05050102010706020507" pitchFamily="18" charset="2"/>
              </a:rPr>
              <a:t>→</a:t>
            </a:r>
            <a:r>
              <a:rPr lang="fr-FR" dirty="0">
                <a:sym typeface="Symbol" panose="05050102010706020507" pitchFamily="18" charset="2"/>
              </a:rPr>
              <a:t> </a:t>
            </a:r>
            <a:r>
              <a:rPr lang="fr-FR" i="1" baseline="0" dirty="0">
                <a:sym typeface="Symbol" panose="05050102010706020507" pitchFamily="18" charset="2"/>
              </a:rPr>
              <a:t>L</a:t>
            </a:r>
            <a:r>
              <a:rPr lang="fr-FR" i="1" baseline="0" dirty="0"/>
              <a:t>e jeton rouge est situé juste à gauche du jeton bleu.</a:t>
            </a:r>
            <a:endParaRPr lang="fr-FR" dirty="0"/>
          </a:p>
          <a:p>
            <a:pPr>
              <a:defRPr/>
            </a:pP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92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Maintenant,</a:t>
            </a:r>
            <a:r>
              <a:rPr lang="fr-FR" i="1" baseline="0" dirty="0"/>
              <a:t> n</a:t>
            </a:r>
            <a:r>
              <a:rPr lang="fr-FR" i="1" dirty="0"/>
              <a:t>ous</a:t>
            </a:r>
            <a:r>
              <a:rPr lang="fr-FR" i="1" baseline="0" dirty="0"/>
              <a:t> allons décrire la position d’un objet. </a:t>
            </a:r>
            <a:r>
              <a:rPr lang="fr-FR" i="0" baseline="0" dirty="0"/>
              <a:t>Pointer chaque dessin en demandant aux élèves ce qu’il représente : </a:t>
            </a:r>
            <a:r>
              <a:rPr lang="fr-FR" i="1" baseline="0" dirty="0"/>
              <a:t>la règle – le cœur – la fleur – le livre – l’étoile – le crayon.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79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dirty="0"/>
              <a:t>Où est situé le cœur ? Il y a plusieurs façons de le situer</a:t>
            </a:r>
            <a:r>
              <a:rPr lang="fr-FR" i="1" baseline="0" dirty="0"/>
              <a:t>.</a:t>
            </a:r>
            <a:r>
              <a:rPr lang="fr-FR" i="1" dirty="0"/>
              <a:t> </a:t>
            </a:r>
            <a:endParaRPr lang="fr-FR" i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/>
              <a:t>Expliquer aux élèves que</a:t>
            </a:r>
            <a:r>
              <a:rPr lang="fr-FR" dirty="0"/>
              <a:t>,</a:t>
            </a:r>
            <a:r>
              <a:rPr lang="fr-FR" i="0" baseline="0" dirty="0"/>
              <a:t> dans cette partie, </a:t>
            </a:r>
            <a:r>
              <a:rPr lang="fr-FR" dirty="0"/>
              <a:t>le terme </a:t>
            </a:r>
            <a:r>
              <a:rPr lang="fr-FR" i="1" dirty="0"/>
              <a:t>entre</a:t>
            </a:r>
            <a:r>
              <a:rPr lang="fr-FR" i="0" baseline="0" dirty="0"/>
              <a:t> </a:t>
            </a:r>
            <a:r>
              <a:rPr lang="fr-FR" dirty="0"/>
              <a:t>ne sera pas utilisé pour permettre de travailler avec d'autres mots.</a:t>
            </a:r>
            <a:endParaRPr lang="fr-FR" dirty="0">
              <a:cs typeface="Calibri"/>
            </a:endParaRPr>
          </a:p>
          <a:p>
            <a:pPr>
              <a:defRPr/>
            </a:pPr>
            <a:r>
              <a:rPr lang="fr-FR" baseline="0" dirty="0"/>
              <a:t>Laisser quelques secondes, puis interroger les élèves, en ne gardant que les phrases réponses contenant </a:t>
            </a:r>
            <a:r>
              <a:rPr lang="fr-FR" i="1" baseline="0" dirty="0"/>
              <a:t>au-dessus</a:t>
            </a:r>
            <a:r>
              <a:rPr lang="fr-FR" baseline="0" dirty="0"/>
              <a:t> et </a:t>
            </a:r>
            <a:r>
              <a:rPr lang="fr-FR" i="1" baseline="0" dirty="0"/>
              <a:t>au-dessous.</a:t>
            </a:r>
            <a:r>
              <a:rPr lang="fr-FR" i="1" dirty="0"/>
              <a:t> </a:t>
            </a:r>
            <a:endParaRPr lang="fr-FR" i="1" baseline="0" dirty="0">
              <a:cs typeface="Calibri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30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Même démarche.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46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baseline="0" dirty="0"/>
              <a:t>Vous devez compléter la phrase à l’aide des mots proposés : au-dessous ou au-dessus </a:t>
            </a:r>
            <a:r>
              <a:rPr lang="fr-FR" i="0" baseline="0" dirty="0"/>
              <a:t>(pointer</a:t>
            </a:r>
            <a:r>
              <a:rPr lang="fr-FR" i="0" dirty="0"/>
              <a:t> les mots). </a:t>
            </a:r>
          </a:p>
          <a:p>
            <a:pPr>
              <a:defRPr/>
            </a:pPr>
            <a:r>
              <a:rPr lang="fr-FR" i="1" dirty="0"/>
              <a:t>Écrivez les mots manquants sur vos ardoises</a:t>
            </a:r>
            <a:r>
              <a:rPr lang="fr-FR" dirty="0"/>
              <a:t>. </a:t>
            </a:r>
            <a:endParaRPr lang="fr-FR" dirty="0">
              <a:cs typeface="Calibri"/>
            </a:endParaRPr>
          </a:p>
          <a:p>
            <a:pPr>
              <a:defRPr/>
            </a:pPr>
            <a:r>
              <a:rPr lang="fr-FR" baseline="0" dirty="0"/>
              <a:t>Laisser un instant, puis interroger un élève. Demander à un autre de valider ou non la réponse proposée.</a:t>
            </a:r>
          </a:p>
          <a:p>
            <a:pPr>
              <a:defRPr/>
            </a:pPr>
            <a:r>
              <a:rPr lang="fr-FR" baseline="0" dirty="0">
                <a:cs typeface="Calibri"/>
              </a:rPr>
              <a:t>Compléter les pointillés.</a:t>
            </a:r>
            <a:endParaRPr lang="fr-FR" dirty="0">
              <a:cs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2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Correction.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3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Même démarche.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45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084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baseline="0" dirty="0"/>
              <a:t>Maintenant, je vais choisir un objet dans ma tête et, pour deviner quel est cet objet, vous allez me poser des questions auxquelles je ne répondrai que par « oui » ou « non ». </a:t>
            </a:r>
            <a:r>
              <a:rPr lang="fr-FR" i="1" dirty="0"/>
              <a:t>Je ne répondrai pas à des questions qui donnent directement le nom de l’objet ou portent sur les couleurs.</a:t>
            </a:r>
            <a:endParaRPr lang="fr-FR" i="1" baseline="0" dirty="0"/>
          </a:p>
          <a:p>
            <a:r>
              <a:rPr lang="fr-FR" i="1" u="none" baseline="0" dirty="0"/>
              <a:t>Vous ne pourrez proposer </a:t>
            </a:r>
            <a:r>
              <a:rPr lang="fr-FR" i="1" baseline="0" dirty="0"/>
              <a:t>une réponse que si j’ai répondu « oui » </a:t>
            </a:r>
            <a:r>
              <a:rPr lang="fr-FR" i="1" u="none" baseline="0" dirty="0"/>
              <a:t>à votre question.</a:t>
            </a:r>
            <a:endParaRPr lang="fr-FR" i="1" u="none" baseline="0" dirty="0">
              <a:cs typeface="Calibri"/>
            </a:endParaRPr>
          </a:p>
          <a:p>
            <a:r>
              <a:rPr lang="fr-FR" i="1" u="none" baseline="0" dirty="0"/>
              <a:t>Par exemple, si vous me demandez : « est-ce que l’objet mystère est juste à droite de l’étoile ? » et que je vous réponds « oui », alors vous pouvez me dire : « je pense que l’objet mystère est la maison ». </a:t>
            </a:r>
            <a:endParaRPr lang="fr-FR" i="1" u="none" baseline="0" dirty="0">
              <a:cs typeface="Calibri"/>
            </a:endParaRPr>
          </a:p>
          <a:p>
            <a:r>
              <a:rPr lang="fr-FR" dirty="0">
                <a:cs typeface="Calibri"/>
              </a:rPr>
              <a:t>Le jeu se termine lorsque l'objet est trouvé par un élève.</a:t>
            </a:r>
            <a:r>
              <a:rPr lang="fr-FR" dirty="0"/>
              <a:t> </a:t>
            </a:r>
            <a:r>
              <a:rPr lang="fr-FR" i="0" u="none" baseline="0" dirty="0"/>
              <a:t>Faire </a:t>
            </a:r>
            <a:r>
              <a:rPr lang="fr-FR" dirty="0"/>
              <a:t>deviner un ou plusieurs objets mystères</a:t>
            </a:r>
            <a:r>
              <a:rPr lang="fr-FR" baseline="0" dirty="0"/>
              <a:t> selon le temps disponible.</a:t>
            </a:r>
            <a:endParaRPr lang="fr-FR" i="0" u="none" baseline="0" dirty="0">
              <a:cs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433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413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470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3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59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0" baseline="0" dirty="0"/>
              <a:t>Correction. </a:t>
            </a:r>
          </a:p>
          <a:p>
            <a:pPr>
              <a:defRPr/>
            </a:pPr>
            <a:r>
              <a:rPr lang="fr-FR" i="1" baseline="0" dirty="0"/>
              <a:t>Nous pourrions dire que le crayon est à côté de la règle. </a:t>
            </a:r>
            <a:r>
              <a:rPr lang="fr-FR" i="1" baseline="0" dirty="0" err="1"/>
              <a:t>Qu</a:t>
            </a:r>
            <a:r>
              <a:rPr lang="mr-IN" i="1" baseline="0" dirty="0"/>
              <a:t>’</a:t>
            </a:r>
            <a:r>
              <a:rPr lang="fr-FR" i="1" baseline="0" dirty="0"/>
              <a:t>en pensez-vous ?</a:t>
            </a: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Engager une discussion afin de faire émerger que les termes « à droite de » et « à gauche de » sont plus précis que « à côté ».</a:t>
            </a:r>
            <a:endParaRPr lang="fr-FR" i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3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 baseline="0" dirty="0">
                <a:cs typeface="Calibri"/>
              </a:rPr>
              <a:t>Maintenant, vous allez placer la règle horizontalement comme sur la photo. </a:t>
            </a:r>
          </a:p>
          <a:p>
            <a:pPr>
              <a:defRPr/>
            </a:pPr>
            <a:r>
              <a:rPr lang="fr-FR" i="0" baseline="0" dirty="0">
                <a:cs typeface="Calibri"/>
              </a:rPr>
              <a:t>S’assurer que tous les élèves ont positionné leur règle correctement sur la table. </a:t>
            </a:r>
          </a:p>
          <a:p>
            <a:pPr>
              <a:defRPr/>
            </a:pPr>
            <a:r>
              <a:rPr lang="fr-FR" i="1" baseline="0" dirty="0">
                <a:cs typeface="Calibri"/>
              </a:rPr>
              <a:t>Placez votre crayon au-dessus de la règle.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quelques secondes de réflexion puis</a:t>
            </a:r>
            <a:r>
              <a:rPr lang="fr-FR" baseline="0" dirty="0"/>
              <a:t> interroger un élève.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34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Correction.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3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3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2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4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91" r:id="rId5"/>
    <p:sldLayoutId id="2147483692" r:id="rId6"/>
    <p:sldLayoutId id="214748369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3CEEF-AE27-44D6-9A44-5EC3C1B42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3. Situer des objets</a:t>
            </a:r>
          </a:p>
        </p:txBody>
      </p:sp>
    </p:spTree>
    <p:extLst>
      <p:ext uri="{BB962C8B-B14F-4D97-AF65-F5344CB8AC3E}">
        <p14:creationId xmlns:p14="http://schemas.microsoft.com/office/powerpoint/2010/main" val="252049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ersonne, habits, capture d’écran&#10;&#10;Description générée automatiquement">
            <a:extLst>
              <a:ext uri="{FF2B5EF4-FFF2-40B4-BE49-F238E27FC236}">
                <a16:creationId xmlns:a16="http://schemas.microsoft.com/office/drawing/2014/main" id="{7848C29E-A929-8469-126C-C6AC36809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7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2B6F8F42-1D87-06F2-1836-2E8FC16FB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0400F246-982E-D3A5-5696-1DFC2F1B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04E37BB-E6EB-C819-E7FF-11E3F17F7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3CA4039E-9F59-0771-4FC1-205D3A48D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885D6F50-7C33-EA40-7605-E309EC10B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C3349971-B57B-0F95-2865-75DB99E8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6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95A00B47-E200-CCA1-78BF-A5A764DE1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DF51B927-1731-9985-34B5-B692302E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BF662C63-DCFD-9A93-A50C-0F7828908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3D7C9323-3F40-F736-5134-A63F23D98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97C7EC47-BAB4-911D-63E7-56C4AF691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9728918E-CD01-69EC-80E7-D8D8F5756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15BB3383-F792-A0E6-2F38-0AB3B2E0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2798A58-B391-78C3-67D6-853536FCB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4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D1166DD-D841-5FF6-171C-DFE140308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98DD961-A9EB-EC16-5310-7A6862229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7AFF90DA-86AE-FA8B-01D8-6459F50B0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CC129C43-1030-FB70-4274-98730F649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68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09E134F6-1396-2D27-79C6-6B47EEA7F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9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4473CB3F-7DAB-9A65-1D38-3735F3CAE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&#10;&#10;Description générée automatiquement">
            <a:extLst>
              <a:ext uri="{FF2B5EF4-FFF2-40B4-BE49-F238E27FC236}">
                <a16:creationId xmlns:a16="http://schemas.microsoft.com/office/drawing/2014/main" id="{9B7DD535-8F5A-0A6A-B3C7-FAB81455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4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07AEAFE5-E5D5-FBBD-A24A-CEB2D56A5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D51577B6-78D7-930B-B4DF-2A1116F29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6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03A1FA08-9763-265B-8757-A50A14B3B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B6095589-6344-A42B-E03F-7E5950C8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90D16120-B114-5713-9814-F9AEE35D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9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6DB2B616-1E6B-8BDE-3319-A4F8F3FA2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03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74F620E8-AD7C-8AF6-9E30-8F5DDDC79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1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3A158F65-24A3-76E5-2D73-B7708095C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0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habits, homme, capture d’écran&#10;&#10;Description générée automatiquement">
            <a:extLst>
              <a:ext uri="{FF2B5EF4-FFF2-40B4-BE49-F238E27FC236}">
                <a16:creationId xmlns:a16="http://schemas.microsoft.com/office/drawing/2014/main" id="{9D9EF381-0357-5C31-9FEB-17AE68EC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7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3C74FB6-A462-A606-07EB-1311C4D54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0C507F2D-3075-7F4B-0526-EF1D12765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9C0C1FF2-FD43-A827-5CD4-FC05CB1D5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FDA0A34-054C-2164-999C-6FB147378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conception&#10;&#10;Description générée automatiquement">
            <a:extLst>
              <a:ext uri="{FF2B5EF4-FFF2-40B4-BE49-F238E27FC236}">
                <a16:creationId xmlns:a16="http://schemas.microsoft.com/office/drawing/2014/main" id="{EB236A57-94F4-48C6-2346-1DE89228E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3F10DBC2-B9D2-EE29-F391-E6BB53C2F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66720854-E882-F376-4F09-45D140E4D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4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BA27F-D21F-4DCA-8718-6907820D6510}">
  <ds:schemaRefs>
    <ds:schemaRef ds:uri="27f64e36-29aa-44d5-a3e0-06242cad7d4d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cd84cc96-e4f0-4e7f-873a-a508fb658c41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be993d5a-5390-4a32-bd90-2a12d82b1d47"/>
  </ds:schemaRefs>
</ds:datastoreItem>
</file>

<file path=customXml/itemProps2.xml><?xml version="1.0" encoding="utf-8"?>
<ds:datastoreItem xmlns:ds="http://schemas.openxmlformats.org/officeDocument/2006/customXml" ds:itemID="{A52CBB35-ED6B-4BC0-A9FA-D6445869CBB9}"/>
</file>

<file path=customXml/itemProps3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989</Words>
  <Application>Microsoft Office PowerPoint</Application>
  <PresentationFormat>Affichage à l'écran (4:3)</PresentationFormat>
  <Paragraphs>98</Paragraphs>
  <Slides>39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Verdana</vt:lpstr>
      <vt:lpstr>Thème Office</vt:lpstr>
      <vt:lpstr>3. Situer des objets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228</cp:revision>
  <dcterms:created xsi:type="dcterms:W3CDTF">2022-01-07T11:15:07Z</dcterms:created>
  <dcterms:modified xsi:type="dcterms:W3CDTF">2023-06-23T18:41:31Z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67900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