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7"/>
  </p:notesMasterIdLst>
  <p:sldIdLst>
    <p:sldId id="256" r:id="rId5"/>
    <p:sldId id="257" r:id="rId6"/>
    <p:sldId id="300" r:id="rId7"/>
    <p:sldId id="301" r:id="rId8"/>
    <p:sldId id="303" r:id="rId9"/>
    <p:sldId id="304" r:id="rId10"/>
    <p:sldId id="265" r:id="rId11"/>
    <p:sldId id="305" r:id="rId12"/>
    <p:sldId id="306" r:id="rId13"/>
    <p:sldId id="297" r:id="rId14"/>
    <p:sldId id="298" r:id="rId15"/>
    <p:sldId id="308" r:id="rId16"/>
    <p:sldId id="264" r:id="rId17"/>
    <p:sldId id="307" r:id="rId18"/>
    <p:sldId id="311" r:id="rId19"/>
    <p:sldId id="258" r:id="rId20"/>
    <p:sldId id="312" r:id="rId21"/>
    <p:sldId id="313" r:id="rId22"/>
    <p:sldId id="314" r:id="rId23"/>
    <p:sldId id="315" r:id="rId24"/>
    <p:sldId id="259" r:id="rId25"/>
    <p:sldId id="261"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Segoe UI" panose="020B0502040204020203" pitchFamily="34"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AUVELLIER ANNE" initials="CA [2]" lastIdx="14" clrIdx="6">
    <p:extLst>
      <p:ext uri="{19B8F6BF-5375-455C-9EA6-DF929625EA0E}">
        <p15:presenceInfo xmlns:p15="http://schemas.microsoft.com/office/powerpoint/2012/main" userId="S::ACHAUVELLIER@editions-hatier.fr::f6f57ace-c9cf-44ce-941b-3615434e65b1" providerId="AD"/>
      </p:ext>
    </p:extLst>
  </p:cmAuthor>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8" name="TAILLADE JUSTINE" initials="TJ" lastIdx="1" clrIdx="7">
    <p:extLst>
      <p:ext uri="{19B8F6BF-5375-455C-9EA6-DF929625EA0E}">
        <p15:presenceInfo xmlns:p15="http://schemas.microsoft.com/office/powerpoint/2012/main" userId="S::JTAILLADE@editions-hatier.fr::7689be7a-6074-46a5-a6a4-f2fd3e4f6393" providerId="AD"/>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9" name="Sylvie Advenier" initials="SA" lastIdx="5" clrIdx="8">
    <p:extLst>
      <p:ext uri="{19B8F6BF-5375-455C-9EA6-DF929625EA0E}">
        <p15:presenceInfo xmlns:p15="http://schemas.microsoft.com/office/powerpoint/2012/main" userId="516bcc22ff4f1580" providerId="Windows Live"/>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10" name="Harmonie Rossi Tessier" initials="HRT" lastIdx="5" clrIdx="9">
    <p:extLst>
      <p:ext uri="{19B8F6BF-5375-455C-9EA6-DF929625EA0E}">
        <p15:presenceInfo xmlns:p15="http://schemas.microsoft.com/office/powerpoint/2012/main" userId="ce3dc0babca3d520" providerId="Windows Live"/>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11" name="Pauline Lion" initials="PL" lastIdx="8" clrIdx="10">
    <p:extLst>
      <p:ext uri="{19B8F6BF-5375-455C-9EA6-DF929625EA0E}">
        <p15:presenceInfo xmlns:p15="http://schemas.microsoft.com/office/powerpoint/2012/main" userId="48ef9a2cfb904c2c" providerId="Windows Live"/>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 id="6" name="jennifer riviere" initials="jr" lastIdx="6" clrIdx="5">
    <p:extLst>
      <p:ext uri="{19B8F6BF-5375-455C-9EA6-DF929625EA0E}">
        <p15:presenceInfo xmlns:p15="http://schemas.microsoft.com/office/powerpoint/2012/main" userId="77148290420568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91"/>
    <a:srgbClr val="61C4D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B5148-F6E1-4E3B-A901-DCBF8F77A54C}" v="1" dt="2023-05-12T14:57:17.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75895" autoAdjust="0"/>
  </p:normalViewPr>
  <p:slideViewPr>
    <p:cSldViewPr snapToGrid="0">
      <p:cViewPr varScale="1">
        <p:scale>
          <a:sx n="86" d="100"/>
          <a:sy n="86" d="100"/>
        </p:scale>
        <p:origin x="2196"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Aujourd’hui, nous allons encadrer, comparer et ranger les nombres jusqu’à 10. </a:t>
            </a:r>
            <a:endParaRPr lang="fr-FR"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Nous allons aussi apprendre à positionner ces nombres sur une ligne numérique.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4002191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a:t>Laisser 1 minute, valider les réponses des élèves au fur et à mesure qu’ils lèvent leur ardoise, puis corriger : un élève donne le nombre le plus petit, puis un autre élève donne le suivant, etc. </a:t>
            </a:r>
          </a:p>
          <a:p>
            <a:r>
              <a:rPr lang="fr-FR" sz="1200" i="0" dirty="0"/>
              <a:t>Écrire les nombres et les barrer dans les propositions au fur et à mesure. </a:t>
            </a:r>
            <a:endParaRPr lang="fr-FR" i="0"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a:t>Même démarche. </a:t>
            </a:r>
          </a:p>
          <a:p>
            <a:endParaRPr lang="fr-FR"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11</a:t>
            </a:fld>
            <a:endParaRPr lang="fr-FR"/>
          </a:p>
        </p:txBody>
      </p:sp>
    </p:spTree>
    <p:extLst>
      <p:ext uri="{BB962C8B-B14F-4D97-AF65-F5344CB8AC3E}">
        <p14:creationId xmlns:p14="http://schemas.microsoft.com/office/powerpoint/2010/main" val="306222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Voici une ligne numérique représentant les nombres de 0 à 10. Un trait rouge va apparaitre entre ces deux bornes : vous devrez trouver le nombre qui correspond à ce trait parmi 4 propositions. </a:t>
            </a:r>
          </a:p>
          <a:p>
            <a:r>
              <a:rPr lang="fr-FR" i="1" dirty="0"/>
              <a:t>Aujourd’hui, il n’y a pas de repère sur la ligne : vous devez estimer la position des nombres.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a:p>
        </p:txBody>
      </p:sp>
    </p:spTree>
    <p:extLst>
      <p:ext uri="{BB962C8B-B14F-4D97-AF65-F5344CB8AC3E}">
        <p14:creationId xmlns:p14="http://schemas.microsoft.com/office/powerpoint/2010/main" val="175336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Regardez ce trait rouge. </a:t>
            </a:r>
            <a:r>
              <a:rPr lang="fr-FR" i="1" strike="noStrike" dirty="0"/>
              <a:t>Indique-t-il </a:t>
            </a:r>
            <a:r>
              <a:rPr lang="fr-FR" i="1" dirty="0"/>
              <a:t>la position du nombre 2, 6, 5 ou 9 ?</a:t>
            </a:r>
          </a:p>
          <a:p>
            <a:r>
              <a:rPr lang="fr-FR" i="1" dirty="0"/>
              <a:t>Écrivez la bonne réponse sur votre ardoise.</a:t>
            </a:r>
          </a:p>
          <a:p>
            <a:r>
              <a:rPr lang="fr-FR" i="0" dirty="0"/>
              <a:t>Lors de la correction, faire remarquer que le repère est pile au milieu, donc</a:t>
            </a:r>
            <a:r>
              <a:rPr lang="fr-FR" i="0" strike="noStrike" dirty="0"/>
              <a:t> </a:t>
            </a:r>
            <a:r>
              <a:rPr lang="fr-FR" i="0" dirty="0"/>
              <a:t>qu’il indique le 5.</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a:p>
        </p:txBody>
      </p:sp>
    </p:spTree>
    <p:extLst>
      <p:ext uri="{BB962C8B-B14F-4D97-AF65-F5344CB8AC3E}">
        <p14:creationId xmlns:p14="http://schemas.microsoft.com/office/powerpoint/2010/main" val="263061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Même démarche.</a:t>
            </a:r>
            <a:br>
              <a:rPr lang="fr-FR" dirty="0"/>
            </a:br>
            <a:r>
              <a:rPr lang="fr-FR" i="0" dirty="0"/>
              <a:t>Lors de la correction, verbaliser que le repère est juste après le 0, donc que c’est le 1.</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a:p>
        </p:txBody>
      </p:sp>
    </p:spTree>
    <p:extLst>
      <p:ext uri="{BB962C8B-B14F-4D97-AF65-F5344CB8AC3E}">
        <p14:creationId xmlns:p14="http://schemas.microsoft.com/office/powerpoint/2010/main" val="193377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Lors de la correction, expliquer que le repère est plus proche du 10 que du 0 : on peut donc éliminer le 3 et le 4.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On peut placer le repère 5 au milieu des deux bornes pour choisir entre 6 et 8 : le trait rouge est plus proche du 10 que du 5, c’est donc le 8.</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15</a:t>
            </a:fld>
            <a:endParaRPr lang="fr-FR"/>
          </a:p>
        </p:txBody>
      </p:sp>
    </p:spTree>
    <p:extLst>
      <p:ext uri="{BB962C8B-B14F-4D97-AF65-F5344CB8AC3E}">
        <p14:creationId xmlns:p14="http://schemas.microsoft.com/office/powerpoint/2010/main" val="183445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20</a:t>
            </a:fld>
            <a:endParaRPr lang="fr-FR"/>
          </a:p>
        </p:txBody>
      </p:sp>
    </p:spTree>
    <p:extLst>
      <p:ext uri="{BB962C8B-B14F-4D97-AF65-F5344CB8AC3E}">
        <p14:creationId xmlns:p14="http://schemas.microsoft.com/office/powerpoint/2010/main" val="15873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Dans l'exercice des champions, vous allez ranger dans l'ordre décroissant des nombres jusqu'à 20.</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21</a:t>
            </a:fld>
            <a:endParaRPr lang="fr-FR"/>
          </a:p>
        </p:txBody>
      </p:sp>
    </p:spTree>
    <p:extLst>
      <p:ext uri="{BB962C8B-B14F-4D97-AF65-F5344CB8AC3E}">
        <p14:creationId xmlns:p14="http://schemas.microsoft.com/office/powerpoint/2010/main" val="73764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22</a:t>
            </a:fld>
            <a:endParaRPr lang="fr-FR"/>
          </a:p>
        </p:txBody>
      </p:sp>
    </p:spTree>
    <p:extLst>
      <p:ext uri="{BB962C8B-B14F-4D97-AF65-F5344CB8AC3E}">
        <p14:creationId xmlns:p14="http://schemas.microsoft.com/office/powerpoint/2010/main" val="249937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Vous allez voir apparaitre </a:t>
            </a:r>
            <a:r>
              <a:rPr lang="fr-FR" i="1" dirty="0"/>
              <a:t>un nombre dans la case du milieu </a:t>
            </a:r>
            <a:r>
              <a:rPr lang="fr-FR" i="0" dirty="0"/>
              <a:t>(pointer la case). </a:t>
            </a:r>
            <a:r>
              <a:rPr lang="fr-FR" i="1" dirty="0"/>
              <a:t>Il faut trouver le nombre juste avant </a:t>
            </a:r>
            <a:r>
              <a:rPr lang="fr-FR" i="0" dirty="0"/>
              <a:t>(pointer la case de gauche) </a:t>
            </a:r>
            <a:r>
              <a:rPr lang="fr-FR" i="1" dirty="0"/>
              <a:t>et le nombre juste après </a:t>
            </a:r>
            <a:r>
              <a:rPr lang="fr-FR" i="0" dirty="0"/>
              <a:t>(pointer la case de droite). </a:t>
            </a:r>
            <a:r>
              <a:rPr lang="fr-FR" i="1" dirty="0"/>
              <a:t>En mathématiques, on appelle ça « encadrer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cs typeface="Calibri"/>
              </a:rPr>
              <a:t>Avant de commencer, tracez 2 traits verticaux sur votre ardoise pour faire 3 cases. </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423705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Voici le nombre 6. Écrivez le nombre 6 dans la case du milieu puis le nombre précédent, celui qui est juste avant 6 et le nombre suivant, celui qui est juste après 6</a:t>
            </a:r>
            <a:r>
              <a:rPr lang="fr-FR"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Les élèves lèvent leur ardoise dès qu’ils ont écrit les 3 nombres ; valider discrètement.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Interroger un élève et écrire les réponses au tableau.</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a:p>
        </p:txBody>
      </p:sp>
    </p:spTree>
    <p:extLst>
      <p:ext uri="{BB962C8B-B14F-4D97-AF65-F5344CB8AC3E}">
        <p14:creationId xmlns:p14="http://schemas.microsoft.com/office/powerpoint/2010/main" val="141466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démarche.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255589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Vous allez devoir comparer deux nombres, c’est-à-dire </a:t>
            </a:r>
            <a:r>
              <a:rPr lang="fr-FR" b="0" i="1" dirty="0">
                <a:latin typeface="Arial" panose="020B0604020202020204" pitchFamily="34" charset="0"/>
                <a:cs typeface="Arial" panose="020B0604020202020204" pitchFamily="34" charset="0"/>
              </a:rPr>
              <a:t>déterminer quel est le plus grand et quel est le plus petit. </a:t>
            </a:r>
            <a:r>
              <a:rPr lang="fr-FR" b="0" i="0" dirty="0">
                <a:latin typeface="Arial" panose="020B0604020202020204" pitchFamily="34" charset="0"/>
                <a:cs typeface="Arial" panose="020B0604020202020204" pitchFamily="34" charset="0"/>
              </a:rPr>
              <a:t>Interroger un élève sur le sens des signes. Si nécessaire, décrire les signes &lt; et &gt;</a:t>
            </a:r>
            <a:r>
              <a:rPr lang="fr-FR" b="0" baseline="0" dirty="0"/>
              <a:t>. Expliquer qu’ils ont une forme de bouche (mimer le signe), que le côté ouvert se met du côté du nombre le plus grand et la pointe vers le nombre le plus petit. </a:t>
            </a:r>
            <a:r>
              <a:rPr lang="fr-FR" dirty="0"/>
              <a:t>Pour bien le retenir, ils</a:t>
            </a:r>
            <a:r>
              <a:rPr lang="fr-FR" b="0" baseline="0" dirty="0"/>
              <a:t> peuvent imaginer un petit monstre </a:t>
            </a:r>
            <a:r>
              <a:rPr lang="fr-FR" dirty="0"/>
              <a:t>gourmand</a:t>
            </a:r>
            <a:r>
              <a:rPr lang="fr-FR" b="0" baseline="0" dirty="0"/>
              <a:t> qui mangerait toujours du côté où il y </a:t>
            </a:r>
            <a:r>
              <a:rPr lang="fr-FR" dirty="0"/>
              <a:t>en a</a:t>
            </a:r>
            <a:r>
              <a:rPr lang="fr-FR" b="0" baseline="0" dirty="0"/>
              <a:t> le plus !</a:t>
            </a:r>
            <a:br>
              <a:rPr lang="fr-FR" b="0" baseline="0" dirty="0">
                <a:cs typeface="+mn-lt"/>
              </a:rPr>
            </a:br>
            <a:r>
              <a:rPr lang="fr-FR" b="0" i="1" baseline="0" dirty="0">
                <a:cs typeface="+mn-lt"/>
              </a:rPr>
              <a:t>Pour comparer deux nombres, é</a:t>
            </a:r>
            <a:r>
              <a:rPr lang="fr-FR" i="1" dirty="0"/>
              <a:t>crivez le premier nombre, laissez un espace au milieu puis écrivez le deuxième nombre. Ensuite seulement, écrivez le signe qui convient au milieu. Le signe tout seul ne veut rien dire. </a:t>
            </a:r>
          </a:p>
        </p:txBody>
      </p:sp>
      <p:sp>
        <p:nvSpPr>
          <p:cNvPr id="4" name="Espace réservé du numéro de diapositive 3"/>
          <p:cNvSpPr>
            <a:spLocks noGrp="1"/>
          </p:cNvSpPr>
          <p:nvPr>
            <p:ph type="sldNum" sz="quarter" idx="5"/>
          </p:nvPr>
        </p:nvSpPr>
        <p:spPr/>
        <p:txBody>
          <a:bodyPr/>
          <a:lstStyle/>
          <a:p>
            <a:fld id="{DC4CA2FC-D1C5-4624-9102-4B14FFF7AD23}" type="slidenum">
              <a:rPr lang="fr-FR" smtClean="0"/>
              <a:t>5</a:t>
            </a:fld>
            <a:endParaRPr lang="fr-FR"/>
          </a:p>
        </p:txBody>
      </p:sp>
    </p:spTree>
    <p:extLst>
      <p:ext uri="{BB962C8B-B14F-4D97-AF65-F5344CB8AC3E}">
        <p14:creationId xmlns:p14="http://schemas.microsoft.com/office/powerpoint/2010/main" val="136220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Laisser 30 secondes puis corriger. </a:t>
            </a:r>
            <a:r>
              <a:rPr lang="fr-FR" i="1" dirty="0"/>
              <a:t>Quand on compte, 7 est après 5, donc 7 est plus grand que 5. </a:t>
            </a:r>
          </a:p>
          <a:p>
            <a:r>
              <a:rPr lang="fr-FR" i="1" dirty="0"/>
              <a:t>7 jetons, c’est plus que 5 jetons. </a:t>
            </a:r>
          </a:p>
          <a:p>
            <a:r>
              <a:rPr lang="fr-FR" i="0" dirty="0"/>
              <a:t>Tracer le signe </a:t>
            </a:r>
            <a:r>
              <a:rPr lang="fr-FR" sz="1800" b="0" i="0" u="none" strike="noStrike" dirty="0">
                <a:solidFill>
                  <a:srgbClr val="000000"/>
                </a:solidFill>
                <a:effectLst/>
                <a:latin typeface="Calibri"/>
                <a:cs typeface="Calibri"/>
              </a:rPr>
              <a:t>puis faire lire par les élèves l’écriture mathématique en pointant chaque élément : </a:t>
            </a:r>
            <a:r>
              <a:rPr lang="fr-FR" sz="1800" b="0" i="1" u="none" strike="noStrike" dirty="0">
                <a:solidFill>
                  <a:srgbClr val="000000"/>
                </a:solidFill>
                <a:effectLst/>
                <a:latin typeface="Calibri"/>
                <a:cs typeface="Calibri"/>
              </a:rPr>
              <a:t>7 </a:t>
            </a:r>
            <a:r>
              <a:rPr lang="fr-FR" sz="1800" b="0" i="0" u="none" strike="noStrike" dirty="0">
                <a:solidFill>
                  <a:srgbClr val="000000"/>
                </a:solidFill>
                <a:effectLst/>
                <a:latin typeface="Calibri"/>
                <a:cs typeface="Calibri"/>
              </a:rPr>
              <a:t>(pointer le 7) </a:t>
            </a:r>
            <a:r>
              <a:rPr lang="fr-FR" sz="1800" b="0" i="1" u="none" strike="noStrike" dirty="0">
                <a:solidFill>
                  <a:srgbClr val="000000"/>
                </a:solidFill>
                <a:effectLst/>
                <a:latin typeface="Calibri"/>
                <a:cs typeface="Calibri"/>
              </a:rPr>
              <a:t>est plus grand que </a:t>
            </a:r>
            <a:r>
              <a:rPr lang="fr-FR" sz="1800" b="0" i="0" u="none" strike="noStrike" dirty="0">
                <a:solidFill>
                  <a:srgbClr val="000000"/>
                </a:solidFill>
                <a:effectLst/>
                <a:latin typeface="Calibri"/>
                <a:cs typeface="Calibri"/>
              </a:rPr>
              <a:t>(pointer le signe)</a:t>
            </a:r>
            <a:r>
              <a:rPr lang="fr-FR" sz="1800" dirty="0">
                <a:solidFill>
                  <a:srgbClr val="000000"/>
                </a:solidFill>
                <a:latin typeface="Calibri"/>
                <a:cs typeface="Calibri"/>
              </a:rPr>
              <a:t> </a:t>
            </a:r>
            <a:r>
              <a:rPr lang="fr-FR" sz="1800" b="0" i="1" u="none" strike="noStrike" dirty="0">
                <a:solidFill>
                  <a:srgbClr val="000000"/>
                </a:solidFill>
                <a:effectLst/>
                <a:latin typeface="Calibri"/>
                <a:cs typeface="Calibri"/>
              </a:rPr>
              <a:t>5 </a:t>
            </a:r>
            <a:r>
              <a:rPr lang="fr-FR" sz="1800" b="0" i="0" u="none" strike="noStrike" dirty="0">
                <a:solidFill>
                  <a:srgbClr val="000000"/>
                </a:solidFill>
                <a:effectLst/>
                <a:latin typeface="Calibri"/>
                <a:cs typeface="Calibri"/>
              </a:rPr>
              <a:t>(pointer le 5).</a:t>
            </a:r>
            <a:r>
              <a:rPr lang="fr-FR" sz="1800" b="0" i="0" dirty="0">
                <a:solidFill>
                  <a:srgbClr val="000000"/>
                </a:solidFill>
                <a:effectLst/>
                <a:latin typeface="Calibri"/>
                <a:cs typeface="Calibri"/>
              </a:rPr>
              <a:t>​</a:t>
            </a:r>
            <a:endParaRPr lang="fr-FR" i="1" dirty="0">
              <a:latin typeface="Calibri"/>
              <a:cs typeface="Calibri"/>
            </a:endParaRPr>
          </a:p>
        </p:txBody>
      </p:sp>
      <p:sp>
        <p:nvSpPr>
          <p:cNvPr id="4" name="Espace réservé du numéro de diapositive 3"/>
          <p:cNvSpPr>
            <a:spLocks noGrp="1"/>
          </p:cNvSpPr>
          <p:nvPr>
            <p:ph type="sldNum" sz="quarter" idx="5"/>
          </p:nvPr>
        </p:nvSpPr>
        <p:spPr/>
        <p:txBody>
          <a:bodyPr/>
          <a:lstStyle/>
          <a:p>
            <a:fld id="{DC4CA2FC-D1C5-4624-9102-4B14FFF7AD23}" type="slidenum">
              <a:rPr lang="fr-FR" smtClean="0"/>
              <a:t>6</a:t>
            </a:fld>
            <a:endParaRPr lang="fr-FR"/>
          </a:p>
        </p:txBody>
      </p:sp>
    </p:spTree>
    <p:extLst>
      <p:ext uri="{BB962C8B-B14F-4D97-AF65-F5344CB8AC3E}">
        <p14:creationId xmlns:p14="http://schemas.microsoft.com/office/powerpoint/2010/main" val="24776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Même démarche.</a:t>
            </a:r>
          </a:p>
          <a:p>
            <a:r>
              <a:rPr lang="fr-FR" dirty="0"/>
              <a:t>Lors du retour collectif, interroger un élève, écrire le signe puis faire lire par un autre élève : </a:t>
            </a:r>
            <a:r>
              <a:rPr lang="fr-FR" i="1" dirty="0"/>
              <a:t>4 est plus petit que 6. </a:t>
            </a:r>
          </a:p>
        </p:txBody>
      </p:sp>
      <p:sp>
        <p:nvSpPr>
          <p:cNvPr id="4" name="Espace réservé du numéro de diapositive 3"/>
          <p:cNvSpPr>
            <a:spLocks noGrp="1"/>
          </p:cNvSpPr>
          <p:nvPr>
            <p:ph type="sldNum" sz="quarter" idx="5"/>
          </p:nvPr>
        </p:nvSpPr>
        <p:spPr/>
        <p:txBody>
          <a:bodyPr/>
          <a:lstStyle/>
          <a:p>
            <a:fld id="{DC4CA2FC-D1C5-4624-9102-4B14FFF7AD23}" type="slidenum">
              <a:rPr lang="fr-FR" smtClean="0"/>
              <a:t>7</a:t>
            </a:fld>
            <a:endParaRPr lang="fr-FR"/>
          </a:p>
        </p:txBody>
      </p:sp>
    </p:spTree>
    <p:extLst>
      <p:ext uri="{BB962C8B-B14F-4D97-AF65-F5344CB8AC3E}">
        <p14:creationId xmlns:p14="http://schemas.microsoft.com/office/powerpoint/2010/main" val="413649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Quand les deux quantités sont les mêmes, on écrit le signe =. </a:t>
            </a:r>
          </a:p>
          <a:p>
            <a:endParaRPr lang="fr-FR"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8</a:t>
            </a:fld>
            <a:endParaRPr lang="fr-FR"/>
          </a:p>
        </p:txBody>
      </p:sp>
    </p:spTree>
    <p:extLst>
      <p:ext uri="{BB962C8B-B14F-4D97-AF65-F5344CB8AC3E}">
        <p14:creationId xmlns:p14="http://schemas.microsoft.com/office/powerpoint/2010/main" val="115982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Vous allez ranger 4 nombres dans l’ordre croissant. </a:t>
            </a:r>
            <a:r>
              <a:rPr lang="fr-FR" i="1" baseline="0" dirty="0"/>
              <a:t>Regardez le pictogramme : qu’est-ce que cela signifie « ordre croissant » ?</a:t>
            </a:r>
          </a:p>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a:t>→ L’ordre croissant, </a:t>
            </a:r>
            <a:r>
              <a:rPr lang="fr-FR" sz="1800" i="1" dirty="0">
                <a:effectLst/>
                <a:latin typeface="Segoe UI" panose="020B0502040204020203" pitchFamily="34" charset="0"/>
              </a:rPr>
              <a:t>c'est quand on range les nombres du plus petit au plus grand.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4 nombres vont s’afficher. Sur votre ardoise, écrivez d’abord le plus petit, puis le suivant, et ainsi de suite jusqu’au plus grand. Séparez les 4 nombres par le signe de comparaison, comme au tableau.</a:t>
            </a:r>
            <a:endParaRPr lang="fr-FR" b="0"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9</a:t>
            </a:fld>
            <a:endParaRPr lang="fr-FR"/>
          </a:p>
        </p:txBody>
      </p:sp>
    </p:spTree>
    <p:extLst>
      <p:ext uri="{BB962C8B-B14F-4D97-AF65-F5344CB8AC3E}">
        <p14:creationId xmlns:p14="http://schemas.microsoft.com/office/powerpoint/2010/main" val="1167510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23/06/2023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CEEF-AE27-44D6-9A44-5EC3C1B42CFC}"/>
              </a:ext>
            </a:extLst>
          </p:cNvPr>
          <p:cNvSpPr>
            <a:spLocks noGrp="1"/>
          </p:cNvSpPr>
          <p:nvPr>
            <p:ph type="ctrTitle"/>
          </p:nvPr>
        </p:nvSpPr>
        <p:spPr/>
        <p:txBody>
          <a:bodyPr>
            <a:normAutofit fontScale="90000"/>
          </a:bodyPr>
          <a:lstStyle/>
          <a:p>
            <a:r>
              <a:rPr lang="fr-FR" dirty="0">
                <a:solidFill>
                  <a:schemeClr val="bg1"/>
                </a:solidFill>
              </a:rPr>
              <a:t>4. LES NOMBRES JUSQU’À 10</a:t>
            </a:r>
            <a:br>
              <a:rPr lang="fr-FR" dirty="0">
                <a:solidFill>
                  <a:schemeClr val="bg1"/>
                </a:solidFill>
              </a:rPr>
            </a:br>
            <a:r>
              <a:rPr lang="fr-FR" dirty="0">
                <a:solidFill>
                  <a:schemeClr val="bg1"/>
                </a:solidFill>
              </a:rPr>
              <a:t>Comparer, ranger, encadrer à l’unité</a:t>
            </a:r>
            <a:endParaRPr lang="fr-FR" dirty="0"/>
          </a:p>
        </p:txBody>
      </p:sp>
    </p:spTree>
    <p:extLst>
      <p:ext uri="{BB962C8B-B14F-4D97-AF65-F5344CB8AC3E}">
        <p14:creationId xmlns:p14="http://schemas.microsoft.com/office/powerpoint/2010/main" val="252049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8A5739E8-CB7F-59A4-6A81-5658C1F11A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757D3525-A3D6-ADD9-5374-6A60B0B37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276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2D672D7E-3B0D-2F2C-C33E-34CB56C274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793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DFF06051-BD4A-F47B-4CC5-4A4CB10504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103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nombre&#10;&#10;Description générée automatiquement">
            <a:extLst>
              <a:ext uri="{FF2B5EF4-FFF2-40B4-BE49-F238E27FC236}">
                <a16:creationId xmlns:a16="http://schemas.microsoft.com/office/drawing/2014/main" id="{B990D969-D73C-A1DA-F174-6CBC5EA785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804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1D51FB89-F000-EEE7-5561-82189F0EAC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291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logiciel&#10;&#10;Description générée automatiquement">
            <a:extLst>
              <a:ext uri="{FF2B5EF4-FFF2-40B4-BE49-F238E27FC236}">
                <a16:creationId xmlns:a16="http://schemas.microsoft.com/office/drawing/2014/main" id="{3E9076BB-2642-6BD3-BA04-79A72D5C3A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593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Icône d’ordinateur&#10;&#10;Description générée automatiquement">
            <a:extLst>
              <a:ext uri="{FF2B5EF4-FFF2-40B4-BE49-F238E27FC236}">
                <a16:creationId xmlns:a16="http://schemas.microsoft.com/office/drawing/2014/main" id="{F41720F0-F357-77DF-5C93-CEA1F21C57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067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255B2094-F3FB-3E98-31D6-514EC217BC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314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34A24F3E-4649-D8FD-211F-9DD00EB7EF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286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Rectangle, diagramme&#10;&#10;Description générée automatiquement">
            <a:extLst>
              <a:ext uri="{FF2B5EF4-FFF2-40B4-BE49-F238E27FC236}">
                <a16:creationId xmlns:a16="http://schemas.microsoft.com/office/drawing/2014/main" id="{30F0D561-735D-2D80-A474-6CC3222613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793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EB78D1FA-FB24-1D0B-928B-C514BD0D63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968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895BD30C-C5DA-4A67-0A6F-B3DEE6D811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2085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E3654885-9B2B-B1A9-7367-D7A8111BF8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087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igne&#10;&#10;Description générée automatiquement">
            <a:extLst>
              <a:ext uri="{FF2B5EF4-FFF2-40B4-BE49-F238E27FC236}">
                <a16:creationId xmlns:a16="http://schemas.microsoft.com/office/drawing/2014/main" id="{C8C4F003-EEEE-FE84-6A3D-EA574FC4F6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307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ligne&#10;&#10;Description générée automatiquement">
            <a:extLst>
              <a:ext uri="{FF2B5EF4-FFF2-40B4-BE49-F238E27FC236}">
                <a16:creationId xmlns:a16="http://schemas.microsoft.com/office/drawing/2014/main" id="{79F73DF6-CB37-56BE-E17E-A701DA9B9B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866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ogiciel&#10;&#10;Description générée automatiquement">
            <a:extLst>
              <a:ext uri="{FF2B5EF4-FFF2-40B4-BE49-F238E27FC236}">
                <a16:creationId xmlns:a16="http://schemas.microsoft.com/office/drawing/2014/main" id="{576E7A12-11AF-63DA-99C2-6DF21D2330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755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3E4DA60F-B59A-FA8B-B73C-BEEB405A97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466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C8E43C31-28EE-C619-6CD2-19BC87663E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362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718EFED2-B231-18E4-0D83-6A1718ACE7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960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diagramme&#10;&#10;Description générée automatiquement">
            <a:extLst>
              <a:ext uri="{FF2B5EF4-FFF2-40B4-BE49-F238E27FC236}">
                <a16:creationId xmlns:a16="http://schemas.microsoft.com/office/drawing/2014/main" id="{39011E8C-2687-2D2C-7C01-CDDAF3CF2D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67833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2462205A-2C81-4E72-99F4-F048E750E58A}"/>
</file>

<file path=customXml/itemProps2.xml><?xml version="1.0" encoding="utf-8"?>
<ds:datastoreItem xmlns:ds="http://schemas.openxmlformats.org/officeDocument/2006/customXml" ds:itemID="{C3AD6E93-9B95-4056-BF85-2BD0A4A736E0}">
  <ds:schemaRefs>
    <ds:schemaRef ds:uri="http://schemas.microsoft.com/sharepoint/v3/contenttype/forms"/>
  </ds:schemaRefs>
</ds:datastoreItem>
</file>

<file path=customXml/itemProps3.xml><?xml version="1.0" encoding="utf-8"?>
<ds:datastoreItem xmlns:ds="http://schemas.openxmlformats.org/officeDocument/2006/customXml" ds:itemID="{F5FBA27F-D21F-4DCA-8718-6907820D6510}">
  <ds:schemaRefs>
    <ds:schemaRef ds:uri="http://purl.org/dc/term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cd84cc96-e4f0-4e7f-873a-a508fb658c41"/>
    <ds:schemaRef ds:uri="http://schemas.openxmlformats.org/package/2006/metadata/core-properties"/>
    <ds:schemaRef ds:uri="27f64e36-29aa-44d5-a3e0-06242cad7d4d"/>
    <ds:schemaRef ds:uri="http://www.w3.org/XML/1998/namespace"/>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Office Theme</Template>
  <TotalTime>5717</TotalTime>
  <Words>792</Words>
  <Application>Microsoft Office PowerPoint</Application>
  <PresentationFormat>Affichage à l'écran (4:3)</PresentationFormat>
  <Paragraphs>49</Paragraphs>
  <Slides>22</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Segoe UI</vt:lpstr>
      <vt:lpstr>Calibri</vt:lpstr>
      <vt:lpstr>Verdana</vt:lpstr>
      <vt:lpstr>Calibri Light</vt:lpstr>
      <vt:lpstr>Thème Office</vt:lpstr>
      <vt:lpstr>4. LES NOMBRES JUSQU’À 10 Comparer, ranger, encadrer à l’unité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66</cp:revision>
  <dcterms:created xsi:type="dcterms:W3CDTF">2022-01-07T11:15:07Z</dcterms:created>
  <dcterms:modified xsi:type="dcterms:W3CDTF">2023-06-23T18:48:12Z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68100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