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8"/>
  </p:notesMasterIdLst>
  <p:handoutMasterIdLst>
    <p:handoutMasterId r:id="rId39"/>
  </p:handoutMasterIdLst>
  <p:sldIdLst>
    <p:sldId id="256" r:id="rId5"/>
    <p:sldId id="282" r:id="rId6"/>
    <p:sldId id="284" r:id="rId7"/>
    <p:sldId id="486" r:id="rId8"/>
    <p:sldId id="285" r:id="rId9"/>
    <p:sldId id="487" r:id="rId10"/>
    <p:sldId id="483" r:id="rId11"/>
    <p:sldId id="484" r:id="rId12"/>
    <p:sldId id="485" r:id="rId13"/>
    <p:sldId id="470" r:id="rId14"/>
    <p:sldId id="469" r:id="rId15"/>
    <p:sldId id="468" r:id="rId16"/>
    <p:sldId id="467" r:id="rId17"/>
    <p:sldId id="466" r:id="rId18"/>
    <p:sldId id="455" r:id="rId19"/>
    <p:sldId id="488" r:id="rId20"/>
    <p:sldId id="471" r:id="rId21"/>
    <p:sldId id="472" r:id="rId22"/>
    <p:sldId id="475" r:id="rId23"/>
    <p:sldId id="476" r:id="rId24"/>
    <p:sldId id="482" r:id="rId25"/>
    <p:sldId id="479" r:id="rId26"/>
    <p:sldId id="464" r:id="rId27"/>
    <p:sldId id="480" r:id="rId28"/>
    <p:sldId id="481" r:id="rId29"/>
    <p:sldId id="478" r:id="rId30"/>
    <p:sldId id="277" r:id="rId31"/>
    <p:sldId id="489" r:id="rId32"/>
    <p:sldId id="490" r:id="rId33"/>
    <p:sldId id="491" r:id="rId34"/>
    <p:sldId id="278" r:id="rId35"/>
    <p:sldId id="259" r:id="rId36"/>
    <p:sldId id="26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h6mTRyTE0IyDJFfngTGuYd6D0LR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D76C0331-9AAD-7ADC-75C3-40F88184AA4A}" name="Expert" initials="C" userId="Expert" providerId="None"/>
  <p188:author id="{BCEC0C35-085C-D9B9-E378-2995294E600F}" name="Sylvie Advenier" initials="SA" userId="516bcc22ff4f1580" providerId="Windows Live"/>
  <p188:author id="{6EC3644E-CAF9-BE47-EB1A-C427F723DB1E}" name="catherine.mallard2" initials="ca" userId="S::catherine.mallard2_gmail.com#ext#@hachette.onmicrosoft.com::943e5806-a044-4790-a0a9-05d7075f8f80" providerId="AD"/>
  <p188:author id="{6E47C18F-DDAE-EA39-9B3A-D5582A6DAE9D}" name="pauline.negrellion" initials="pa" userId="S::pauline.negrellion_gmail.com#ext#@hachette.onmicrosoft.com::9fb65b54-3bbd-4994-b3cf-42d8602c7eef" providerId="AD"/>
  <p188:author id="{2EACF4B5-B5D6-1F77-434B-4ACC816D40DA}" name="Caroline HACHE" initials="CH" userId="Caroline HACHE" providerId="None"/>
  <p188:author id="{E89BFAD0-ACBE-9964-AB8B-A2E5DAC1FBA3}" name="omenriah" initials="om" userId="S::omenriah_gmail.com#ext#@hachette.onmicrosoft.com::1c7e23f3-21b9-4451-98c0-15057ee07999" providerId="AD"/>
  <p188:author id="{4CF84EDD-95CE-3E5E-4B94-06DB52278683}" name="Christophe Dracos" initials="CD" userId="S::cri.dracos_outlook.fr#ext#@hachette.onmicrosoft.com::9a339485-cc17-450e-b56d-f2edc49ca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Harmonie Tessier" initials="" lastIdx="8" clrIdx="0"/>
  <p:cmAuthor id="1" name="Catherine MALLARD" initials="" lastIdx="7" clrIdx="1"/>
  <p:cmAuthor id="2" name="HACHE Caroline" initials="" lastIdx="1" clrIdx="2"/>
  <p:cmAuthor id="3" name="Christophe DRACOS" initials="" lastIdx="4" clrIdx="3"/>
  <p:cmAuthor id="4" name="Pauline Negrel-Lion" initials="" lastIdx="9" clrIdx="4"/>
  <p:cmAuthor id="5" name="jennifer r" initials=""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FE2BE5-1F30-45EF-88C9-80F2F84130FB}" v="2" dt="2023-05-12T15:10:37.2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561" autoAdjust="0"/>
  </p:normalViewPr>
  <p:slideViewPr>
    <p:cSldViewPr snapToGrid="0">
      <p:cViewPr varScale="1">
        <p:scale>
          <a:sx n="80" d="100"/>
          <a:sy n="80" d="100"/>
        </p:scale>
        <p:origin x="251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customschemas.google.com/relationships/presentationmetadata" Target="meta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E1ECE1C2-9E6B-07BC-DA1E-8CEC2FCD75F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8976FB-E3CA-B749-18B7-63B6DEE194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AF2AD8-94A4-4492-8D2B-383E78ED0495}" type="datetimeFigureOut">
              <a:rPr lang="fr-FR" smtClean="0"/>
              <a:t>23/06/2023</a:t>
            </a:fld>
            <a:endParaRPr lang="fr-FR"/>
          </a:p>
        </p:txBody>
      </p:sp>
      <p:sp>
        <p:nvSpPr>
          <p:cNvPr id="4" name="Espace réservé du pied de page 3">
            <a:extLst>
              <a:ext uri="{FF2B5EF4-FFF2-40B4-BE49-F238E27FC236}">
                <a16:creationId xmlns:a16="http://schemas.microsoft.com/office/drawing/2014/main" id="{E5EF3EFB-8D83-51C2-61E8-E07CD95F7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335F6453-4F01-2880-A640-38F3332ADA6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B84B05B-B786-43D3-BB37-49381EBBBD66}" type="slidenum">
              <a:rPr lang="fr-FR" smtClean="0"/>
              <a:t>‹N°›</a:t>
            </a:fld>
            <a:endParaRPr lang="fr-FR"/>
          </a:p>
        </p:txBody>
      </p:sp>
    </p:spTree>
    <p:extLst>
      <p:ext uri="{BB962C8B-B14F-4D97-AF65-F5344CB8AC3E}">
        <p14:creationId xmlns:p14="http://schemas.microsoft.com/office/powerpoint/2010/main" val="2007283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fr-FR" i="1"/>
              <a:t>Aujourd’hui, nous allons travailler les décompositions de 10, c’est-à-dire les sommes qui font 10. En CP, vous les avez peut-être vues dans la maison du 10. Ce sont des sommes qu’il faut connaitre par cœur. </a:t>
            </a:r>
          </a:p>
          <a:p>
            <a:pPr marL="0" lvl="0" indent="0" algn="l" rtl="0">
              <a:spcBef>
                <a:spcPts val="0"/>
              </a:spcBef>
              <a:spcAft>
                <a:spcPts val="0"/>
              </a:spcAft>
              <a:buNone/>
            </a:pPr>
            <a:endParaRPr i="1"/>
          </a:p>
        </p:txBody>
      </p:sp>
      <p:sp>
        <p:nvSpPr>
          <p:cNvPr id="108" name="Google Shape;108;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0" dirty="0"/>
              <a:t>Les élèves donnent les décompositions en utilisant les couleurs des réglettes et les traduisent en additions. </a:t>
            </a:r>
          </a:p>
          <a:p>
            <a:pPr marL="0"/>
            <a:r>
              <a:rPr lang="fr-FR" b="0" i="1" dirty="0"/>
              <a:t>On commence toujours par l’addition avec le 0. On écrit 0 +</a:t>
            </a:r>
            <a:r>
              <a:rPr lang="fr-FR" i="1" dirty="0"/>
              <a:t> 10 et,</a:t>
            </a:r>
            <a:r>
              <a:rPr lang="fr-FR" b="0" i="1" dirty="0"/>
              <a:t> tout de suite en face, on écrit 10 + 0.</a:t>
            </a:r>
          </a:p>
          <a:p>
            <a:pPr marL="0"/>
            <a:r>
              <a:rPr lang="fr-FR" b="0" i="0" dirty="0"/>
              <a:t>Compléter la 1</a:t>
            </a:r>
            <a:r>
              <a:rPr lang="fr-FR" b="0" i="0" baseline="30000" dirty="0"/>
              <a:t>re</a:t>
            </a:r>
            <a:r>
              <a:rPr lang="fr-FR" b="0" i="0" dirty="0"/>
              <a:t> ligne de la maison au tableau.</a:t>
            </a:r>
          </a:p>
          <a:p>
            <a:pPr marL="0"/>
            <a:r>
              <a:rPr lang="fr-FR" b="0" i="1" dirty="0"/>
              <a:t>Puis on cherche l’addition qui commence par le 1. Quelle est </a:t>
            </a:r>
            <a:r>
              <a:rPr lang="fr-FR" i="1" dirty="0"/>
              <a:t>cette addition</a:t>
            </a:r>
            <a:r>
              <a:rPr lang="fr-FR" b="0" i="1" dirty="0"/>
              <a:t> ?</a:t>
            </a:r>
            <a:endParaRPr lang="fr-FR" b="0" i="1" dirty="0">
              <a:cs typeface="Calibri"/>
            </a:endParaRP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10</a:t>
            </a:fld>
            <a:endParaRPr lang="fr-FR"/>
          </a:p>
        </p:txBody>
      </p:sp>
    </p:spTree>
    <p:extLst>
      <p:ext uri="{BB962C8B-B14F-4D97-AF65-F5344CB8AC3E}">
        <p14:creationId xmlns:p14="http://schemas.microsoft.com/office/powerpoint/2010/main" val="2239619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 C’est 1 + 9. Tout de suite, on écrit en face l’addition obtenue en inversant les deux nombres, quelle est cette addition ? → 9 +1. </a:t>
            </a:r>
          </a:p>
          <a:p>
            <a:pPr marL="0"/>
            <a:r>
              <a:rPr lang="fr-FR" b="0" i="0" dirty="0"/>
              <a:t>Compléter la 2</a:t>
            </a:r>
            <a:r>
              <a:rPr lang="fr-FR" b="0" i="0" baseline="30000" dirty="0"/>
              <a:t>e</a:t>
            </a:r>
            <a:r>
              <a:rPr lang="fr-FR" b="0" i="0" dirty="0"/>
              <a:t> ligne de la maison au tableau.</a:t>
            </a:r>
          </a:p>
          <a:p>
            <a:pPr marL="0"/>
            <a:r>
              <a:rPr lang="fr-FR" b="0" i="1" dirty="0"/>
              <a:t>Quelle est l’addition qui commence par 2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11</a:t>
            </a:fld>
            <a:endParaRPr lang="fr-FR"/>
          </a:p>
        </p:txBody>
      </p:sp>
    </p:spTree>
    <p:extLst>
      <p:ext uri="{BB962C8B-B14F-4D97-AF65-F5344CB8AC3E}">
        <p14:creationId xmlns:p14="http://schemas.microsoft.com/office/powerpoint/2010/main" val="7294518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 C’est 2 + 8. On écrit l’addition en face : 8 + 2.</a:t>
            </a:r>
          </a:p>
          <a:p>
            <a:pPr marL="0"/>
            <a:r>
              <a:rPr lang="fr-FR" b="0" i="1" dirty="0"/>
              <a:t>Quelle est l’addition qui commence par 3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12</a:t>
            </a:fld>
            <a:endParaRPr lang="fr-FR"/>
          </a:p>
        </p:txBody>
      </p:sp>
    </p:spTree>
    <p:extLst>
      <p:ext uri="{BB962C8B-B14F-4D97-AF65-F5344CB8AC3E}">
        <p14:creationId xmlns:p14="http://schemas.microsoft.com/office/powerpoint/2010/main" val="696888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 C’est 3 + 7. On écrit l’addition en face : 7 + 3.</a:t>
            </a:r>
          </a:p>
          <a:p>
            <a:pPr marL="0"/>
            <a:r>
              <a:rPr lang="fr-FR" b="0" i="1" dirty="0"/>
              <a:t>Quelle est l’addition qui commence par 4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13</a:t>
            </a:fld>
            <a:endParaRPr lang="fr-FR"/>
          </a:p>
        </p:txBody>
      </p:sp>
    </p:spTree>
    <p:extLst>
      <p:ext uri="{BB962C8B-B14F-4D97-AF65-F5344CB8AC3E}">
        <p14:creationId xmlns:p14="http://schemas.microsoft.com/office/powerpoint/2010/main" val="1802135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 C’est 4 + 6. On écrit l’addition en face : 6 + 4.</a:t>
            </a:r>
          </a:p>
          <a:p>
            <a:pPr marL="0"/>
            <a:r>
              <a:rPr lang="fr-FR" b="0" i="1" dirty="0"/>
              <a:t>Quelle est l’addition qui commence par 5 ?</a:t>
            </a: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14</a:t>
            </a:fld>
            <a:endParaRPr lang="fr-FR"/>
          </a:p>
        </p:txBody>
      </p:sp>
    </p:spTree>
    <p:extLst>
      <p:ext uri="{BB962C8B-B14F-4D97-AF65-F5344CB8AC3E}">
        <p14:creationId xmlns:p14="http://schemas.microsoft.com/office/powerpoint/2010/main" val="13084964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 C’est 5 + 5 et il est inutile de l’écrire deux fois.</a:t>
            </a:r>
          </a:p>
          <a:p>
            <a:pPr marL="0"/>
            <a:r>
              <a:rPr lang="fr-FR" b="0" i="1" dirty="0"/>
              <a:t>Ces résultats sont très importants : il faut les connaitre par cœur. Ils nous serviront ensuite pour faire des calculs sur les grands nombres. </a:t>
            </a:r>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15</a:t>
            </a:fld>
            <a:endParaRPr lang="fr-FR"/>
          </a:p>
        </p:txBody>
      </p:sp>
    </p:spTree>
    <p:extLst>
      <p:ext uri="{BB962C8B-B14F-4D97-AF65-F5344CB8AC3E}">
        <p14:creationId xmlns:p14="http://schemas.microsoft.com/office/powerpoint/2010/main" val="3659897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strike="noStrike" dirty="0"/>
              <a:t>Nous allons maintenant nous servir des décompositions que nous venons de voir pour calculer.</a:t>
            </a:r>
            <a:endParaRPr lang="fr-FR" sz="1200" strike="noStrike" dirty="0"/>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16</a:t>
            </a:fld>
            <a:endParaRPr/>
          </a:p>
        </p:txBody>
      </p:sp>
    </p:spTree>
    <p:extLst>
      <p:ext uri="{BB962C8B-B14F-4D97-AF65-F5344CB8AC3E}">
        <p14:creationId xmlns:p14="http://schemas.microsoft.com/office/powerpoint/2010/main" val="235088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latin typeface="Calibri" panose="020F0502020204030204" pitchFamily="34" charset="0"/>
                <a:cs typeface="Calibri" panose="020F0502020204030204" pitchFamily="34" charset="0"/>
              </a:rPr>
              <a:t>Positionnez sur vos tables la réglette 10 (la réglette orange). Puis au-dessus la réglette 3 (la réglette vert clair). Que</a:t>
            </a:r>
            <a:r>
              <a:rPr lang="fr-FR" sz="1200" i="1" dirty="0">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lle</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dirty="0">
                <a:latin typeface="Calibri" panose="020F0502020204030204" pitchFamily="34" charset="0"/>
                <a:cs typeface="Calibri" panose="020F0502020204030204" pitchFamily="34" charset="0"/>
                <a:extLst>
                  <a:ext uri="http://customooxmlschemas.google.com/">
                    <go:slidesCustomData xmlns="" xmlns:lc="http://schemas.openxmlformats.org/drawingml/2006/lockedCanva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réglette </a:t>
            </a:r>
            <a:r>
              <a:rPr lang="fr-FR" sz="1200" i="1" dirty="0">
                <a:latin typeface="Calibri" panose="020F0502020204030204" pitchFamily="34" charset="0"/>
                <a:cs typeface="Calibri" panose="020F0502020204030204" pitchFamily="34" charset="0"/>
              </a:rPr>
              <a:t>faut-il ajouter à la réglette 3 pour obtenir la réglette 10 ? </a:t>
            </a:r>
            <a:r>
              <a:rPr lang="fr-FR" sz="1200" i="1" strike="noStrike" dirty="0">
                <a:effectLst/>
                <a:latin typeface="Calibri" panose="020F0502020204030204" pitchFamily="34" charset="0"/>
                <a:cs typeface="Calibri" panose="020F0502020204030204" pitchFamily="34" charset="0"/>
              </a:rPr>
              <a:t>On cherche une </a:t>
            </a:r>
            <a:r>
              <a:rPr lang="fr-FR" sz="1200" b="0" i="1" strike="noStrike" dirty="0">
                <a:effectLst/>
                <a:latin typeface="Calibri" panose="020F0502020204030204" pitchFamily="34" charset="0"/>
                <a:cs typeface="Calibri" panose="020F0502020204030204" pitchFamily="34" charset="0"/>
              </a:rPr>
              <a:t>décomposition</a:t>
            </a:r>
            <a:r>
              <a:rPr lang="fr-FR" sz="1200" b="1" i="1" strike="noStrike" dirty="0">
                <a:effectLst/>
                <a:latin typeface="Calibri" panose="020F0502020204030204" pitchFamily="34" charset="0"/>
                <a:cs typeface="Calibri" panose="020F0502020204030204" pitchFamily="34" charset="0"/>
              </a:rPr>
              <a:t> </a:t>
            </a:r>
            <a:r>
              <a:rPr lang="fr-FR" sz="1200" i="1" strike="noStrike" dirty="0">
                <a:effectLst/>
                <a:latin typeface="Calibri" panose="020F0502020204030204" pitchFamily="34" charset="0"/>
                <a:cs typeface="Calibri" panose="020F0502020204030204" pitchFamily="34" charset="0"/>
              </a:rPr>
              <a:t>de 10.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1" strike="noStrike" dirty="0">
                <a:effectLst/>
                <a:latin typeface="Calibri" panose="020F0502020204030204" pitchFamily="34" charset="0"/>
                <a:cs typeface="Calibri" panose="020F0502020204030204" pitchFamily="34" charset="0"/>
              </a:rPr>
              <a:t>10, c'est « quelque chose + 3 » </a:t>
            </a:r>
            <a:r>
              <a:rPr lang="fr-FR" sz="1200" i="0" strike="noStrike" dirty="0">
                <a:effectLst/>
                <a:latin typeface="Calibri" panose="020F0502020204030204" pitchFamily="34" charset="0"/>
                <a:cs typeface="Calibri" panose="020F0502020204030204" pitchFamily="34" charset="0"/>
              </a:rPr>
              <a:t>(pointer chaque nombre au tableau). </a:t>
            </a:r>
            <a:r>
              <a:rPr lang="fr-FR" sz="1200" i="1" dirty="0">
                <a:latin typeface="Calibri" panose="020F0502020204030204" pitchFamily="34" charset="0"/>
                <a:cs typeface="Calibri" panose="020F0502020204030204" pitchFamily="34" charset="0"/>
              </a:rPr>
              <a:t>Complétez l’opération.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0" dirty="0">
                <a:latin typeface="Calibri" panose="020F0502020204030204" pitchFamily="34" charset="0"/>
                <a:cs typeface="Calibri" panose="020F0502020204030204" pitchFamily="34" charset="0"/>
              </a:rPr>
              <a:t>Laisser un court instant, puis interroger un élève </a:t>
            </a:r>
            <a:r>
              <a:rPr lang="fr-FR" sz="1200" i="0" dirty="0">
                <a:effectLst/>
                <a:latin typeface="Calibri" panose="020F0502020204030204" pitchFamily="34" charset="0"/>
                <a:cs typeface="Calibri" panose="020F0502020204030204" pitchFamily="34" charset="0"/>
                <a:sym typeface="Symbol" panose="05050102010706020507" pitchFamily="18" charset="2"/>
              </a:rPr>
              <a:t>: </a:t>
            </a:r>
            <a:r>
              <a:rPr lang="fr-FR" sz="1200" i="1" dirty="0">
                <a:effectLst/>
                <a:latin typeface="Calibri" panose="020F0502020204030204" pitchFamily="34" charset="0"/>
                <a:cs typeface="Calibri" panose="020F0502020204030204" pitchFamily="34" charset="0"/>
                <a:sym typeface="Symbol" panose="05050102010706020507" pitchFamily="18" charset="2"/>
              </a:rPr>
              <a:t>10 = 7 + 3. </a:t>
            </a:r>
          </a:p>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200" i="0" dirty="0">
                <a:effectLst/>
                <a:latin typeface="Calibri" panose="020F0502020204030204" pitchFamily="34" charset="0"/>
                <a:cs typeface="Calibri" panose="020F0502020204030204" pitchFamily="34" charset="0"/>
                <a:sym typeface="Symbol" panose="05050102010706020507" pitchFamily="18" charset="2"/>
              </a:rPr>
              <a:t>Écrire le 7 sur les pointillés.  </a:t>
            </a:r>
            <a:endParaRPr lang="fr-FR" sz="1200" i="0" dirty="0">
              <a:effectLst/>
              <a:latin typeface="Calibri" panose="020F0502020204030204" pitchFamily="34" charset="0"/>
              <a:cs typeface="Calibri" panose="020F0502020204030204" pitchFamily="34" charset="0"/>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fr-FR" sz="1800" i="0" dirty="0"/>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17</a:t>
            </a:fld>
            <a:endParaRPr/>
          </a:p>
        </p:txBody>
      </p:sp>
    </p:spTree>
    <p:extLst>
      <p:ext uri="{BB962C8B-B14F-4D97-AF65-F5344CB8AC3E}">
        <p14:creationId xmlns:p14="http://schemas.microsoft.com/office/powerpoint/2010/main" val="2431084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sz="1200" b="0" i="1" u="none" strike="noStrike" dirty="0">
                <a:solidFill>
                  <a:srgbClr val="000000"/>
                </a:solidFill>
                <a:latin typeface="Calibri"/>
                <a:ea typeface="Calibri"/>
                <a:cs typeface="Calibri"/>
                <a:sym typeface="Calibri"/>
              </a:rPr>
              <a:t>Maintenant, nous allons trouver la soustraction qui correspond à ce schéma de réglettes. Si je retire à la réglette 10, une partie de la même longueur que la réglette 3. Que reste-t-il ?</a:t>
            </a:r>
            <a:endParaRPr lang="fr-FR" sz="1200" dirty="0"/>
          </a:p>
          <a:p>
            <a:pPr marL="0" marR="0" lvl="0" indent="0" algn="l" rtl="0">
              <a:lnSpc>
                <a:spcPct val="100000"/>
              </a:lnSpc>
              <a:spcBef>
                <a:spcPts val="0"/>
              </a:spcBef>
              <a:spcAft>
                <a:spcPts val="0"/>
              </a:spcAft>
              <a:buClr>
                <a:schemeClr val="dk1"/>
              </a:buClr>
              <a:buSzPts val="1800"/>
              <a:buFont typeface="Calibri"/>
              <a:buNone/>
            </a:pPr>
            <a:r>
              <a:rPr lang="fr-FR" sz="1200" i="1" dirty="0"/>
              <a:t>→ Il reste la réglette 7.</a:t>
            </a:r>
            <a:endParaRPr lang="fr-FR" sz="1200" dirty="0"/>
          </a:p>
          <a:p>
            <a:pPr marL="0" marR="0" lvl="0" indent="0" algn="l" rtl="0">
              <a:lnSpc>
                <a:spcPct val="100000"/>
              </a:lnSpc>
              <a:spcBef>
                <a:spcPts val="0"/>
              </a:spcBef>
              <a:spcAft>
                <a:spcPts val="0"/>
              </a:spcAft>
              <a:buClr>
                <a:schemeClr val="dk1"/>
              </a:buClr>
              <a:buSzPts val="1800"/>
              <a:buFont typeface="Calibri"/>
              <a:buNone/>
            </a:pPr>
            <a:r>
              <a:rPr lang="fr-FR" sz="1200" i="0" dirty="0"/>
              <a:t>Écrire le 7 sur les pointillés.</a:t>
            </a:r>
          </a:p>
          <a:p>
            <a:pPr marL="0" marR="0" lvl="0" indent="0" algn="l" rtl="0">
              <a:lnSpc>
                <a:spcPct val="100000"/>
              </a:lnSpc>
              <a:spcBef>
                <a:spcPts val="0"/>
              </a:spcBef>
              <a:spcAft>
                <a:spcPts val="0"/>
              </a:spcAft>
              <a:buClr>
                <a:schemeClr val="dk1"/>
              </a:buClr>
              <a:buSzPts val="1800"/>
              <a:buFont typeface="Calibri"/>
              <a:buNone/>
            </a:pPr>
            <a:r>
              <a:rPr lang="fr-FR" sz="1200" i="1" dirty="0"/>
              <a:t>Quand on fait une soustraction, on calcule l’écart entre deux nombres. En mathématiques, on dit qu’on calcule une « différence ».</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fr-FR" sz="1200" b="0" i="0" u="none" strike="noStrike" dirty="0">
                <a:solidFill>
                  <a:srgbClr val="000000"/>
                </a:solidFill>
                <a:latin typeface="Calibri"/>
                <a:ea typeface="Calibri"/>
                <a:cs typeface="Calibri"/>
                <a:sym typeface="Calibri"/>
              </a:rPr>
              <a:t>Faire remarquer que si on connait par cœur une somme égale à 10, on peut retrouver rapidement la différence correspondante.</a:t>
            </a:r>
            <a:endParaRPr lang="fr-FR" sz="1200" b="0" dirty="0"/>
          </a:p>
          <a:p>
            <a:pPr marL="0" marR="0" lvl="0" indent="0" algn="l" rtl="0">
              <a:lnSpc>
                <a:spcPct val="100000"/>
              </a:lnSpc>
              <a:spcBef>
                <a:spcPts val="0"/>
              </a:spcBef>
              <a:spcAft>
                <a:spcPts val="0"/>
              </a:spcAft>
              <a:buClr>
                <a:schemeClr val="dk1"/>
              </a:buClr>
              <a:buSzPts val="1800"/>
              <a:buFont typeface="Calibri"/>
              <a:buNone/>
            </a:pPr>
            <a:endParaRPr lang="fr-FR" sz="1800" i="1" dirty="0"/>
          </a:p>
          <a:p>
            <a:pPr marL="0" lvl="0" indent="0" algn="l" rtl="0">
              <a:spcBef>
                <a:spcPts val="0"/>
              </a:spcBef>
              <a:spcAft>
                <a:spcPts val="0"/>
              </a:spcAft>
              <a:buNone/>
            </a:pPr>
            <a:br>
              <a:rPr lang="fr-FR" sz="2800" dirty="0"/>
            </a:br>
            <a:endParaRPr lang="fr-FR" sz="1800" b="0" i="1" u="none" strike="noStrike" dirty="0">
              <a:solidFill>
                <a:srgbClr val="000000"/>
              </a:solidFill>
              <a:latin typeface="Calibri"/>
              <a:ea typeface="Calibri"/>
              <a:cs typeface="Calibri"/>
              <a:sym typeface="Calibri"/>
            </a:endParaRPr>
          </a:p>
          <a:p>
            <a:endParaRPr lang="fr-FR" sz="1800" i="0" dirty="0">
              <a:effectLst/>
              <a:latin typeface="Arial" panose="020B0604020202020204" pitchFamily="34" charset="0"/>
            </a:endParaRPr>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18</a:t>
            </a:fld>
            <a:endParaRPr/>
          </a:p>
        </p:txBody>
      </p:sp>
    </p:spTree>
    <p:extLst>
      <p:ext uri="{BB962C8B-B14F-4D97-AF65-F5344CB8AC3E}">
        <p14:creationId xmlns:p14="http://schemas.microsoft.com/office/powerpoint/2010/main" val="3143094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sz="1800" i="0" dirty="0"/>
              <a:t>Même démarche.</a:t>
            </a:r>
            <a:endParaRPr lang="fr-FR" sz="1800" i="1" dirty="0"/>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19</a:t>
            </a:fld>
            <a:endParaRPr/>
          </a:p>
        </p:txBody>
      </p:sp>
    </p:spTree>
    <p:extLst>
      <p:ext uri="{BB962C8B-B14F-4D97-AF65-F5344CB8AC3E}">
        <p14:creationId xmlns:p14="http://schemas.microsoft.com/office/powerpoint/2010/main" val="73579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1" dirty="0"/>
              <a:t>Prenez une réglette 10. Vous allez faire des trains composés avec 2 réglettes pour que le train ait une longueur 10.</a:t>
            </a:r>
          </a:p>
          <a:p>
            <a:pPr marL="0"/>
            <a:r>
              <a:rPr lang="fr-FR" dirty="0"/>
              <a:t>Passer dans les rangs pour voir ce que font les élèves. Les interroger et utiliser les réglettes aimantées pour afficher leurs réponses.</a:t>
            </a:r>
          </a:p>
          <a:p>
            <a:endParaRPr lang="fr-FR" strike="sngStrike"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36262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800" b="0" i="1" u="none" strike="noStrike" dirty="0">
              <a:solidFill>
                <a:srgbClr val="000000"/>
              </a:solidFill>
              <a:latin typeface="Calibri"/>
              <a:ea typeface="Calibri"/>
              <a:cs typeface="Calibri"/>
              <a:sym typeface="Calibri"/>
            </a:endParaRPr>
          </a:p>
        </p:txBody>
      </p:sp>
      <p:sp>
        <p:nvSpPr>
          <p:cNvPr id="328" name="Google Shape;328;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20</a:t>
            </a:fld>
            <a:endParaRPr/>
          </a:p>
        </p:txBody>
      </p:sp>
    </p:spTree>
    <p:extLst>
      <p:ext uri="{BB962C8B-B14F-4D97-AF65-F5344CB8AC3E}">
        <p14:creationId xmlns:p14="http://schemas.microsoft.com/office/powerpoint/2010/main" val="573971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200" i="1" dirty="0">
                <a:effectLst/>
                <a:latin typeface="Calibri" panose="020F0502020204030204" pitchFamily="34" charset="0"/>
                <a:cs typeface="Calibri" panose="020F0502020204030204" pitchFamily="34" charset="0"/>
              </a:rPr>
              <a:t>On va continuer à travailler avec les décompositions de 10, mais les réglettes ne seront plus affichées. Si vous voulez, vous pouvez utiliser les réglettes sur votre table.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21</a:t>
            </a:fld>
            <a:endParaRPr lang="fr-FR"/>
          </a:p>
        </p:txBody>
      </p:sp>
    </p:spTree>
    <p:extLst>
      <p:ext uri="{BB962C8B-B14F-4D97-AF65-F5344CB8AC3E}">
        <p14:creationId xmlns:p14="http://schemas.microsoft.com/office/powerpoint/2010/main" val="12482452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b="0" i="1" dirty="0"/>
              <a:t>Combien faut-il ajouter à 6 pour faire 10 ? </a:t>
            </a:r>
          </a:p>
          <a:p>
            <a:pPr marL="0"/>
            <a:r>
              <a:rPr lang="fr-FR" b="0" i="0" dirty="0"/>
              <a:t>Interroger un élève et écrire le 4 sur les pointillés.</a:t>
            </a:r>
          </a:p>
          <a:p>
            <a:pPr marL="0">
              <a:buFont typeface="Symbol" panose="05050102010706020507" pitchFamily="18" charset="2"/>
              <a:buChar char="®"/>
            </a:pPr>
            <a:r>
              <a:rPr lang="fr-FR" i="1" dirty="0"/>
              <a:t>6 + 4 = 10.</a:t>
            </a:r>
          </a:p>
          <a:p>
            <a:pPr marL="0" marR="0" lvl="0" indent="0" algn="l" defTabSz="914400" rtl="0" eaLnBrk="1" fontAlgn="auto" latinLnBrk="0" hangingPunct="1">
              <a:lnSpc>
                <a:spcPct val="100000"/>
              </a:lnSpc>
              <a:spcBef>
                <a:spcPts val="0"/>
              </a:spcBef>
              <a:spcAft>
                <a:spcPts val="0"/>
              </a:spcAft>
              <a:buClr>
                <a:srgbClr val="000000"/>
              </a:buClr>
              <a:buSzPts val="1400"/>
              <a:buFont typeface="Symbol" panose="05050102010706020507" pitchFamily="18" charset="2"/>
              <a:buNone/>
              <a:tabLst/>
              <a:defRPr/>
            </a:pPr>
            <a:r>
              <a:rPr lang="fr-FR" i="0" dirty="0"/>
              <a:t>Illustrer la réponse avec les réglettes aimantées.</a:t>
            </a:r>
          </a:p>
          <a:p>
            <a:pPr>
              <a:buFont typeface="Symbol" panose="05050102010706020507" pitchFamily="18" charset="2"/>
              <a:buChar char="®"/>
            </a:pPr>
            <a:endParaRPr lang="fr-FR" i="1"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22</a:t>
            </a:fld>
            <a:endParaRPr lang="fr-FR"/>
          </a:p>
        </p:txBody>
      </p:sp>
    </p:spTree>
    <p:extLst>
      <p:ext uri="{BB962C8B-B14F-4D97-AF65-F5344CB8AC3E}">
        <p14:creationId xmlns:p14="http://schemas.microsoft.com/office/powerpoint/2010/main" val="3441760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0" dirty="0"/>
              <a:t>Même démarche.</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23</a:t>
            </a:fld>
            <a:endParaRPr lang="fr-FR"/>
          </a:p>
        </p:txBody>
      </p:sp>
    </p:spTree>
    <p:extLst>
      <p:ext uri="{BB962C8B-B14F-4D97-AF65-F5344CB8AC3E}">
        <p14:creationId xmlns:p14="http://schemas.microsoft.com/office/powerpoint/2010/main" val="39565285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0" dirty="0"/>
              <a:t>Lors de la correction, préciser que, dans une soustraction, lorsque les deux nombres sont identiques, cela signifie que l’on</a:t>
            </a:r>
          </a:p>
          <a:p>
            <a:pPr marL="0"/>
            <a:r>
              <a:rPr lang="fr-FR" i="0" dirty="0"/>
              <a:t>enlève tout et donc qu’il reste 0. L’illustrer avec la réglette 10 et demander aux élèves </a:t>
            </a:r>
            <a:r>
              <a:rPr lang="fr-FR" i="1" dirty="0"/>
              <a:t>:  8 – 8 ? 2 – 2 ?</a:t>
            </a: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24</a:t>
            </a:fld>
            <a:endParaRPr lang="fr-FR"/>
          </a:p>
        </p:txBody>
      </p:sp>
    </p:spTree>
    <p:extLst>
      <p:ext uri="{BB962C8B-B14F-4D97-AF65-F5344CB8AC3E}">
        <p14:creationId xmlns:p14="http://schemas.microsoft.com/office/powerpoint/2010/main" val="300715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i="0"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25</a:t>
            </a:fld>
            <a:endParaRPr lang="fr-FR"/>
          </a:p>
        </p:txBody>
      </p:sp>
    </p:spTree>
    <p:extLst>
      <p:ext uri="{BB962C8B-B14F-4D97-AF65-F5344CB8AC3E}">
        <p14:creationId xmlns:p14="http://schemas.microsoft.com/office/powerpoint/2010/main" val="269874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26</a:t>
            </a:fld>
            <a:endParaRPr lang="fr-FR"/>
          </a:p>
        </p:txBody>
      </p:sp>
    </p:spTree>
    <p:extLst>
      <p:ext uri="{BB962C8B-B14F-4D97-AF65-F5344CB8AC3E}">
        <p14:creationId xmlns:p14="http://schemas.microsoft.com/office/powerpoint/2010/main" val="1293052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989502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54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i="1" dirty="0"/>
              <a:t>Maintenant, je vais afficher un train de réglettes qui fait 10 et vous devrez écrire sur vos ardoises l’opération qui correspond. </a:t>
            </a:r>
          </a:p>
          <a:p>
            <a:pPr marL="0"/>
            <a:endParaRPr lang="fr-FR" i="0" dirty="0"/>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381342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017943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32</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9711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0" dirty="0"/>
              <a:t>Interroger un élève et noter sa réponse au tableau.</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4</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4802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i="0" dirty="0"/>
              <a:t>Même démarche.</a:t>
            </a: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5</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421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lgn="l"/>
            <a:r>
              <a:rPr lang="fr-FR" sz="1200" b="0" i="1" kern="1200" baseline="0" dirty="0">
                <a:solidFill>
                  <a:schemeClr val="tx1"/>
                </a:solidFill>
                <a:latin typeface="Calibri" panose="020F0502020204030204" pitchFamily="34" charset="0"/>
                <a:ea typeface="+mn-ea"/>
                <a:cs typeface="Calibri" panose="020F0502020204030204" pitchFamily="34" charset="0"/>
              </a:rPr>
              <a:t>Une autre façon de représenter les décompositions de 10, c’est de remplir la maison du 10. La maison du 10, c’est une maison dans laquelle on met toutes les additions qui font 10. Il faut connaitre par cœur toutes ces additions. </a:t>
            </a:r>
            <a:endParaRPr lang="fr-FR"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fr-FR" sz="1200" b="0" i="0" u="none" strike="noStrike" cap="none" smtClean="0">
                <a:solidFill>
                  <a:schemeClr val="dk1"/>
                </a:solidFill>
                <a:latin typeface="Calibri"/>
                <a:ea typeface="Calibri"/>
                <a:cs typeface="Calibri"/>
                <a:sym typeface="Calibri"/>
              </a:rPr>
              <a:t>6</a:t>
            </a:fld>
            <a:endParaRPr lang="fr-F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6430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200" b="0" i="1" kern="1200" baseline="0" dirty="0">
                <a:solidFill>
                  <a:schemeClr val="tx1"/>
                </a:solidFill>
                <a:latin typeface="Calibri" panose="020F0502020204030204" pitchFamily="34" charset="0"/>
                <a:ea typeface="+mn-ea"/>
                <a:cs typeface="Calibri" panose="020F0502020204030204" pitchFamily="34" charset="0"/>
              </a:rPr>
              <a:t>Dans une addition, on peut changer l’ordre des nombres. Quand on connait une addition qui fait 10, comme ici 10 qui est égal à 0 + 10 alors on peut facilement trouver l’autre addition en inversant la place des nombres : 10 est égal à 10 + 0.</a:t>
            </a:r>
            <a:endParaRPr lang="fr-FR" i="0" dirty="0">
              <a:latin typeface="Calibri" panose="020F0502020204030204" pitchFamily="34" charset="0"/>
              <a:cs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7</a:t>
            </a:fld>
            <a:endParaRPr lang="fr-FR"/>
          </a:p>
        </p:txBody>
      </p:sp>
    </p:spTree>
    <p:extLst>
      <p:ext uri="{BB962C8B-B14F-4D97-AF65-F5344CB8AC3E}">
        <p14:creationId xmlns:p14="http://schemas.microsoft.com/office/powerpoint/2010/main" val="682820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8</a:t>
            </a:fld>
            <a:endParaRPr lang="fr-FR"/>
          </a:p>
        </p:txBody>
      </p:sp>
    </p:spTree>
    <p:extLst>
      <p:ext uri="{BB962C8B-B14F-4D97-AF65-F5344CB8AC3E}">
        <p14:creationId xmlns:p14="http://schemas.microsoft.com/office/powerpoint/2010/main" val="415971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a:r>
              <a:rPr lang="fr-FR" sz="1200" b="0" i="1" kern="1200" baseline="0" dirty="0">
                <a:solidFill>
                  <a:schemeClr val="tx1"/>
                </a:solidFill>
                <a:latin typeface="Calibri" panose="020F0502020204030204" pitchFamily="34" charset="0"/>
                <a:ea typeface="+mn-ea"/>
                <a:cs typeface="Calibri" panose="020F0502020204030204" pitchFamily="34" charset="0"/>
              </a:rPr>
              <a:t>Vous allez maintenant chercher toutes les décompositions du nombre 10 et écrivez-les sur votre ardoise.</a:t>
            </a:r>
          </a:p>
          <a:p>
            <a:pPr marL="0"/>
            <a:r>
              <a:rPr lang="fr-FR" sz="1200" b="0" i="0" strike="noStrike" kern="1200" baseline="0" dirty="0">
                <a:solidFill>
                  <a:schemeClr val="tx1"/>
                </a:solidFill>
                <a:latin typeface="Calibri" panose="020F0502020204030204" pitchFamily="34" charset="0"/>
                <a:ea typeface="+mn-ea"/>
                <a:cs typeface="Calibri" panose="020F0502020204030204" pitchFamily="34" charset="0"/>
              </a:rPr>
              <a:t>Laisser 2 minutes, puis corriger. </a:t>
            </a:r>
            <a:endParaRPr lang="fr-FR" sz="1200" b="0" i="1" strike="noStrike" kern="1200" baseline="0" dirty="0">
              <a:solidFill>
                <a:schemeClr val="tx1"/>
              </a:solidFill>
              <a:latin typeface="Calibri" panose="020F0502020204030204" pitchFamily="34" charset="0"/>
              <a:ea typeface="+mn-ea"/>
              <a:cs typeface="Calibri" panose="020F0502020204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0F5038E3-B7CF-455E-96F4-A4DE1B143443}" type="slidenum">
              <a:rPr lang="fr-FR" smtClean="0"/>
              <a:pPr/>
              <a:t>9</a:t>
            </a:fld>
            <a:endParaRPr lang="fr-FR"/>
          </a:p>
        </p:txBody>
      </p:sp>
    </p:spTree>
    <p:extLst>
      <p:ext uri="{BB962C8B-B14F-4D97-AF65-F5344CB8AC3E}">
        <p14:creationId xmlns:p14="http://schemas.microsoft.com/office/powerpoint/2010/main" val="34109109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27"/>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1" y="-1"/>
            <a:ext cx="9143999" cy="6858001"/>
          </a:xfrm>
          <a:prstGeom prst="rect">
            <a:avLst/>
          </a:prstGeom>
          <a:noFill/>
          <a:ln>
            <a:noFill/>
          </a:ln>
        </p:spPr>
      </p:pic>
      <p:sp>
        <p:nvSpPr>
          <p:cNvPr id="17" name="Google Shape;17;p27"/>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A39491"/>
              </a:buClr>
              <a:buSzPts val="2700"/>
              <a:buFont typeface="Verdana"/>
              <a:buNone/>
              <a:defRPr sz="2700" b="1">
                <a:solidFill>
                  <a:schemeClr val="bg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7"/>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a:solidFill>
                  <a:schemeClr val="bg1"/>
                </a:solidFill>
                <a:latin typeface="Verdana"/>
                <a:ea typeface="Verdana"/>
                <a:cs typeface="Verdana"/>
                <a:sym typeface="Verdana"/>
              </a:rPr>
              <a:t>Réservé à la </a:t>
            </a:r>
            <a:r>
              <a:rPr lang="fr-FR" sz="2000" b="0" i="0" u="none" strike="noStrike" cap="none" err="1">
                <a:solidFill>
                  <a:schemeClr val="bg1"/>
                </a:solidFill>
                <a:latin typeface="Verdana"/>
                <a:ea typeface="Verdana"/>
                <a:cs typeface="Verdana"/>
                <a:sym typeface="Verdana"/>
              </a:rPr>
              <a:t>vidéoprojection</a:t>
            </a:r>
            <a:endParaRPr sz="2000" b="0" i="0" u="none" strike="noStrike" cap="none">
              <a:solidFill>
                <a:schemeClr val="bg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24"/>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3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8086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81487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8" r:id="rId5"/>
    <p:sldLayoutId id="214748366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A39491"/>
              </a:buClr>
              <a:buSzPts val="2700"/>
              <a:buFont typeface="Verdana"/>
              <a:buNone/>
            </a:pPr>
            <a:r>
              <a:rPr lang="fr-FR" sz="2400">
                <a:solidFill>
                  <a:schemeClr val="bg1"/>
                </a:solidFill>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5. </a:t>
            </a:r>
            <a:r>
              <a:rPr lang="fr-FR" sz="2400" b="1" i="0" u="none" strike="noStrike">
                <a:solidFill>
                  <a:srgbClr val="FFFFFF"/>
                </a:solidFill>
                <a:effectLst/>
                <a:latin typeface="Verdana" panose="020B0604030504040204" pitchFamily="34" charset="0"/>
              </a:rPr>
              <a:t>LES NOMBRES JUSQU’À 10</a:t>
            </a:r>
            <a:br>
              <a:rPr lang="fr-FR" sz="2400" b="1" i="0" u="none" strike="noStrike">
                <a:solidFill>
                  <a:srgbClr val="FFFFFF"/>
                </a:solidFill>
                <a:effectLst/>
                <a:latin typeface="Verdana" panose="020B0604030504040204" pitchFamily="34" charset="0"/>
              </a:rPr>
            </a:br>
            <a:r>
              <a:rPr lang="fr-FR" sz="2400" b="1" i="0" u="none" strike="noStrike">
                <a:solidFill>
                  <a:srgbClr val="FFFFFF"/>
                </a:solidFill>
                <a:effectLst/>
                <a:latin typeface="Verdana" panose="020B0604030504040204" pitchFamily="34" charset="0"/>
              </a:rPr>
              <a:t>Décomposer le nombre 10</a:t>
            </a:r>
            <a:endParaRPr sz="24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nombre, Police&#10;&#10;Description générée automatiquement">
            <a:extLst>
              <a:ext uri="{FF2B5EF4-FFF2-40B4-BE49-F238E27FC236}">
                <a16:creationId xmlns:a16="http://schemas.microsoft.com/office/drawing/2014/main" id="{F47762DB-CB4A-DBDC-2558-DB01944A699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66858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diagramme&#10;&#10;Description générée automatiquement">
            <a:extLst>
              <a:ext uri="{FF2B5EF4-FFF2-40B4-BE49-F238E27FC236}">
                <a16:creationId xmlns:a16="http://schemas.microsoft.com/office/drawing/2014/main" id="{67F31208-AD75-5A85-262E-9E07D63A034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2157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diagramme, Rectangle&#10;&#10;Description générée automatiquement">
            <a:extLst>
              <a:ext uri="{FF2B5EF4-FFF2-40B4-BE49-F238E27FC236}">
                <a16:creationId xmlns:a16="http://schemas.microsoft.com/office/drawing/2014/main" id="{05B25FAC-4016-B1AB-D4B4-0645E4F16CDA}"/>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706534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Rectangle, conception&#10;&#10;Description générée automatiquement">
            <a:extLst>
              <a:ext uri="{FF2B5EF4-FFF2-40B4-BE49-F238E27FC236}">
                <a16:creationId xmlns:a16="http://schemas.microsoft.com/office/drawing/2014/main" id="{A092EA99-2C9E-C432-77F0-13BAF562E73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61173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Rectangle&#10;&#10;Description générée automatiquement">
            <a:extLst>
              <a:ext uri="{FF2B5EF4-FFF2-40B4-BE49-F238E27FC236}">
                <a16:creationId xmlns:a16="http://schemas.microsoft.com/office/drawing/2014/main" id="{BE097922-06EF-4A07-070B-9A21A7F8203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420876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Caractère coloré, Rectangle&#10;&#10;Description générée automatiquement">
            <a:extLst>
              <a:ext uri="{FF2B5EF4-FFF2-40B4-BE49-F238E27FC236}">
                <a16:creationId xmlns:a16="http://schemas.microsoft.com/office/drawing/2014/main" id="{C02F7F41-2C12-8ACB-151E-8AAEDDDF2B9F}"/>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424604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 name="Image 2" descr="Une image contenant texte, capture d’écran, logiciel, Système d’exploitation&#10;&#10;Description générée automatiquement">
            <a:extLst>
              <a:ext uri="{FF2B5EF4-FFF2-40B4-BE49-F238E27FC236}">
                <a16:creationId xmlns:a16="http://schemas.microsoft.com/office/drawing/2014/main" id="{B53E6D51-F23C-AC86-A2BA-6786C68F380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90456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D7959CE7-3F95-E02C-81C8-72D6196EB61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8336768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8816A43E-139E-2051-B82B-C1CA8327BAA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383566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7" name="Image 6" descr="Une image contenant texte, capture d’écran, Police, logiciel&#10;&#10;Description générée automatiquement">
            <a:extLst>
              <a:ext uri="{FF2B5EF4-FFF2-40B4-BE49-F238E27FC236}">
                <a16:creationId xmlns:a16="http://schemas.microsoft.com/office/drawing/2014/main" id="{E0ED7C9C-675A-E53E-D107-37A38DB0A39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415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BA374F49-726E-D90E-FEB5-155ACC42F7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20233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6" name="Image 5" descr="Une image contenant texte, capture d’écran, Police, logiciel&#10;&#10;Description générée automatiquement">
            <a:extLst>
              <a:ext uri="{FF2B5EF4-FFF2-40B4-BE49-F238E27FC236}">
                <a16:creationId xmlns:a16="http://schemas.microsoft.com/office/drawing/2014/main" id="{073C86EE-8A56-3358-A0B8-8C299519576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5835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logiciel, Système d’exploitation&#10;&#10;Description générée automatiquement">
            <a:extLst>
              <a:ext uri="{FF2B5EF4-FFF2-40B4-BE49-F238E27FC236}">
                <a16:creationId xmlns:a16="http://schemas.microsoft.com/office/drawing/2014/main" id="{01D0DCCD-743F-A296-D3E6-7F8F17F0153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145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3EA9FEBA-0AF4-29E8-0761-308C26B827B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41200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D6F73166-F6FE-AF2C-75EA-A94A2DEB2A6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66623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E8D48F61-CC45-E66B-2C03-2806270C331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125690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DF2ED6E8-AABB-C2D8-5C86-1643625C1C5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0793523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logiciel&#10;&#10;Description générée automatiquement">
            <a:extLst>
              <a:ext uri="{FF2B5EF4-FFF2-40B4-BE49-F238E27FC236}">
                <a16:creationId xmlns:a16="http://schemas.microsoft.com/office/drawing/2014/main" id="{7946687F-A904-1ECF-047E-497E9FE6729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0422586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5" name="Image 4" descr="Une image contenant texte, capture d’écran, logiciel, nombre&#10;&#10;Description générée automatiquement">
            <a:extLst>
              <a:ext uri="{FF2B5EF4-FFF2-40B4-BE49-F238E27FC236}">
                <a16:creationId xmlns:a16="http://schemas.microsoft.com/office/drawing/2014/main" id="{7C423184-FF99-B3F5-F3A0-C05A8449E774}"/>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EFC1A74B-6D43-C0F7-54A7-34887F88998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011197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 name="Image 3" descr="Une image contenant texte, capture d’écran, Police, logiciel&#10;&#10;Description générée automatiquement">
            <a:extLst>
              <a:ext uri="{FF2B5EF4-FFF2-40B4-BE49-F238E27FC236}">
                <a16:creationId xmlns:a16="http://schemas.microsoft.com/office/drawing/2014/main" id="{04AC7511-5C15-82DB-3DAD-CE710B81B1F4}"/>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07010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olice&#10;&#10;Description générée automatiquement">
            <a:extLst>
              <a:ext uri="{FF2B5EF4-FFF2-40B4-BE49-F238E27FC236}">
                <a16:creationId xmlns:a16="http://schemas.microsoft.com/office/drawing/2014/main" id="{F0426BB7-C4FA-EC0B-705A-EBE33D82F228}"/>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9308496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63A182E1-1B2A-5303-46E7-A6549690FD8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793907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5" name="Image 4" descr="Une image contenant texte, capture d’écran, diagramme, nombre&#10;&#10;Description générée automatiquement">
            <a:extLst>
              <a:ext uri="{FF2B5EF4-FFF2-40B4-BE49-F238E27FC236}">
                <a16:creationId xmlns:a16="http://schemas.microsoft.com/office/drawing/2014/main" id="{9AA0ED28-A27D-55D0-302E-7FEE968957FE}"/>
              </a:ext>
            </a:extLst>
          </p:cNvPr>
          <p:cNvPicPr>
            <a:picLocks noChangeAspect="1"/>
          </p:cNvPicPr>
          <p:nvPr/>
        </p:nvPicPr>
        <p:blipFill>
          <a:blip r:embed="rId3"/>
          <a:stretch>
            <a:fillRect/>
          </a:stretch>
        </p:blipFill>
        <p:spPr>
          <a:xfrm>
            <a:off x="0" y="0"/>
            <a:ext cx="9144000" cy="685800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657F477B-2690-5929-5E02-12F898E83741}"/>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679361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4AC08863-4263-54FA-031B-546842309D2A}"/>
              </a:ext>
            </a:extLst>
          </p:cNvPr>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1560874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descr="Une image contenant texte, capture d’écran, Police, Caractère coloré&#10;&#10;Description générée automatiquement">
            <a:extLst>
              <a:ext uri="{FF2B5EF4-FFF2-40B4-BE49-F238E27FC236}">
                <a16:creationId xmlns:a16="http://schemas.microsoft.com/office/drawing/2014/main" id="{3ABA62A1-8454-D664-4F6E-14622604CDD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565593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olice&#10;&#10;Description générée automatiquement">
            <a:extLst>
              <a:ext uri="{FF2B5EF4-FFF2-40B4-BE49-F238E27FC236}">
                <a16:creationId xmlns:a16="http://schemas.microsoft.com/office/drawing/2014/main" id="{5C94AA4A-327E-6DDF-7186-DBC37FC5E82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681170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texte, capture d’écran, Police, nombre&#10;&#10;Description générée automatiquement">
            <a:extLst>
              <a:ext uri="{FF2B5EF4-FFF2-40B4-BE49-F238E27FC236}">
                <a16:creationId xmlns:a16="http://schemas.microsoft.com/office/drawing/2014/main" id="{BCE520E7-37B2-2BCB-FCF8-349F18D5537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52528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B2E9CC0A-AD09-3901-1A8A-2E421755FCA6}"/>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55783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 nombre&#10;&#10;Description générée automatiquement">
            <a:extLst>
              <a:ext uri="{FF2B5EF4-FFF2-40B4-BE49-F238E27FC236}">
                <a16:creationId xmlns:a16="http://schemas.microsoft.com/office/drawing/2014/main" id="{D0B1381C-58C0-C25B-E498-8D4DBC89DBA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499536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nombre&#10;&#10;Description générée automatiquement">
            <a:extLst>
              <a:ext uri="{FF2B5EF4-FFF2-40B4-BE49-F238E27FC236}">
                <a16:creationId xmlns:a16="http://schemas.microsoft.com/office/drawing/2014/main" id="{C93EC3BB-ADB3-AC06-6652-19ACDC9AA263}"/>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094139432"/>
      </p:ext>
    </p:extLst>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01740F-77AC-4FC0-A7D7-651BF72EC3F6}"/>
</file>

<file path=customXml/itemProps2.xml><?xml version="1.0" encoding="utf-8"?>
<ds:datastoreItem xmlns:ds="http://schemas.openxmlformats.org/officeDocument/2006/customXml" ds:itemID="{765A8D66-33A8-4618-B99C-E75362E73EF1}">
  <ds:schemaRefs>
    <ds:schemaRef ds:uri="27f64e36-29aa-44d5-a3e0-06242cad7d4d"/>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cd84cc96-e4f0-4e7f-873a-a508fb658c41"/>
    <ds:schemaRef ds:uri="http://www.w3.org/XML/1998/namespace"/>
    <ds:schemaRef ds:uri="http://purl.org/dc/elements/1.1/"/>
    <ds:schemaRef ds:uri="be993d5a-5390-4a32-bd90-2a12d82b1d47"/>
  </ds:schemaRefs>
</ds:datastoreItem>
</file>

<file path=customXml/itemProps3.xml><?xml version="1.0" encoding="utf-8"?>
<ds:datastoreItem xmlns:ds="http://schemas.openxmlformats.org/officeDocument/2006/customXml" ds:itemID="{B4957A1D-AD4C-4F17-A744-608FE39291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88</TotalTime>
  <Words>834</Words>
  <Application>Microsoft Office PowerPoint</Application>
  <PresentationFormat>Affichage à l'écran (4:3)</PresentationFormat>
  <Paragraphs>74</Paragraphs>
  <Slides>33</Slides>
  <Notes>32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33</vt:i4>
      </vt:variant>
    </vt:vector>
  </HeadingPairs>
  <TitlesOfParts>
    <vt:vector size="38" baseType="lpstr">
      <vt:lpstr>Arial</vt:lpstr>
      <vt:lpstr>Calibri</vt:lpstr>
      <vt:lpstr>Symbol</vt:lpstr>
      <vt:lpstr>Verdana</vt:lpstr>
      <vt:lpstr>Thème Office</vt:lpstr>
      <vt:lpstr>5. LES NOMBRES JUSQU’À 10 Décomposer le nombre 10</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 – LES NOMBRES JUSQU’À 10 Décomposer le nombre 10</dc:title>
  <dc:creator>EDITIONS HATIER</dc:creator>
  <cp:lastModifiedBy>CARATY CORINNE</cp:lastModifiedBy>
  <cp:revision>13</cp:revision>
  <dcterms:created xsi:type="dcterms:W3CDTF">2022-01-07T11:15:07Z</dcterms:created>
  <dcterms:modified xsi:type="dcterms:W3CDTF">2023-06-23T18:57:19Z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68300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