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9"/>
  </p:notesMasterIdLst>
  <p:sldIdLst>
    <p:sldId id="256" r:id="rId5"/>
    <p:sldId id="455" r:id="rId6"/>
    <p:sldId id="485" r:id="rId7"/>
    <p:sldId id="457" r:id="rId8"/>
    <p:sldId id="456" r:id="rId9"/>
    <p:sldId id="458" r:id="rId10"/>
    <p:sldId id="451" r:id="rId11"/>
    <p:sldId id="486" r:id="rId12"/>
    <p:sldId id="477" r:id="rId13"/>
    <p:sldId id="476" r:id="rId14"/>
    <p:sldId id="480" r:id="rId15"/>
    <p:sldId id="479" r:id="rId16"/>
    <p:sldId id="487" r:id="rId17"/>
    <p:sldId id="482" r:id="rId18"/>
    <p:sldId id="483" r:id="rId19"/>
    <p:sldId id="484" r:id="rId20"/>
    <p:sldId id="488" r:id="rId21"/>
    <p:sldId id="269" r:id="rId22"/>
    <p:sldId id="489" r:id="rId23"/>
    <p:sldId id="490" r:id="rId24"/>
    <p:sldId id="270" r:id="rId25"/>
    <p:sldId id="259" r:id="rId26"/>
    <p:sldId id="491" r:id="rId27"/>
    <p:sldId id="271"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3" roundtripDataSignature="AMtx7mhp3vSOYvZKw9uCziveGioJYoZld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ine Negrel-Lion" initials="" lastIdx="7" clrIdx="0"/>
  <p:cmAuthor id="1" name="jennifer r" initials="" lastIdx="12" clrIdx="1"/>
  <p:cmAuthor id="2" name="Harmonie Tessier" initials="" lastIdx="8" clrIdx="2"/>
  <p:cmAuthor id="3" name="Christophe DRACOS" initials="" lastIdx="2" clrIdx="3"/>
  <p:cmAuthor id="4" name="Catherine MALLARD" initials="" lastIdx="3" clrIdx="4"/>
  <p:cmAuthor id="5" name="CHAUVELLIER ANNE" initials="CA" lastIdx="35" clrIdx="5">
    <p:extLst>
      <p:ext uri="{19B8F6BF-5375-455C-9EA6-DF929625EA0E}">
        <p15:presenceInfo xmlns:p15="http://schemas.microsoft.com/office/powerpoint/2012/main" userId="S::ACHAUVELLIER@editions-hatier.fr::f6f57ace-c9cf-44ce-941b-3615434e65b1" providerId="AD"/>
      </p:ext>
    </p:extLst>
  </p:cmAuthor>
  <p:cmAuthor id="6" name="TAILLADE JUSTINE" initials="TJ" lastIdx="6" clrIdx="6">
    <p:extLst>
      <p:ext uri="{19B8F6BF-5375-455C-9EA6-DF929625EA0E}">
        <p15:presenceInfo xmlns:p15="http://schemas.microsoft.com/office/powerpoint/2012/main" userId="S::JTAILLADE@editions-hatier.fr::7689be7a-6074-46a5-a6a4-f2fd3e4f6393" providerId="AD"/>
      </p:ext>
    </p:extLst>
  </p:cmAuthor>
  <p:cmAuthor id="7" name="Sylvie Advenier" initials="SA" lastIdx="4" clrIdx="7">
    <p:extLst>
      <p:ext uri="{19B8F6BF-5375-455C-9EA6-DF929625EA0E}">
        <p15:presenceInfo xmlns:p15="http://schemas.microsoft.com/office/powerpoint/2012/main" userId="516bcc22ff4f1580" providerId="Windows Live"/>
      </p:ext>
    </p:extLst>
  </p:cmAuthor>
  <p:cmAuthor id="8" name="omenriah" initials="om" lastIdx="9" clrIdx="8">
    <p:extLst>
      <p:ext uri="{19B8F6BF-5375-455C-9EA6-DF929625EA0E}">
        <p15:presenceInfo xmlns:p15="http://schemas.microsoft.com/office/powerpoint/2012/main" userId="S::omenriah_gmail.com#ext#@hachette.onmicrosoft.com::1c7e23f3-21b9-4451-98c0-15057ee07999" providerId="AD"/>
      </p:ext>
    </p:extLst>
  </p:cmAuthor>
  <p:cmAuthor id="9" name="Caroline HACHE" initials="CH" lastIdx="12" clrIdx="9">
    <p:extLst>
      <p:ext uri="{19B8F6BF-5375-455C-9EA6-DF929625EA0E}">
        <p15:presenceInfo xmlns:p15="http://schemas.microsoft.com/office/powerpoint/2012/main" userId="Caroline HACHE" providerId="None"/>
      </p:ext>
    </p:extLst>
  </p:cmAuthor>
  <p:cmAuthor id="10" name="pauline.negrellion" initials="pa" lastIdx="11" clrIdx="10">
    <p:extLst>
      <p:ext uri="{19B8F6BF-5375-455C-9EA6-DF929625EA0E}">
        <p15:presenceInfo xmlns:p15="http://schemas.microsoft.com/office/powerpoint/2012/main" userId="S::pauline.negrellion_gmail.com#ext#@hachette.onmicrosoft.com::9fb65b54-3bbd-4994-b3cf-42d8602c7eef" providerId="AD"/>
      </p:ext>
    </p:extLst>
  </p:cmAuthor>
  <p:cmAuthor id="11" name="Christophe Dracos" initials="CD" lastIdx="10" clrIdx="11">
    <p:extLst>
      <p:ext uri="{19B8F6BF-5375-455C-9EA6-DF929625EA0E}">
        <p15:presenceInfo xmlns:p15="http://schemas.microsoft.com/office/powerpoint/2012/main" userId="S::cri.dracos_outlook.fr#ext#@hachette.onmicrosoft.com::9a339485-cc17-450e-b56d-f2edc49cae5a" providerId="AD"/>
      </p:ext>
    </p:extLst>
  </p:cmAuthor>
  <p:cmAuthor id="12" name="jennifer riviere" initials="jr" lastIdx="1" clrIdx="12">
    <p:extLst>
      <p:ext uri="{19B8F6BF-5375-455C-9EA6-DF929625EA0E}">
        <p15:presenceInfo xmlns:p15="http://schemas.microsoft.com/office/powerpoint/2012/main" userId="77148290420568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C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33" autoAdjust="0"/>
  </p:normalViewPr>
  <p:slideViewPr>
    <p:cSldViewPr snapToGrid="0">
      <p:cViewPr varScale="1">
        <p:scale>
          <a:sx n="89" d="100"/>
          <a:sy n="89" d="100"/>
        </p:scale>
        <p:origin x="22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i="1"/>
              <a:t>Aujourd’hui, nous allons apprendre à décomposer les nombres jusqu’à 10. Nous allons également continuer à étudier le lien entre les additions et les soustractions</a:t>
            </a:r>
            <a:endParaRPr i="1"/>
          </a:p>
        </p:txBody>
      </p:sp>
      <p:sp>
        <p:nvSpPr>
          <p:cNvPr id="108" name="Google Shape;10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sz="1800" i="1" dirty="0"/>
              <a:t>Maintenant, nous allons chercher la soustraction qui correspond à ce schéma de réglettes. Si je retire à la réglette 7 une partie qui vaut 6, que reste-t-il ?</a:t>
            </a:r>
          </a:p>
          <a:p>
            <a:pPr marL="0"/>
            <a:r>
              <a:rPr lang="fr-FR" sz="1800" i="1" dirty="0"/>
              <a:t>→ Il reste la réglette 1.</a:t>
            </a:r>
          </a:p>
          <a:p>
            <a:pPr marL="0"/>
            <a:r>
              <a:rPr lang="fr-FR" sz="1800" dirty="0"/>
              <a:t>Inscrire le 1 sur les pointillés.</a:t>
            </a:r>
          </a:p>
          <a:p>
            <a:pPr marL="0"/>
            <a:r>
              <a:rPr lang="fr-FR" sz="1800" i="1" dirty="0"/>
              <a:t>Quand on fait une soustraction, on calcule l’écart entre deux nombres. En mathématiques, on dit qu’on calcule une « différence ».</a:t>
            </a:r>
          </a:p>
          <a:p>
            <a:pPr marL="0" rtl="0">
              <a:spcBef>
                <a:spcPts val="0"/>
              </a:spcBef>
              <a:spcAft>
                <a:spcPts val="0"/>
              </a:spcAft>
            </a:pPr>
            <a:r>
              <a:rPr lang="fr-FR" sz="1800" b="0" i="1" u="none" strike="noStrike" dirty="0">
                <a:solidFill>
                  <a:srgbClr val="000000"/>
                </a:solidFill>
                <a:effectLst/>
                <a:latin typeface="Calibri" panose="020F0502020204030204" pitchFamily="34" charset="0"/>
              </a:rPr>
              <a:t>Si on connait par cœur une somme, on peut retrouver rapidement la différence correspondante.</a:t>
            </a:r>
            <a:endParaRPr lang="fr-FR" sz="2800" b="0" i="1" dirty="0">
              <a:effectLst/>
            </a:endParaRPr>
          </a:p>
          <a:p>
            <a:pPr marL="0"/>
            <a:br>
              <a:rPr lang="fr-FR" sz="2800" dirty="0"/>
            </a:br>
            <a:endParaRPr lang="fr-FR" sz="1800" b="0" i="1" u="none" strike="noStrike" dirty="0">
              <a:solidFill>
                <a:srgbClr val="000000"/>
              </a:solidFill>
              <a:effectLst/>
              <a:latin typeface="Calibri" panose="020F0502020204030204" pitchFamily="34" charset="0"/>
            </a:endParaRPr>
          </a:p>
          <a:p>
            <a:pPr marL="0"/>
            <a:br>
              <a:rPr lang="fr-FR" sz="1800" dirty="0"/>
            </a:br>
            <a:endParaRPr lang="fr-FR" sz="1200" b="0" i="1" u="none" strike="noStrike" dirty="0">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10</a:t>
            </a:fld>
            <a:endParaRPr lang="fr-FR"/>
          </a:p>
        </p:txBody>
      </p:sp>
    </p:spTree>
    <p:extLst>
      <p:ext uri="{BB962C8B-B14F-4D97-AF65-F5344CB8AC3E}">
        <p14:creationId xmlns:p14="http://schemas.microsoft.com/office/powerpoint/2010/main" val="720380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rtl="0">
              <a:spcBef>
                <a:spcPts val="0"/>
              </a:spcBef>
              <a:spcAft>
                <a:spcPts val="0"/>
              </a:spcAft>
            </a:pPr>
            <a:r>
              <a:rPr lang="fr-FR" sz="1200" b="0" i="0" u="none" strike="noStrike">
                <a:solidFill>
                  <a:srgbClr val="000000"/>
                </a:solidFill>
                <a:effectLst/>
                <a:latin typeface="Calibri" panose="020F0502020204030204" pitchFamily="34" charset="0"/>
              </a:rPr>
              <a:t>Même démarche.</a:t>
            </a:r>
            <a:endParaRPr lang="fr-FR" sz="1200" b="0" i="1" u="none" strike="noStrike">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11</a:t>
            </a:fld>
            <a:endParaRPr lang="fr-FR"/>
          </a:p>
        </p:txBody>
      </p:sp>
    </p:spTree>
    <p:extLst>
      <p:ext uri="{BB962C8B-B14F-4D97-AF65-F5344CB8AC3E}">
        <p14:creationId xmlns:p14="http://schemas.microsoft.com/office/powerpoint/2010/main" val="4204593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rtl="0">
              <a:spcBef>
                <a:spcPts val="0"/>
              </a:spcBef>
              <a:spcAft>
                <a:spcPts val="0"/>
              </a:spcAft>
            </a:pPr>
            <a:endParaRPr lang="fr-FR" sz="1200" b="0" i="1" u="none" strike="noStrike">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12</a:t>
            </a:fld>
            <a:endParaRPr lang="fr-FR"/>
          </a:p>
        </p:txBody>
      </p:sp>
    </p:spTree>
    <p:extLst>
      <p:ext uri="{BB962C8B-B14F-4D97-AF65-F5344CB8AC3E}">
        <p14:creationId xmlns:p14="http://schemas.microsoft.com/office/powerpoint/2010/main" val="2569275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a:r>
              <a:rPr lang="fr-FR" i="1"/>
              <a:t>Je vais afficher </a:t>
            </a:r>
            <a:r>
              <a:rPr lang="fr-FR" sz="1800" i="1">
                <a:effectLst/>
                <a:latin typeface="Segoe UI" panose="020B0502040204020203" pitchFamily="34" charset="0"/>
              </a:rPr>
              <a:t>une addition à trou et la soustraction correspondante. </a:t>
            </a:r>
            <a:r>
              <a:rPr lang="fr-FR" i="1"/>
              <a:t>Vous pouvez </a:t>
            </a:r>
            <a:r>
              <a:rPr lang="fr-FR" i="1" strike="noStrike"/>
              <a:t>compléter l’une ou l’autre de ces opérations, ce </a:t>
            </a:r>
            <a:r>
              <a:rPr lang="fr-FR" i="1"/>
              <a:t>qui est le plus rapide pour vous.</a:t>
            </a:r>
          </a:p>
          <a:p>
            <a:endParaRPr lang="fr-F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1387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fr-FR" dirty="0"/>
              <a:t>Rappeler aux élèves le lien entre addition et soustraction : </a:t>
            </a:r>
            <a:r>
              <a:rPr lang="fr-FR" i="1" dirty="0"/>
              <a:t>on peut transformer une addition à trou en soustraction (et inversement) ; le résultat est le même. </a:t>
            </a:r>
          </a:p>
          <a:p>
            <a:pPr marL="0" lvl="0" indent="0" algn="l" rtl="0">
              <a:spcBef>
                <a:spcPts val="0"/>
              </a:spcBef>
              <a:spcAft>
                <a:spcPts val="0"/>
              </a:spcAft>
              <a:buNone/>
            </a:pPr>
            <a:r>
              <a:rPr lang="fr-FR" dirty="0"/>
              <a:t>Les élèves écrivent le nombre manquant sur leur ardoise et la lèvent. Valider discrètement d’un signe de tête. Laisser un court instant, puis interroger un élève en lui demandant d’expliquer son choix d’opération et de verbaliser sa stratégie. Puis interroger un autre élève qui a choisi l’autre opération. Compléter les pointillés.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14</a:t>
            </a:fld>
            <a:endParaRPr lang="fr-FR"/>
          </a:p>
        </p:txBody>
      </p:sp>
    </p:spTree>
    <p:extLst>
      <p:ext uri="{BB962C8B-B14F-4D97-AF65-F5344CB8AC3E}">
        <p14:creationId xmlns:p14="http://schemas.microsoft.com/office/powerpoint/2010/main" val="205393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a:t>Même démarche.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15</a:t>
            </a:fld>
            <a:endParaRPr lang="fr-FR"/>
          </a:p>
        </p:txBody>
      </p:sp>
    </p:spTree>
    <p:extLst>
      <p:ext uri="{BB962C8B-B14F-4D97-AF65-F5344CB8AC3E}">
        <p14:creationId xmlns:p14="http://schemas.microsoft.com/office/powerpoint/2010/main" val="2503608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endParaRPr lang="fr-F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16</a:t>
            </a:fld>
            <a:endParaRPr lang="fr-FR"/>
          </a:p>
        </p:txBody>
      </p:sp>
    </p:spTree>
    <p:extLst>
      <p:ext uri="{BB962C8B-B14F-4D97-AF65-F5344CB8AC3E}">
        <p14:creationId xmlns:p14="http://schemas.microsoft.com/office/powerpoint/2010/main" val="774464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498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981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b="0" i="1" dirty="0"/>
              <a:t>Lors de la dernière séance, nous avons construit la maison du 10 en trouvant toutes les additions qui font 10. Ces calculs sont à connaitre par cœur. Aujourd’hui, je vais vous interroger sur deux trains de réglettes pour voir si vous avez commencé à les mémoriser. </a:t>
            </a:r>
          </a:p>
          <a:p>
            <a:pPr marL="0"/>
            <a:r>
              <a:rPr lang="fr-FR" b="0" i="0" dirty="0"/>
              <a:t>Montrer le train de réglettes « jaune + jaune » :</a:t>
            </a:r>
            <a:r>
              <a:rPr lang="fr-FR" b="0" i="1" dirty="0"/>
              <a:t> écrivez sur vos ardoises l’opération correspondant à ce train de réglettes. </a:t>
            </a:r>
          </a:p>
          <a:p>
            <a:pPr marL="0"/>
            <a:r>
              <a:rPr lang="fr-FR" b="0" i="0" dirty="0"/>
              <a:t>Montrer le train de réglettes « blanche + bleue » : </a:t>
            </a:r>
            <a:r>
              <a:rPr lang="fr-FR" b="0" i="1" dirty="0"/>
              <a:t>écrivez sur vos ardoises l’opération correspondant à ce train de réglettes. </a:t>
            </a:r>
          </a:p>
          <a:p>
            <a:pPr marL="0"/>
            <a:r>
              <a:rPr lang="fr-FR" b="0" i="0" dirty="0"/>
              <a:t>Compléter ensuite la maison du 10 en interrogeant les élèves à l’oral.</a:t>
            </a: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2</a:t>
            </a:fld>
            <a:endParaRPr lang="fr-FR"/>
          </a:p>
        </p:txBody>
      </p:sp>
    </p:spTree>
    <p:extLst>
      <p:ext uri="{BB962C8B-B14F-4D97-AF65-F5344CB8AC3E}">
        <p14:creationId xmlns:p14="http://schemas.microsoft.com/office/powerpoint/2010/main" val="3659897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469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Faire colorier les réglettes de chaque maison de la </a:t>
            </a:r>
            <a:r>
              <a:rPr lang="fr-FR"/>
              <a:t>bonne couleur.</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8327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Faire colorier les réglettes de chaque maison de la </a:t>
            </a:r>
            <a:r>
              <a:rPr lang="fr-FR"/>
              <a:t>bonne couleur.</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3829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i="1"/>
              <a:t>Nous allons maintenant construire les maisons d’autres nombres.</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291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Montrez la réglette 6. Cherchez des additions qui font 6 en mettant deux réglettes sous la réglette </a:t>
            </a:r>
            <a:r>
              <a:rPr lang="fr-FR" b="0" i="1" strike="noStrike" dirty="0"/>
              <a:t>6.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Laisser 2 minutes aux élèves puis les interroger et compléter la maison du 6</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a:t>
            </a:fld>
            <a:endParaRPr lang="fr-FR"/>
          </a:p>
        </p:txBody>
      </p:sp>
    </p:spTree>
    <p:extLst>
      <p:ext uri="{BB962C8B-B14F-4D97-AF65-F5344CB8AC3E}">
        <p14:creationId xmlns:p14="http://schemas.microsoft.com/office/powerpoint/2010/main" val="116469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sz="1200" b="0" i="1" kern="1200" baseline="0">
                <a:solidFill>
                  <a:schemeClr val="tx1"/>
                </a:solidFill>
                <a:latin typeface="+mn-lt"/>
                <a:ea typeface="+mn-ea"/>
                <a:cs typeface="+mn-cs"/>
              </a:rPr>
              <a:t>Il existe plusieurs décompositions de 6 : 0 + 6 ou 6 + 0, 1 + 5 ou 5 + 1, 2 + 4 ou 4 + 2 et 3 + 3.</a:t>
            </a:r>
            <a:endParaRPr lang="fr-FR" i="1"/>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a:t>
            </a:fld>
            <a:endParaRPr lang="fr-FR"/>
          </a:p>
        </p:txBody>
      </p:sp>
    </p:spTree>
    <p:extLst>
      <p:ext uri="{BB962C8B-B14F-4D97-AF65-F5344CB8AC3E}">
        <p14:creationId xmlns:p14="http://schemas.microsoft.com/office/powerpoint/2010/main" val="267534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b="0" i="0" dirty="0"/>
              <a:t>Même démarche avec la réglette 9</a:t>
            </a:r>
            <a:r>
              <a:rPr lang="fr-FR" b="0" i="0" strike="noStrike" dirty="0"/>
              <a:t>. Laisser 2 minutes aux élèves puis les interroger et compléter la maison du 9.</a:t>
            </a:r>
          </a:p>
          <a:p>
            <a:pPr marL="0"/>
            <a:endParaRPr lang="fr-FR" i="0" strike="noStrike"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a:t>
            </a:fld>
            <a:endParaRPr lang="fr-FR"/>
          </a:p>
        </p:txBody>
      </p:sp>
    </p:spTree>
    <p:extLst>
      <p:ext uri="{BB962C8B-B14F-4D97-AF65-F5344CB8AC3E}">
        <p14:creationId xmlns:p14="http://schemas.microsoft.com/office/powerpoint/2010/main" val="217031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endParaRPr lang="fr-FR" i="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7</a:t>
            </a:fld>
            <a:endParaRPr lang="fr-FR"/>
          </a:p>
        </p:txBody>
      </p:sp>
    </p:spTree>
    <p:extLst>
      <p:ext uri="{BB962C8B-B14F-4D97-AF65-F5344CB8AC3E}">
        <p14:creationId xmlns:p14="http://schemas.microsoft.com/office/powerpoint/2010/main" val="115589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sz="1800" i="1">
                <a:effectLst/>
                <a:latin typeface="Segoe UI" panose="020B0502040204020203" pitchFamily="34" charset="0"/>
              </a:rPr>
              <a:t>Maintenant, nous allons nous servir des décompositions que nous venons de voir pour calculer.</a:t>
            </a:r>
            <a:endParaRPr lang="fr-FR" i="1"/>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4664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a:effectLst/>
                <a:latin typeface="Segoe UI" panose="020B0502040204020203" pitchFamily="34" charset="0"/>
              </a:rPr>
              <a:t>Quelle réglette faut-il ajouter à la réglette 6 pour obtenir la réglette 7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strike="noStrike">
                <a:effectLst/>
                <a:latin typeface="Segoe UI" panose="020B0502040204020203" pitchFamily="34" charset="0"/>
              </a:rPr>
              <a:t>On cherche une décomposition de 7.</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strike="noStrike">
                <a:effectLst/>
                <a:latin typeface="Segoe UI" panose="020B0502040204020203" pitchFamily="34" charset="0"/>
              </a:rPr>
              <a:t>7, c'est « quelque chose + 6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a:t>Complétez l’opération.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a:effectLst/>
                <a:latin typeface="Segoe UI" panose="020B0502040204020203" pitchFamily="34" charset="0"/>
              </a:rPr>
              <a:t>Laisser un court instant, puis interroger un élève </a:t>
            </a:r>
            <a:r>
              <a:rPr lang="fr-FR" sz="1200" i="0">
                <a:effectLst/>
                <a:latin typeface="Segoe UI" panose="020B0502040204020203" pitchFamily="34" charset="0"/>
                <a:sym typeface="Symbol" panose="05050102010706020507" pitchFamily="18" charset="2"/>
              </a:rPr>
              <a:t></a:t>
            </a:r>
            <a:r>
              <a:rPr lang="fr-FR" sz="1200" i="0">
                <a:effectLst/>
                <a:latin typeface="Segoe UI" panose="020B0502040204020203" pitchFamily="34" charset="0"/>
              </a:rPr>
              <a:t> </a:t>
            </a:r>
            <a:r>
              <a:rPr lang="fr-FR" sz="1200" i="1">
                <a:effectLst/>
                <a:latin typeface="Segoe UI" panose="020B0502040204020203" pitchFamily="34" charset="0"/>
              </a:rPr>
              <a:t>7 = 1 + 6.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a:effectLst/>
                <a:latin typeface="Segoe UI" panose="020B0502040204020203" pitchFamily="34" charset="0"/>
                <a:sym typeface="Symbol" panose="05050102010706020507" pitchFamily="18" charset="2"/>
              </a:rPr>
              <a:t>Écrire le 1 sur les pointillés. </a:t>
            </a:r>
            <a:endParaRPr lang="fr-FR" sz="1200" i="0">
              <a:effectLst/>
              <a:latin typeface="Segoe UI" panose="020B0502040204020203" pitchFamily="34" charset="0"/>
            </a:endParaRPr>
          </a:p>
          <a:p>
            <a:pPr rtl="0">
              <a:spcBef>
                <a:spcPts val="0"/>
              </a:spcBef>
              <a:spcAft>
                <a:spcPts val="0"/>
              </a:spcAft>
            </a:pPr>
            <a:endParaRPr lang="fr-FR" sz="1200" b="0" i="1" u="none" strike="noStrike">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9</a:t>
            </a:fld>
            <a:endParaRPr lang="fr-FR"/>
          </a:p>
        </p:txBody>
      </p:sp>
    </p:spTree>
    <p:extLst>
      <p:ext uri="{BB962C8B-B14F-4D97-AF65-F5344CB8AC3E}">
        <p14:creationId xmlns:p14="http://schemas.microsoft.com/office/powerpoint/2010/main" val="4280886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5"/>
        <p:cNvGrpSpPr/>
        <p:nvPr/>
      </p:nvGrpSpPr>
      <p:grpSpPr>
        <a:xfrm>
          <a:off x="0" y="0"/>
          <a:ext cx="0" cy="0"/>
          <a:chOff x="0" y="0"/>
          <a:chExt cx="0" cy="0"/>
        </a:xfrm>
      </p:grpSpPr>
      <p:pic>
        <p:nvPicPr>
          <p:cNvPr id="16" name="Google Shape;16;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9143999" cy="6858001"/>
          </a:xfrm>
          <a:prstGeom prst="rect">
            <a:avLst/>
          </a:prstGeom>
          <a:noFill/>
          <a:ln>
            <a:noFill/>
          </a:ln>
        </p:spPr>
      </p:pic>
      <p:sp>
        <p:nvSpPr>
          <p:cNvPr id="17" name="Google Shape;17;p18"/>
          <p:cNvSpPr txBox="1">
            <a:spLocks noGrp="1"/>
          </p:cNvSpPr>
          <p:nvPr>
            <p:ph type="ctrTitle"/>
          </p:nvPr>
        </p:nvSpPr>
        <p:spPr>
          <a:xfrm>
            <a:off x="751788" y="3040905"/>
            <a:ext cx="7772400" cy="77619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A39491"/>
              </a:buClr>
              <a:buSzPts val="2700"/>
              <a:buFont typeface="Verdana"/>
              <a:buNone/>
              <a:defRPr sz="2700" b="1">
                <a:solidFill>
                  <a:schemeClr val="bg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8"/>
          <p:cNvSpPr txBox="1"/>
          <p:nvPr/>
        </p:nvSpPr>
        <p:spPr>
          <a:xfrm>
            <a:off x="4342511" y="6163768"/>
            <a:ext cx="4421378" cy="49946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fr-FR" sz="2000" b="0" i="0" u="none" strike="noStrike" cap="none">
                <a:solidFill>
                  <a:schemeClr val="bg1"/>
                </a:solidFill>
                <a:latin typeface="Verdana"/>
                <a:ea typeface="Verdana"/>
                <a:cs typeface="Verdana"/>
                <a:sym typeface="Verdana"/>
              </a:rPr>
              <a:t>Réservé à la </a:t>
            </a:r>
            <a:r>
              <a:rPr lang="fr-FR" sz="2000" b="0" i="0" u="none" strike="noStrike" cap="none" err="1">
                <a:solidFill>
                  <a:schemeClr val="bg1"/>
                </a:solidFill>
                <a:latin typeface="Verdana"/>
                <a:ea typeface="Verdana"/>
                <a:cs typeface="Verdana"/>
                <a:sym typeface="Verdana"/>
              </a:rPr>
              <a:t>vidéoprojection</a:t>
            </a:r>
            <a:endParaRPr sz="2000" b="0" i="0" u="none" strike="noStrike" cap="none">
              <a:solidFill>
                <a:schemeClr val="bg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2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3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760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751788" y="3040905"/>
            <a:ext cx="7772400" cy="77619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A39491"/>
              </a:buClr>
              <a:buSzPts val="2700"/>
              <a:buFont typeface="Verdana"/>
              <a:buNone/>
            </a:pPr>
            <a:r>
              <a:rPr lang="fr-FR">
                <a:solidFill>
                  <a:schemeClr val="bg1"/>
                </a:solidFill>
              </a:rPr>
              <a:t>6. LES NOMBRES JUSQU’À 10</a:t>
            </a:r>
            <a:br>
              <a:rPr lang="fr-FR">
                <a:solidFill>
                  <a:schemeClr val="bg1"/>
                </a:solidFill>
              </a:rPr>
            </a:br>
            <a:r>
              <a:rPr lang="fr-FR">
                <a:solidFill>
                  <a:schemeClr val="bg1"/>
                </a:solidFill>
              </a:rPr>
              <a:t>Décomposer les nombres jusqu’à 10</a:t>
            </a:r>
            <a:endParaRPr>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98B43965-8CA4-4D00-75EB-631C2C68157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9181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DF76054D-F31A-E5B6-0737-0C30571B4D7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16604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F855BB42-6FA1-21DE-361B-F92300BE438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7016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AC51A256-5310-FF33-DFDA-E18BB068947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4046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conception&#10;&#10;Description générée automatiquement">
            <a:extLst>
              <a:ext uri="{FF2B5EF4-FFF2-40B4-BE49-F238E27FC236}">
                <a16:creationId xmlns:a16="http://schemas.microsoft.com/office/drawing/2014/main" id="{8B423841-CB37-1956-5B4E-CF4B53C9329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4564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nombre&#10;&#10;Description générée automatiquement">
            <a:extLst>
              <a:ext uri="{FF2B5EF4-FFF2-40B4-BE49-F238E27FC236}">
                <a16:creationId xmlns:a16="http://schemas.microsoft.com/office/drawing/2014/main" id="{2960E491-0FD2-055F-78B4-60648FAEF9A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1103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logiciel&#10;&#10;Description générée automatiquement">
            <a:extLst>
              <a:ext uri="{FF2B5EF4-FFF2-40B4-BE49-F238E27FC236}">
                <a16:creationId xmlns:a16="http://schemas.microsoft.com/office/drawing/2014/main" id="{06D70515-46C2-2365-A0D8-DBD41FAC421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0458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4" name="Image 3" descr="Une image contenant texte, capture d’écran, logiciel, Icône d’ordinateur&#10;&#10;Description générée automatiquement">
            <a:extLst>
              <a:ext uri="{FF2B5EF4-FFF2-40B4-BE49-F238E27FC236}">
                <a16:creationId xmlns:a16="http://schemas.microsoft.com/office/drawing/2014/main" id="{44743F87-AC86-BEE3-D69C-5D4F5B14535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7846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4" name="Image 3" descr="Une image contenant texte, capture d’écran, Caractère coloré, logiciel&#10;&#10;Description générée automatiquement">
            <a:extLst>
              <a:ext uri="{FF2B5EF4-FFF2-40B4-BE49-F238E27FC236}">
                <a16:creationId xmlns:a16="http://schemas.microsoft.com/office/drawing/2014/main" id="{702DD0BB-9A6F-2266-C697-673D4B353D9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4" name="Image 3" descr="Une image contenant texte, capture d’écran, logiciel, Système d’exploitation&#10;&#10;Description générée automatiquement">
            <a:extLst>
              <a:ext uri="{FF2B5EF4-FFF2-40B4-BE49-F238E27FC236}">
                <a16:creationId xmlns:a16="http://schemas.microsoft.com/office/drawing/2014/main" id="{D3586374-BA9F-A61E-BE4A-B21CA6DAFE6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0128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aractère coloré, Rectangle&#10;&#10;Description générée automatiquement">
            <a:extLst>
              <a:ext uri="{FF2B5EF4-FFF2-40B4-BE49-F238E27FC236}">
                <a16:creationId xmlns:a16="http://schemas.microsoft.com/office/drawing/2014/main" id="{2F3C5C9F-53D8-E4BE-9C4E-FA4404C6D9F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24604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6FA6511D-C0AF-9AD6-85F3-AD2E937CF3B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90951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4" name="Image 3" descr="Une image contenant texte, capture d’écran, diagramme, nombre&#10;&#10;Description générée automatiquement">
            <a:extLst>
              <a:ext uri="{FF2B5EF4-FFF2-40B4-BE49-F238E27FC236}">
                <a16:creationId xmlns:a16="http://schemas.microsoft.com/office/drawing/2014/main" id="{F09AE415-F80D-9DE5-6C60-6ACD446FB7F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diagramme&#10;&#10;Description générée automatiquement">
            <a:extLst>
              <a:ext uri="{FF2B5EF4-FFF2-40B4-BE49-F238E27FC236}">
                <a16:creationId xmlns:a16="http://schemas.microsoft.com/office/drawing/2014/main" id="{CFE26145-99A1-D53A-7664-E630D2DC0DE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79361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7061C3EF-4B87-C347-B195-B130A9A1E84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45645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6" name="Image 5" descr="Une image contenant texte, capture d’écran, Police, diagramme&#10;&#10;Description générée automatiquement">
            <a:extLst>
              <a:ext uri="{FF2B5EF4-FFF2-40B4-BE49-F238E27FC236}">
                <a16:creationId xmlns:a16="http://schemas.microsoft.com/office/drawing/2014/main" id="{F5CE426C-A270-0D1E-E7CD-F7A9C369C14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Description générée automatiquement">
            <a:extLst>
              <a:ext uri="{FF2B5EF4-FFF2-40B4-BE49-F238E27FC236}">
                <a16:creationId xmlns:a16="http://schemas.microsoft.com/office/drawing/2014/main" id="{4D33F6D6-A3F4-8F02-FC96-FBD4E299B1F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0908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diagramme&#10;&#10;Description générée automatiquement">
            <a:extLst>
              <a:ext uri="{FF2B5EF4-FFF2-40B4-BE49-F238E27FC236}">
                <a16:creationId xmlns:a16="http://schemas.microsoft.com/office/drawing/2014/main" id="{EDD6804A-8B84-860F-18AF-9C914310069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443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diagramme&#10;&#10;Description générée automatiquement">
            <a:extLst>
              <a:ext uri="{FF2B5EF4-FFF2-40B4-BE49-F238E27FC236}">
                <a16:creationId xmlns:a16="http://schemas.microsoft.com/office/drawing/2014/main" id="{C4F638A6-A784-DDBD-A3D4-2166DF87197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0587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2A5EF8EB-A868-C239-F97F-969D9B5679F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0661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aractère coloré, Police&#10;&#10;Description générée automatiquement">
            <a:extLst>
              <a:ext uri="{FF2B5EF4-FFF2-40B4-BE49-F238E27FC236}">
                <a16:creationId xmlns:a16="http://schemas.microsoft.com/office/drawing/2014/main" id="{352D3E51-D0B3-A30C-9215-C640BF9F8A3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5876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7F19DBFA-A06B-3219-5C70-410A035E09A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93974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conception&#10;&#10;Description générée automatiquement">
            <a:extLst>
              <a:ext uri="{FF2B5EF4-FFF2-40B4-BE49-F238E27FC236}">
                <a16:creationId xmlns:a16="http://schemas.microsoft.com/office/drawing/2014/main" id="{BC9F5AE8-9CA7-4E5C-0C4D-D520556B48B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688439"/>
      </p:ext>
    </p:extLst>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Props1.xml><?xml version="1.0" encoding="utf-8"?>
<ds:datastoreItem xmlns:ds="http://schemas.openxmlformats.org/officeDocument/2006/customXml" ds:itemID="{53E815E2-3DC4-4A8D-A8FB-BCB16BA49341}"/>
</file>

<file path=customXml/itemProps2.xml><?xml version="1.0" encoding="utf-8"?>
<ds:datastoreItem xmlns:ds="http://schemas.openxmlformats.org/officeDocument/2006/customXml" ds:itemID="{CFD90BC7-F951-43C3-A4FB-F0CC5A3D0E8F}">
  <ds:schemaRefs>
    <ds:schemaRef ds:uri="http://schemas.microsoft.com/sharepoint/v3/contenttype/forms"/>
  </ds:schemaRefs>
</ds:datastoreItem>
</file>

<file path=customXml/itemProps3.xml><?xml version="1.0" encoding="utf-8"?>
<ds:datastoreItem xmlns:ds="http://schemas.openxmlformats.org/officeDocument/2006/customXml" ds:itemID="{E1302354-A1CD-4C8F-8E88-2999020B4709}">
  <ds:schemaRefs>
    <ds:schemaRef ds:uri="http://purl.org/dc/elements/1.1/"/>
    <ds:schemaRef ds:uri="http://purl.org/dc/terms/"/>
    <ds:schemaRef ds:uri="cd84cc96-e4f0-4e7f-873a-a508fb658c4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27f64e36-29aa-44d5-a3e0-06242cad7d4d"/>
    <ds:schemaRef ds:uri="be993d5a-5390-4a32-bd90-2a12d82b1d47"/>
  </ds:schemaRefs>
</ds:datastoreItem>
</file>

<file path=docProps/app.xml><?xml version="1.0" encoding="utf-8"?>
<Properties xmlns="http://schemas.openxmlformats.org/officeDocument/2006/extended-properties" xmlns:vt="http://schemas.openxmlformats.org/officeDocument/2006/docPropsVTypes">
  <Template/>
  <TotalTime>20</TotalTime>
  <Words>572</Words>
  <Application>Microsoft Office PowerPoint</Application>
  <PresentationFormat>Affichage à l'écran (4:3)</PresentationFormat>
  <Paragraphs>49</Paragraphs>
  <Slides>24</Slides>
  <Notes>24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Segoe UI</vt:lpstr>
      <vt:lpstr>Verdana</vt:lpstr>
      <vt:lpstr>Thème Office</vt:lpstr>
      <vt:lpstr>6. LES NOMBRES JUSQU’À 10 Décomposer les nombres jusqu’à 10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LES NOMBRES JUSQU’À 10 Décomposer les nombres jusqu’à 10</dc:title>
  <dc:creator>EDITIONS HATIER</dc:creator>
  <cp:lastModifiedBy>CARATY CORINNE</cp:lastModifiedBy>
  <cp:revision>6</cp:revision>
  <dcterms:created xsi:type="dcterms:W3CDTF">2022-01-07T11:15:07Z</dcterms:created>
  <dcterms:modified xsi:type="dcterms:W3CDTF">2023-06-23T19:25:15Z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68200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