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6" r:id="rId5"/>
    <p:sldId id="257" r:id="rId6"/>
    <p:sldId id="258" r:id="rId7"/>
    <p:sldId id="281" r:id="rId8"/>
    <p:sldId id="296" r:id="rId9"/>
    <p:sldId id="297" r:id="rId10"/>
    <p:sldId id="293" r:id="rId11"/>
    <p:sldId id="294" r:id="rId12"/>
    <p:sldId id="289" r:id="rId13"/>
    <p:sldId id="305" r:id="rId14"/>
    <p:sldId id="304" r:id="rId15"/>
    <p:sldId id="302" r:id="rId16"/>
    <p:sldId id="301" r:id="rId17"/>
    <p:sldId id="300" r:id="rId18"/>
    <p:sldId id="299" r:id="rId19"/>
    <p:sldId id="298" r:id="rId20"/>
    <p:sldId id="265" r:id="rId21"/>
    <p:sldId id="266" r:id="rId22"/>
    <p:sldId id="290" r:id="rId23"/>
    <p:sldId id="267" r:id="rId24"/>
    <p:sldId id="268" r:id="rId25"/>
    <p:sldId id="270" r:id="rId26"/>
    <p:sldId id="271" r:id="rId27"/>
    <p:sldId id="272" r:id="rId28"/>
    <p:sldId id="291" r:id="rId29"/>
    <p:sldId id="273" r:id="rId30"/>
    <p:sldId id="292" r:id="rId31"/>
    <p:sldId id="274" r:id="rId32"/>
    <p:sldId id="275" r:id="rId33"/>
    <p:sldId id="276" r:id="rId34"/>
    <p:sldId id="306" r:id="rId35"/>
    <p:sldId id="307" r:id="rId36"/>
    <p:sldId id="308" r:id="rId37"/>
    <p:sldId id="309" r:id="rId38"/>
    <p:sldId id="277" r:id="rId39"/>
    <p:sldId id="446" r:id="rId40"/>
    <p:sldId id="278"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Quattrocento Sans" panose="020B0502050000020003"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jf3AJxNj0IT1TZ9GWq3WD5u2/t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99329D8D-736E-127F-056B-D92D91D3CEEB}" name="Harmonie Rossi Tessier" initials="HRT" userId="ce3dc0babca3d52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CHE Caroline" initials="" lastIdx="12" clrIdx="0"/>
  <p:cmAuthor id="1" name="Harmonie Tessier" initials="" lastIdx="10" clrIdx="1"/>
  <p:cmAuthor id="2" name="Christophe DRACOS" initials="" lastIdx="8" clrIdx="2"/>
  <p:cmAuthor id="3" name="Catherine MALLARD" initials="" lastIdx="4" clrIdx="3"/>
  <p:cmAuthor id="4" name="Pauline Negrel-Lion" initials="" lastIdx="5" clrIdx="4"/>
  <p:cmAuthor id="5" name="jennifer r" initials=""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9806C4-E89A-47A0-ACA8-081CDD8F1224}" v="2" dt="2023-05-15T10:18:08.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92698" autoAdjust="0"/>
  </p:normalViewPr>
  <p:slideViewPr>
    <p:cSldViewPr snapToGrid="0">
      <p:cViewPr varScale="1">
        <p:scale>
          <a:sx n="106" d="100"/>
          <a:sy n="106" d="100"/>
        </p:scale>
        <p:origin x="1830" y="96"/>
      </p:cViewPr>
      <p:guideLst/>
    </p:cSldViewPr>
  </p:slideViewPr>
  <p:notesTextViewPr>
    <p:cViewPr>
      <p:scale>
        <a:sx n="1" d="1"/>
        <a:sy n="1" d="1"/>
      </p:scale>
      <p:origin x="0" y="0"/>
    </p:cViewPr>
  </p:notesTextViewPr>
  <p:notesViewPr>
    <p:cSldViewPr snapToGrid="0">
      <p:cViewPr varScale="1">
        <p:scale>
          <a:sx n="91" d="100"/>
          <a:sy n="91" d="100"/>
        </p:scale>
        <p:origin x="356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t>Aujourd’hui, on va travailler sur les nombres jusqu’à 20 : les dire, les lire, les écrire et compter des objets. </a:t>
            </a:r>
            <a:endParaRPr dirty="0"/>
          </a:p>
          <a:p>
            <a:pPr marL="0" lvl="0" indent="0" algn="l" rtl="0">
              <a:spcBef>
                <a:spcPts val="0"/>
              </a:spcBef>
              <a:spcAft>
                <a:spcPts val="0"/>
              </a:spcAft>
              <a:buNone/>
            </a:pPr>
            <a:endParaRPr dirty="0"/>
          </a:p>
        </p:txBody>
      </p:sp>
      <p:sp>
        <p:nvSpPr>
          <p:cNvPr id="109" name="Google Shape;1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dirty="0"/>
              <a:t>Même démarche.</a:t>
            </a:r>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364882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i="0"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259197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i="0"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305464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i="0"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194541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fr-FR" i="0"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extLst>
      <p:ext uri="{BB962C8B-B14F-4D97-AF65-F5344CB8AC3E}">
        <p14:creationId xmlns:p14="http://schemas.microsoft.com/office/powerpoint/2010/main" val="6679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Voici ces nombres écrits en lettres et en chiffres.</a:t>
            </a:r>
            <a:br>
              <a:rPr lang="fr-FR" i="0" dirty="0"/>
            </a:br>
            <a:r>
              <a:rPr lang="fr-FR" i="0" dirty="0"/>
              <a:t>Faire lire les nombres en lettres, puis les nombres en chiffres en interrogeant à chaque fois un élève différent.</a:t>
            </a:r>
            <a:endParaRPr lang="fr-FR" dirty="0"/>
          </a:p>
          <a:p>
            <a:pPr marL="0" lvl="0" indent="0" algn="l" rtl="0">
              <a:spcBef>
                <a:spcPts val="0"/>
              </a:spcBef>
              <a:spcAft>
                <a:spcPts val="0"/>
              </a:spcAft>
              <a:buNone/>
            </a:pPr>
            <a:r>
              <a:rPr lang="fr-FR" i="1" dirty="0"/>
              <a:t>Que remarquez-vous ?</a:t>
            </a:r>
            <a:endParaRPr lang="fr-FR" dirty="0"/>
          </a:p>
          <a:p>
            <a:pPr marL="0" lvl="0" indent="0" algn="l" rtl="0">
              <a:spcBef>
                <a:spcPts val="0"/>
              </a:spcBef>
              <a:spcAft>
                <a:spcPts val="0"/>
              </a:spcAft>
              <a:buNone/>
            </a:pPr>
            <a:r>
              <a:rPr lang="fr-FR" i="0" dirty="0"/>
              <a:t>Interroger plusieurs élèves pour faire émerger que ces nombres ont tous une dizaine et commence par un 1 dans leur écriture chiffrée, mais quand on les dit ou qu’on les écrit en lettres, on n’utilise pas le mot « dix ».</a:t>
            </a:r>
            <a:endParaRPr lang="fr-FR" dirty="0"/>
          </a:p>
          <a:p>
            <a:pPr marL="0" lvl="0" indent="0" algn="l" rtl="0">
              <a:spcBef>
                <a:spcPts val="0"/>
              </a:spcBef>
              <a:spcAft>
                <a:spcPts val="0"/>
              </a:spcAft>
              <a:buNone/>
            </a:pPr>
            <a:endParaRPr lang="fr-FR" i="0"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extLst>
      <p:ext uri="{BB962C8B-B14F-4D97-AF65-F5344CB8AC3E}">
        <p14:creationId xmlns:p14="http://schemas.microsoft.com/office/powerpoint/2010/main" val="212693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Ces nombres font partie de la famille de 10, car ils ont une dizaine. </a:t>
            </a:r>
          </a:p>
          <a:p>
            <a:pPr marL="0" lvl="0" indent="0" algn="l" rtl="0">
              <a:spcBef>
                <a:spcPts val="0"/>
              </a:spcBef>
              <a:spcAft>
                <a:spcPts val="0"/>
              </a:spcAft>
              <a:buNone/>
            </a:pPr>
            <a:r>
              <a:rPr lang="fr-FR" i="1" dirty="0"/>
              <a:t>En chiffres, ils s’écrivent avec un « 1 », qui signifie « une dizaine ». Le deuxième chiffre indique les unités restantes.</a:t>
            </a:r>
            <a:br>
              <a:rPr lang="fr-FR" i="1" dirty="0"/>
            </a:br>
            <a:r>
              <a:rPr lang="fr-FR" i="1" dirty="0"/>
              <a:t>Pourtant ils ne s’écrivent pas avec le mot « dix ».</a:t>
            </a:r>
            <a:br>
              <a:rPr lang="fr-FR" i="1" dirty="0"/>
            </a:br>
            <a:r>
              <a:rPr lang="fr-FR" i="1" dirty="0"/>
              <a:t>Par quelle syllabe se terminent ces nombres ? Avec quelles lettres s’écrit-elle ? </a:t>
            </a:r>
            <a:br>
              <a:rPr lang="fr-FR" i="1" dirty="0"/>
            </a:br>
            <a:r>
              <a:rPr lang="fr-FR" i="0" dirty="0">
                <a:sym typeface="Symbol" panose="05050102010706020507" pitchFamily="18" charset="2"/>
              </a:rPr>
              <a:t> </a:t>
            </a:r>
            <a:r>
              <a:rPr lang="fr-FR" i="1" dirty="0"/>
              <a:t>Ces nombres se terminent tous par –</a:t>
            </a:r>
            <a:r>
              <a:rPr lang="fr-FR" i="1" dirty="0" err="1"/>
              <a:t>ze</a:t>
            </a:r>
            <a:r>
              <a:rPr lang="fr-FR" i="1" dirty="0"/>
              <a:t>. Il faudra vous souvenir que cela s’écrit toujours avec un z et un e. </a:t>
            </a:r>
          </a:p>
          <a:p>
            <a:pPr marL="0" lvl="0" indent="0" algn="l" rtl="0">
              <a:spcBef>
                <a:spcPts val="0"/>
              </a:spcBef>
              <a:spcAft>
                <a:spcPts val="0"/>
              </a:spcAft>
              <a:buNone/>
            </a:pPr>
            <a:r>
              <a:rPr lang="fr-FR" i="0" dirty="0"/>
              <a:t>NB : il est intéressant de raconter aux élèves l’origine latine de la syllabe « </a:t>
            </a:r>
            <a:r>
              <a:rPr lang="fr-FR" i="0" dirty="0" err="1"/>
              <a:t>ze</a:t>
            </a:r>
            <a:r>
              <a:rPr lang="fr-FR" i="0" dirty="0"/>
              <a:t> » </a:t>
            </a:r>
            <a:r>
              <a:rPr lang="fr-FR" i="1" dirty="0"/>
              <a:t>(cf. </a:t>
            </a:r>
            <a:r>
              <a:rPr lang="fr-FR" i="0" dirty="0"/>
              <a:t>guide pédagogique). Ces petites histoires des mathématiques les aident à comprendre et mémoriser.</a:t>
            </a:r>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extLst>
      <p:ext uri="{BB962C8B-B14F-4D97-AF65-F5344CB8AC3E}">
        <p14:creationId xmlns:p14="http://schemas.microsoft.com/office/powerpoint/2010/main" val="3554334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En français, les nombres 11, 12, 13, 14, 15 et 16 </a:t>
            </a:r>
            <a:r>
              <a:rPr lang="fr-FR" i="0" dirty="0"/>
              <a:t>(les pointer sur la file)</a:t>
            </a:r>
            <a:r>
              <a:rPr lang="fr-FR" i="1" dirty="0"/>
              <a:t> sont irréguliers. Cela veut dire qu’on n’entend pas le « dix » qui est dans leur nom. Mais on entend « </a:t>
            </a:r>
            <a:r>
              <a:rPr lang="fr-FR" i="1" dirty="0" err="1"/>
              <a:t>ze</a:t>
            </a:r>
            <a:r>
              <a:rPr lang="fr-FR" i="1" dirty="0"/>
              <a:t> » à la fin de ces nombres ; cela nous rappelle qu’ils font partie de la famille des nombres qui ont une di</a:t>
            </a:r>
            <a:r>
              <a:rPr lang="fr-FR" b="1" i="1" u="none" dirty="0"/>
              <a:t>z</a:t>
            </a:r>
            <a:r>
              <a:rPr lang="fr-FR" i="1" dirty="0"/>
              <a:t>aine. </a:t>
            </a:r>
            <a:br>
              <a:rPr lang="fr-FR" i="1" dirty="0"/>
            </a:br>
            <a:r>
              <a:rPr lang="fr-FR" i="1" dirty="0"/>
              <a:t>En revanche, les nombres 17, 18, 19 sont réguliers ; leur nom est plus facile à retenir.  </a:t>
            </a:r>
            <a:endParaRPr dirty="0"/>
          </a:p>
          <a:p>
            <a:pPr marL="0" lvl="0" indent="0" algn="l" rtl="0">
              <a:spcBef>
                <a:spcPts val="0"/>
              </a:spcBef>
              <a:spcAft>
                <a:spcPts val="0"/>
              </a:spcAft>
              <a:buNone/>
            </a:pPr>
            <a:endParaRPr dirty="0"/>
          </a:p>
        </p:txBody>
      </p:sp>
      <p:sp>
        <p:nvSpPr>
          <p:cNvPr id="292" name="Google Shape;2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1:notes"/>
          <p:cNvSpPr txBox="1">
            <a:spLocks noGrp="1"/>
          </p:cNvSpPr>
          <p:nvPr>
            <p:ph type="body" idx="1"/>
          </p:nvPr>
        </p:nvSpPr>
        <p:spPr>
          <a:xfrm>
            <a:off x="685800" y="441106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latin typeface="Calibri" panose="020F0502020204030204" pitchFamily="34" charset="0"/>
                <a:cs typeface="Calibri" panose="020F0502020204030204" pitchFamily="34" charset="0"/>
              </a:rPr>
              <a:t>Un nombre va s’afficher et vous allez l’écrire en chiffres sur votre ardoise.</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i="1" dirty="0"/>
          </a:p>
          <a:p>
            <a:pPr marL="0" lvl="0" indent="0" algn="l" rtl="0">
              <a:spcBef>
                <a:spcPts val="0"/>
              </a:spcBef>
              <a:spcAft>
                <a:spcPts val="0"/>
              </a:spcAft>
              <a:buNone/>
            </a:pPr>
            <a:endParaRPr i="0" dirty="0"/>
          </a:p>
        </p:txBody>
      </p:sp>
      <p:sp>
        <p:nvSpPr>
          <p:cNvPr id="309" name="Google Shape;3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1:notes"/>
          <p:cNvSpPr txBox="1">
            <a:spLocks noGrp="1"/>
          </p:cNvSpPr>
          <p:nvPr>
            <p:ph type="body" idx="1"/>
          </p:nvPr>
        </p:nvSpPr>
        <p:spPr>
          <a:xfrm>
            <a:off x="685800" y="441106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dirty="0">
                <a:latin typeface="Calibri" panose="020F0502020204030204" pitchFamily="34" charset="0"/>
                <a:cs typeface="Calibri" panose="020F0502020204030204" pitchFamily="34" charset="0"/>
              </a:rPr>
              <a:t>Laisser 30 secondes. Les élèves lèvent leur ardoise lorsqu’ils ont trouvé. Valider discrètement d’un signe de tête.</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i="0" dirty="0">
                <a:latin typeface="Calibri" panose="020F0502020204030204" pitchFamily="34" charset="0"/>
                <a:cs typeface="Calibri" panose="020F0502020204030204" pitchFamily="34" charset="0"/>
              </a:rPr>
              <a:t>Interroger un élève qui a repéré la dizaine, puis </a:t>
            </a:r>
            <a:r>
              <a:rPr lang="fr-FR" i="0" dirty="0" err="1">
                <a:latin typeface="Calibri" panose="020F0502020204030204" pitchFamily="34" charset="0"/>
                <a:cs typeface="Calibri" panose="020F0502020204030204" pitchFamily="34" charset="0"/>
              </a:rPr>
              <a:t>surcompté</a:t>
            </a:r>
            <a:r>
              <a:rPr lang="fr-FR" dirty="0">
                <a:latin typeface="Calibri" panose="020F0502020204030204" pitchFamily="34" charset="0"/>
                <a:cs typeface="Calibri" panose="020F0502020204030204" pitchFamily="34" charset="0"/>
              </a:rPr>
              <a:t> </a:t>
            </a:r>
            <a:r>
              <a:rPr lang="fr-FR" i="0"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11, 12, 13, 14, 15, 16, 17 et 18</a:t>
            </a:r>
            <a:r>
              <a:rPr lang="fr-FR" i="0" dirty="0">
                <a:latin typeface="Calibri" panose="020F0502020204030204" pitchFamily="34" charset="0"/>
                <a:cs typeface="Calibri" panose="020F0502020204030204" pitchFamily="34" charset="0"/>
              </a:rPr>
              <a:t>.</a:t>
            </a:r>
            <a:r>
              <a:rPr lang="fr-FR" dirty="0">
                <a:latin typeface="Calibri" panose="020F0502020204030204" pitchFamily="34" charset="0"/>
                <a:cs typeface="Calibri" panose="020F0502020204030204" pitchFamily="34" charset="0"/>
              </a:rPr>
              <a:t> </a:t>
            </a:r>
            <a:endParaRPr i="0"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i="0" dirty="0">
                <a:latin typeface="Calibri" panose="020F0502020204030204" pitchFamily="34" charset="0"/>
                <a:cs typeface="Calibri" panose="020F0502020204030204" pitchFamily="34" charset="0"/>
              </a:rPr>
              <a:t>Expliquer aux élèves : </a:t>
            </a:r>
            <a:r>
              <a:rPr lang="fr-FR" i="1" dirty="0">
                <a:latin typeface="Calibri" panose="020F0502020204030204" pitchFamily="34" charset="0"/>
                <a:cs typeface="Calibri" panose="020F0502020204030204" pitchFamily="34" charset="0"/>
              </a:rPr>
              <a:t>je vois 1 dizaine, je peux donc écrire le 1 (qui signifie 10) puis j’écris le 8 des unités restantes. C’est plus rapide de procéder ainsi.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fr-FR" i="0" dirty="0">
                <a:latin typeface="Calibri" panose="020F0502020204030204" pitchFamily="34" charset="0"/>
                <a:cs typeface="Calibri" panose="020F0502020204030204" pitchFamily="34" charset="0"/>
              </a:rPr>
              <a:t>Écrire 18 dans le cadre. </a:t>
            </a:r>
            <a:endParaRPr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800"/>
              <a:buFont typeface="Quattrocento Sans"/>
              <a:buNone/>
            </a:pPr>
            <a:r>
              <a:rPr lang="fr-FR" i="1" dirty="0">
                <a:latin typeface="Calibri" panose="020F0502020204030204" pitchFamily="34" charset="0"/>
                <a:ea typeface="Quattrocento Sans"/>
                <a:cs typeface="Calibri" panose="020F0502020204030204" pitchFamily="34" charset="0"/>
                <a:sym typeface="Quattrocento Sans"/>
              </a:rPr>
              <a:t>Quand on écrit un nombre qui a 2 chiffres, le premier chiffre est celui des dizaines et le deuxième chiffre est celui des unités restantes. La position de ces chiffres est très importante : 18, ce n’est pas le même nombre que 81.</a:t>
            </a:r>
            <a:endParaRPr i="1" dirty="0">
              <a:latin typeface="Calibri" panose="020F0502020204030204" pitchFamily="34" charset="0"/>
              <a:ea typeface="Arial"/>
              <a:cs typeface="Calibri" panose="020F0502020204030204" pitchFamily="34" charset="0"/>
              <a:sym typeface="Arial"/>
            </a:endParaRPr>
          </a:p>
          <a:p>
            <a:pPr marL="0" lvl="0" indent="0" algn="l" rtl="0">
              <a:spcBef>
                <a:spcPts val="0"/>
              </a:spcBef>
              <a:spcAft>
                <a:spcPts val="0"/>
              </a:spcAft>
              <a:buNone/>
            </a:pPr>
            <a:endParaRPr i="1" dirty="0"/>
          </a:p>
          <a:p>
            <a:pPr marL="0" lvl="0" indent="0" algn="l" rtl="0">
              <a:spcBef>
                <a:spcPts val="0"/>
              </a:spcBef>
              <a:spcAft>
                <a:spcPts val="0"/>
              </a:spcAft>
              <a:buNone/>
            </a:pPr>
            <a:endParaRPr i="0" dirty="0"/>
          </a:p>
        </p:txBody>
      </p:sp>
      <p:sp>
        <p:nvSpPr>
          <p:cNvPr id="309" name="Google Shape;3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extLst>
      <p:ext uri="{BB962C8B-B14F-4D97-AF65-F5344CB8AC3E}">
        <p14:creationId xmlns:p14="http://schemas.microsoft.com/office/powerpoint/2010/main" val="143893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latin typeface="Calibri" panose="020F0502020204030204" pitchFamily="34" charset="0"/>
              </a:rPr>
              <a:t>Les nombres de 1 à 19 constituent la grande comptine. Sur la file numérique, il y a un bandeau rouge pour la repérer. Elle est très importante pour la suite de l’année, et surtout pour les nombres après 60. </a:t>
            </a:r>
            <a:endParaRPr dirty="0">
              <a:latin typeface="Calibri" panose="020F0502020204030204" pitchFamily="34" charset="0"/>
            </a:endParaRPr>
          </a:p>
          <a:p>
            <a:pPr marL="0" marR="0" lvl="0" indent="0" algn="l" rtl="0">
              <a:lnSpc>
                <a:spcPct val="100000"/>
              </a:lnSpc>
              <a:spcBef>
                <a:spcPts val="0"/>
              </a:spcBef>
              <a:spcAft>
                <a:spcPts val="0"/>
              </a:spcAft>
              <a:buClr>
                <a:schemeClr val="dk1"/>
              </a:buClr>
              <a:buSzPts val="1800"/>
              <a:buFont typeface="Quattrocento Sans"/>
              <a:buNone/>
            </a:pPr>
            <a:r>
              <a:rPr lang="fr-FR" dirty="0">
                <a:latin typeface="Calibri" panose="020F0502020204030204" pitchFamily="34" charset="0"/>
                <a:ea typeface="Quattrocento Sans"/>
                <a:cs typeface="Quattrocento Sans"/>
                <a:sym typeface="Quattrocento Sans"/>
              </a:rPr>
              <a:t>Faire énoncer la comptine de 1 à 19 en collectif en pointant les nombres pour bien associer leurs désignations orale et écrite : </a:t>
            </a:r>
          </a:p>
          <a:p>
            <a:pPr marL="0" marR="0" lvl="0" indent="0" algn="l" rtl="0">
              <a:lnSpc>
                <a:spcPct val="100000"/>
              </a:lnSpc>
              <a:spcBef>
                <a:spcPts val="0"/>
              </a:spcBef>
              <a:spcAft>
                <a:spcPts val="0"/>
              </a:spcAft>
              <a:buClr>
                <a:schemeClr val="dk1"/>
              </a:buClr>
              <a:buSzPts val="1800"/>
              <a:buFont typeface="Quattrocento Sans"/>
              <a:buNone/>
            </a:pPr>
            <a:r>
              <a:rPr lang="fr-FR" dirty="0">
                <a:latin typeface="Calibri" panose="020F0502020204030204" pitchFamily="34" charset="0"/>
                <a:ea typeface="Quattrocento Sans"/>
                <a:cs typeface="Quattrocento Sans"/>
                <a:sym typeface="Quattrocento Sans"/>
              </a:rPr>
              <a:t>- de 1 à 19 ; </a:t>
            </a:r>
          </a:p>
          <a:p>
            <a:pPr marL="0" marR="0" lvl="0" indent="0" algn="l" rtl="0">
              <a:lnSpc>
                <a:spcPct val="100000"/>
              </a:lnSpc>
              <a:spcBef>
                <a:spcPts val="0"/>
              </a:spcBef>
              <a:spcAft>
                <a:spcPts val="0"/>
              </a:spcAft>
              <a:buClr>
                <a:schemeClr val="dk1"/>
              </a:buClr>
              <a:buSzPts val="1800"/>
              <a:buFontTx/>
              <a:buNone/>
            </a:pPr>
            <a:r>
              <a:rPr lang="fr-FR" dirty="0">
                <a:latin typeface="Calibri" panose="020F0502020204030204" pitchFamily="34" charset="0"/>
                <a:ea typeface="Quattrocento Sans"/>
                <a:cs typeface="Quattrocento Sans"/>
                <a:sym typeface="Quattrocento Sans"/>
              </a:rPr>
              <a:t>- de 19 à 9 ;</a:t>
            </a:r>
          </a:p>
          <a:p>
            <a:pPr marL="0" marR="0" lvl="0" indent="0" algn="l" rtl="0">
              <a:lnSpc>
                <a:spcPct val="100000"/>
              </a:lnSpc>
              <a:spcBef>
                <a:spcPts val="0"/>
              </a:spcBef>
              <a:spcAft>
                <a:spcPts val="0"/>
              </a:spcAft>
              <a:buClr>
                <a:schemeClr val="dk1"/>
              </a:buClr>
              <a:buSzPts val="1800"/>
              <a:buFontTx/>
              <a:buNone/>
            </a:pPr>
            <a:r>
              <a:rPr lang="fr-FR" dirty="0">
                <a:latin typeface="Calibri" panose="020F0502020204030204" pitchFamily="34" charset="0"/>
                <a:ea typeface="Quattrocento Sans"/>
                <a:cs typeface="Quattrocento Sans"/>
                <a:sym typeface="Quattrocento Sans"/>
              </a:rPr>
              <a:t>- de 7 à 17.</a:t>
            </a:r>
            <a:br>
              <a:rPr lang="fr-FR" dirty="0">
                <a:latin typeface="Calibri" panose="020F0502020204030204" pitchFamily="34" charset="0"/>
                <a:ea typeface="Quattrocento Sans"/>
                <a:cs typeface="Quattrocento Sans"/>
                <a:sym typeface="Quattrocento Sans"/>
              </a:rPr>
            </a:br>
            <a:r>
              <a:rPr lang="fr-FR" dirty="0">
                <a:latin typeface="Calibri" panose="020F0502020204030204" pitchFamily="34" charset="0"/>
                <a:ea typeface="Quattrocento Sans"/>
                <a:cs typeface="Quattrocento Sans"/>
                <a:sym typeface="Quattrocento Sans"/>
              </a:rPr>
              <a:t>Ne pas hésiter à faire des pauses, à revenir en arrière pour vérifier que les élèves suivent et qu'ils disent bien le nombre pointé. En effet, beaucoup d’élèves énoncent la comptine numérique par cœur comme une poésie sans pour autant associer la désignation orale des nombres à leur écriture en chiffres.  </a:t>
            </a:r>
            <a:endParaRPr dirty="0">
              <a:latin typeface="Calibri" panose="020F0502020204030204" pitchFamily="34" charset="0"/>
              <a:ea typeface="Arial"/>
              <a:cs typeface="Arial"/>
              <a:sym typeface="Arial"/>
            </a:endParaRPr>
          </a:p>
          <a:p>
            <a:pPr marL="0" lvl="0" indent="0" algn="l" rtl="0">
              <a:spcBef>
                <a:spcPts val="0"/>
              </a:spcBef>
              <a:spcAft>
                <a:spcPts val="0"/>
              </a:spcAft>
              <a:buNone/>
            </a:pPr>
            <a:endParaRPr i="1" dirty="0"/>
          </a:p>
        </p:txBody>
      </p:sp>
      <p:sp>
        <p:nvSpPr>
          <p:cNvPr id="115" name="Google Shape;11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Même démarche</a:t>
            </a:r>
            <a:r>
              <a:rPr lang="fr-FR" b="0" dirty="0"/>
              <a:t>.</a:t>
            </a:r>
            <a:br>
              <a:rPr lang="fr-FR" b="0" dirty="0"/>
            </a:br>
            <a:r>
              <a:rPr lang="fr-FR" b="0" dirty="0"/>
              <a:t>Ici, le </a:t>
            </a:r>
            <a:r>
              <a:rPr lang="fr-FR" b="0" dirty="0" err="1"/>
              <a:t>surcomptage</a:t>
            </a:r>
            <a:r>
              <a:rPr lang="fr-FR" b="0" dirty="0"/>
              <a:t> permettra de trouver la désignation orale du nombre : treize. Mais il faut faire apparaitre l’organisation 10 et 3, une dizaine et 3 unités restantes qui permettent d’écrire très rapidement 13.</a:t>
            </a:r>
            <a:br>
              <a:rPr lang="fr-FR" b="0" dirty="0"/>
            </a:br>
            <a:endParaRPr b="0" dirty="0"/>
          </a:p>
        </p:txBody>
      </p:sp>
      <p:sp>
        <p:nvSpPr>
          <p:cNvPr id="327" name="Google Shape;3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1" dirty="0"/>
              <a:t>Des jetons vont s’afficher, mais il n’y en a pas assez pour obtenir le nombre demandé.</a:t>
            </a:r>
            <a:br>
              <a:rPr lang="fr-FR" b="0" i="1" dirty="0"/>
            </a:br>
            <a:r>
              <a:rPr lang="fr-FR" b="0" i="1" dirty="0"/>
              <a:t>Dessinez sur votre ardoise les jetons qui manquent.</a:t>
            </a:r>
            <a:endParaRPr i="1" dirty="0"/>
          </a:p>
        </p:txBody>
      </p:sp>
      <p:sp>
        <p:nvSpPr>
          <p:cNvPr id="339" name="Google Shape;3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1" dirty="0"/>
              <a:t>Combien manque t-il de jetons pour obtenir 12 ? Dessinez-les sur votre ardoise.</a:t>
            </a:r>
            <a:endParaRPr lang="fr-FR" i="1" dirty="0"/>
          </a:p>
          <a:p>
            <a:pPr marL="0" lvl="0" indent="0" algn="l" rtl="0">
              <a:spcBef>
                <a:spcPts val="0"/>
              </a:spcBef>
              <a:spcAft>
                <a:spcPts val="0"/>
              </a:spcAft>
              <a:buNone/>
            </a:pPr>
            <a:r>
              <a:rPr lang="fr-FR" b="0" dirty="0"/>
              <a:t>Valide</a:t>
            </a:r>
            <a:r>
              <a:rPr lang="fr-FR" dirty="0"/>
              <a:t>r</a:t>
            </a:r>
            <a:r>
              <a:rPr lang="fr-FR" b="0" dirty="0"/>
              <a:t> discrètement les résultats des élèves</a:t>
            </a:r>
            <a:r>
              <a:rPr lang="fr-FR" dirty="0"/>
              <a:t>. R</a:t>
            </a:r>
            <a:r>
              <a:rPr lang="fr-FR" b="0" dirty="0"/>
              <a:t>elancer si besoin en indiquant qu</a:t>
            </a:r>
            <a:r>
              <a:rPr lang="fr-FR" dirty="0"/>
              <a:t>’</a:t>
            </a:r>
            <a:r>
              <a:rPr lang="fr-FR" b="0" dirty="0"/>
              <a:t>on peut aussi chercher combien il faut ajouter pour aller jusqu’à 12.</a:t>
            </a:r>
            <a:br>
              <a:rPr lang="fr-FR" b="0" dirty="0"/>
            </a:br>
            <a:r>
              <a:rPr lang="fr-FR" dirty="0"/>
              <a:t>Lors de la correction, interroger plusieurs élèves pour faire verbaliser les deux stratégies suivantes :</a:t>
            </a:r>
            <a:br>
              <a:rPr lang="fr-FR" dirty="0"/>
            </a:br>
            <a:r>
              <a:rPr lang="fr-FR" i="1" dirty="0"/>
              <a:t>- il y a 9 jetons, je dessine les jetons en comptant 10, 11, 12. J’ai ajouté 3 jetons ;</a:t>
            </a:r>
            <a:endParaRPr dirty="0"/>
          </a:p>
          <a:p>
            <a:pPr marL="0" lvl="0" indent="0" algn="l" rtl="0">
              <a:spcBef>
                <a:spcPts val="0"/>
              </a:spcBef>
              <a:spcAft>
                <a:spcPts val="0"/>
              </a:spcAft>
              <a:buNone/>
            </a:pPr>
            <a:r>
              <a:rPr lang="fr-FR" i="1" dirty="0"/>
              <a:t>- il y a 9 jetons, j’ajoute 1 jeton pour faire 10 puis encore 2 jetons pour faire 12. J’ai ajouté 3 jetons.</a:t>
            </a:r>
            <a:endParaRPr dirty="0"/>
          </a:p>
        </p:txBody>
      </p:sp>
      <p:sp>
        <p:nvSpPr>
          <p:cNvPr id="365" name="Google Shape;36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Vous allez devoir compléter des additions. Écrivez directement le résultat sur votre ardoise.</a:t>
            </a:r>
            <a:endParaRPr dirty="0"/>
          </a:p>
          <a:p>
            <a:pPr marL="0" lvl="0" indent="0" algn="l" rtl="0">
              <a:spcBef>
                <a:spcPts val="0"/>
              </a:spcBef>
              <a:spcAft>
                <a:spcPts val="0"/>
              </a:spcAft>
              <a:buNone/>
            </a:pPr>
            <a:endParaRPr i="0" dirty="0"/>
          </a:p>
        </p:txBody>
      </p:sp>
      <p:sp>
        <p:nvSpPr>
          <p:cNvPr id="383" name="Google Shape;3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1" dirty="0"/>
              <a:t>15, c’est 10 + combien ?</a:t>
            </a:r>
            <a:endParaRPr dirty="0"/>
          </a:p>
          <a:p>
            <a:pPr marL="0" lvl="0" indent="0" algn="l" rtl="0">
              <a:spcBef>
                <a:spcPts val="0"/>
              </a:spcBef>
              <a:spcAft>
                <a:spcPts val="0"/>
              </a:spcAft>
              <a:buNone/>
            </a:pPr>
            <a:r>
              <a:rPr lang="fr-FR" b="0" i="1" dirty="0"/>
              <a:t>Pour vous </a:t>
            </a:r>
            <a:r>
              <a:rPr lang="fr-FR" b="0"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aide</a:t>
            </a:r>
            <a:r>
              <a:rPr lang="fr-FR"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a:t>
            </a:r>
            <a:r>
              <a:rPr lang="fr-FR" b="0" i="1" dirty="0"/>
              <a:t> vous pouvez vous demander quelle réglette il faut ajouter à la réglette 10 pour obtenir 15</a:t>
            </a:r>
            <a:r>
              <a:rPr lang="fr-FR" i="1" dirty="0"/>
              <a:t>.</a:t>
            </a:r>
            <a:endParaRPr dirty="0"/>
          </a:p>
          <a:p>
            <a:pPr marL="0" lvl="0" indent="0" algn="l" rtl="0">
              <a:spcBef>
                <a:spcPts val="0"/>
              </a:spcBef>
              <a:spcAft>
                <a:spcPts val="0"/>
              </a:spcAft>
              <a:buNone/>
            </a:pPr>
            <a:r>
              <a:rPr lang="fr-FR" b="0" i="1" dirty="0"/>
              <a:t>Écrivez sur vos ardoises le nombre manquant. </a:t>
            </a:r>
            <a:br>
              <a:rPr lang="fr-FR" b="0" i="1" dirty="0"/>
            </a:br>
            <a:r>
              <a:rPr lang="fr-FR" b="0" i="0" dirty="0"/>
              <a:t>Interroger un élève.</a:t>
            </a:r>
            <a:endParaRPr dirty="0"/>
          </a:p>
          <a:p>
            <a:pPr marL="0" lvl="0" indent="0" algn="l" rtl="0">
              <a:spcBef>
                <a:spcPts val="0"/>
              </a:spcBef>
              <a:spcAft>
                <a:spcPts val="0"/>
              </a:spcAft>
              <a:buNone/>
            </a:pPr>
            <a:endParaRPr i="0" dirty="0"/>
          </a:p>
        </p:txBody>
      </p:sp>
      <p:sp>
        <p:nvSpPr>
          <p:cNvPr id="391" name="Google Shape;3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Symbol" panose="05050102010706020507" pitchFamily="18" charset="2"/>
              <a:buChar char="®"/>
            </a:pPr>
            <a:r>
              <a:rPr lang="fr-FR" b="0" i="1" dirty="0"/>
              <a:t>C’est la réglette 5 qu’il faut ajouter à la réglette 10 pour obtenir 15. </a:t>
            </a:r>
          </a:p>
          <a:p>
            <a:pPr marL="0" lvl="0" indent="0" algn="l" rtl="0">
              <a:spcBef>
                <a:spcPts val="0"/>
              </a:spcBef>
              <a:spcAft>
                <a:spcPts val="0"/>
              </a:spcAft>
              <a:buFont typeface="Symbol" panose="05050102010706020507" pitchFamily="18" charset="2"/>
              <a:buNone/>
            </a:pPr>
            <a:r>
              <a:rPr lang="fr-FR" b="0" i="0" dirty="0"/>
              <a:t>Écrire 5 sur les pointillés.</a:t>
            </a:r>
            <a:endParaRPr i="0" dirty="0"/>
          </a:p>
          <a:p>
            <a:pPr marL="0" lvl="0" indent="0" algn="l" rtl="0">
              <a:spcBef>
                <a:spcPts val="0"/>
              </a:spcBef>
              <a:spcAft>
                <a:spcPts val="0"/>
              </a:spcAft>
              <a:buNone/>
            </a:pPr>
            <a:endParaRPr i="0" dirty="0"/>
          </a:p>
        </p:txBody>
      </p:sp>
      <p:sp>
        <p:nvSpPr>
          <p:cNvPr id="391" name="Google Shape;3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extLst>
      <p:ext uri="{BB962C8B-B14F-4D97-AF65-F5344CB8AC3E}">
        <p14:creationId xmlns:p14="http://schemas.microsoft.com/office/powerpoint/2010/main" val="53643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dirty="0"/>
              <a:t>Même démarche.</a:t>
            </a:r>
            <a:endParaRPr i="0" dirty="0"/>
          </a:p>
          <a:p>
            <a:pPr marL="0" lvl="0" indent="0" algn="l" rtl="0">
              <a:spcBef>
                <a:spcPts val="0"/>
              </a:spcBef>
              <a:spcAft>
                <a:spcPts val="0"/>
              </a:spcAft>
              <a:buNone/>
            </a:pPr>
            <a:endParaRPr i="0" dirty="0"/>
          </a:p>
        </p:txBody>
      </p:sp>
      <p:sp>
        <p:nvSpPr>
          <p:cNvPr id="403" name="Google Shape;4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0" dirty="0"/>
          </a:p>
        </p:txBody>
      </p:sp>
      <p:sp>
        <p:nvSpPr>
          <p:cNvPr id="403" name="Google Shape;40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27</a:t>
            </a:fld>
            <a:endParaRPr/>
          </a:p>
        </p:txBody>
      </p:sp>
    </p:spTree>
    <p:extLst>
      <p:ext uri="{BB962C8B-B14F-4D97-AF65-F5344CB8AC3E}">
        <p14:creationId xmlns:p14="http://schemas.microsoft.com/office/powerpoint/2010/main" val="3988448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fr-FR" i="1" dirty="0"/>
              <a:t>Un nombre en chiffres va s’afficher. Vous allez devoir écrire le nombre en lettres sur votre ardoise. Aidez-vous des affichages de la classe pour écrire le ou les mots correctement.</a:t>
            </a:r>
            <a:endParaRPr dirty="0"/>
          </a:p>
          <a:p>
            <a:pPr marL="0" lvl="0" indent="0" algn="l" rtl="0">
              <a:spcBef>
                <a:spcPts val="0"/>
              </a:spcBef>
              <a:spcAft>
                <a:spcPts val="0"/>
              </a:spcAft>
              <a:buNone/>
            </a:pPr>
            <a:endParaRPr dirty="0"/>
          </a:p>
        </p:txBody>
      </p:sp>
      <p:sp>
        <p:nvSpPr>
          <p:cNvPr id="415" name="Google Shape;4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fr-FR" dirty="0"/>
              <a:t>Laisser un temps de recherche, puis corriger : </a:t>
            </a:r>
            <a:r>
              <a:rPr lang="fr-FR" i="1" dirty="0"/>
              <a:t>quatorze.</a:t>
            </a:r>
          </a:p>
          <a:p>
            <a:pPr marL="0" lvl="0" indent="0" algn="l" rtl="0">
              <a:spcBef>
                <a:spcPts val="0"/>
              </a:spcBef>
              <a:spcAft>
                <a:spcPts val="0"/>
              </a:spcAft>
              <a:buNone/>
            </a:pPr>
            <a:r>
              <a:rPr lang="fr-FR" i="1" dirty="0"/>
              <a:t>« Quatorze » commence de la même façon que quatre, car il y a 4 unités restantes.</a:t>
            </a:r>
            <a:endParaRPr i="1" dirty="0"/>
          </a:p>
          <a:p>
            <a:pPr marL="0" lvl="0" indent="0" algn="l" rtl="0">
              <a:spcBef>
                <a:spcPts val="0"/>
              </a:spcBef>
              <a:spcAft>
                <a:spcPts val="0"/>
              </a:spcAft>
              <a:buNone/>
            </a:pPr>
            <a:r>
              <a:rPr lang="fr-FR" i="1" dirty="0"/>
              <a:t>Souvenez-vous que dans onze, douze, treize, quatorze, quinze, seize, la syllabe « </a:t>
            </a:r>
            <a:r>
              <a:rPr lang="fr-FR" i="1" dirty="0" err="1"/>
              <a:t>ze</a:t>
            </a:r>
            <a:r>
              <a:rPr lang="fr-FR" i="1" dirty="0"/>
              <a:t> » s’écrit toujours : z-e.</a:t>
            </a:r>
            <a:endParaRPr dirty="0"/>
          </a:p>
          <a:p>
            <a:pPr marL="0" lvl="0" indent="0" algn="l" rtl="0">
              <a:spcBef>
                <a:spcPts val="0"/>
              </a:spcBef>
              <a:spcAft>
                <a:spcPts val="0"/>
              </a:spcAft>
              <a:buNone/>
            </a:pPr>
            <a:endParaRPr dirty="0"/>
          </a:p>
        </p:txBody>
      </p:sp>
      <p:sp>
        <p:nvSpPr>
          <p:cNvPr id="422" name="Google Shape;42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1" u="none" strike="noStrike" dirty="0">
                <a:solidFill>
                  <a:srgbClr val="000000"/>
                </a:solidFill>
                <a:latin typeface="Calibri"/>
                <a:ea typeface="Calibri"/>
                <a:cs typeface="Calibri"/>
                <a:sym typeface="Calibri"/>
              </a:rPr>
              <a:t>Maintenant, nous allons compter de 2 en 2, à l’endroit puis à l’envers.</a:t>
            </a:r>
            <a:endParaRPr b="0" i="0" dirty="0">
              <a:solidFill>
                <a:srgbClr val="444444"/>
              </a:solidFill>
              <a:latin typeface="Calibri"/>
              <a:ea typeface="Calibri"/>
              <a:cs typeface="Calibri"/>
              <a:sym typeface="Calibri"/>
            </a:endParaRPr>
          </a:p>
          <a:p>
            <a:pPr marL="0" lvl="0" indent="0" algn="l" rtl="0">
              <a:spcBef>
                <a:spcPts val="0"/>
              </a:spcBef>
              <a:spcAft>
                <a:spcPts val="0"/>
              </a:spcAft>
              <a:buNone/>
            </a:pPr>
            <a:r>
              <a:rPr lang="fr-FR" b="0" i="0" u="none" strike="noStrike" dirty="0">
                <a:solidFill>
                  <a:srgbClr val="000000"/>
                </a:solidFill>
                <a:latin typeface="Calibri"/>
                <a:ea typeface="Calibri"/>
                <a:cs typeface="Calibri"/>
                <a:sym typeface="Calibri"/>
              </a:rPr>
              <a:t>Demander aux élèves ce que cela signifie. Faire verbaliser qu’il faut ajouter (ou enlever) 2 à chaque nombre, et que cela revient à faire des bonds sur la file numérique en sautant une case.</a:t>
            </a:r>
          </a:p>
          <a:p>
            <a:pPr marL="0" marR="0" lvl="0" indent="0" algn="l" rtl="0">
              <a:lnSpc>
                <a:spcPct val="100000"/>
              </a:lnSpc>
              <a:spcBef>
                <a:spcPts val="0"/>
              </a:spcBef>
              <a:spcAft>
                <a:spcPts val="0"/>
              </a:spcAft>
              <a:buClr>
                <a:schemeClr val="dk1"/>
              </a:buClr>
              <a:buSzPts val="1800"/>
              <a:buFont typeface="Quattrocento Sans"/>
              <a:buNone/>
            </a:pPr>
            <a:r>
              <a:rPr lang="fr-FR" dirty="0">
                <a:latin typeface="Calibri" panose="020F0502020204030204" pitchFamily="34" charset="0"/>
                <a:ea typeface="Quattrocento Sans"/>
                <a:cs typeface="Quattrocento Sans"/>
                <a:sym typeface="Quattrocento Sans"/>
              </a:rPr>
              <a:t>Faire compter de 2 en 2 en collectif en pointant les nombres pour bien associer leurs désignations orale et écrite : </a:t>
            </a:r>
          </a:p>
          <a:p>
            <a:pPr marL="0" marR="0" lvl="0" indent="0" algn="l" rtl="0">
              <a:lnSpc>
                <a:spcPct val="100000"/>
              </a:lnSpc>
              <a:spcBef>
                <a:spcPts val="0"/>
              </a:spcBef>
              <a:spcAft>
                <a:spcPts val="0"/>
              </a:spcAft>
              <a:buClr>
                <a:schemeClr val="dk1"/>
              </a:buClr>
              <a:buSzPts val="1800"/>
              <a:buFont typeface="Quattrocento Sans"/>
              <a:buNone/>
            </a:pPr>
            <a:r>
              <a:rPr lang="fr-FR" dirty="0">
                <a:latin typeface="Calibri" panose="020F0502020204030204" pitchFamily="34" charset="0"/>
                <a:ea typeface="Quattrocento Sans"/>
                <a:cs typeface="Quattrocento Sans"/>
                <a:sym typeface="Quattrocento Sans"/>
              </a:rPr>
              <a:t>- de 0 à 20 ; </a:t>
            </a:r>
          </a:p>
          <a:p>
            <a:pPr marL="0" marR="0" lvl="0" indent="0" algn="l" rtl="0">
              <a:lnSpc>
                <a:spcPct val="100000"/>
              </a:lnSpc>
              <a:spcBef>
                <a:spcPts val="0"/>
              </a:spcBef>
              <a:spcAft>
                <a:spcPts val="0"/>
              </a:spcAft>
              <a:buClr>
                <a:schemeClr val="dk1"/>
              </a:buClr>
              <a:buSzPts val="1800"/>
              <a:buFontTx/>
              <a:buNone/>
            </a:pPr>
            <a:r>
              <a:rPr lang="fr-FR" dirty="0">
                <a:latin typeface="Calibri" panose="020F0502020204030204" pitchFamily="34" charset="0"/>
                <a:ea typeface="Quattrocento Sans"/>
                <a:cs typeface="Quattrocento Sans"/>
                <a:sym typeface="Quattrocento Sans"/>
              </a:rPr>
              <a:t>- de 20 à 0</a:t>
            </a:r>
            <a:r>
              <a:rPr lang="fr-FR" dirty="0"/>
              <a:t>.</a:t>
            </a:r>
            <a:endParaRPr dirty="0"/>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0" name="Google Shape;43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0" name="Google Shape;43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9334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0" name="Google Shape;43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691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0" name="Google Shape;43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9798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0" name="Google Shape;43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333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5" name="Google Shape;43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0" name="Google Shape;44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dirty="0"/>
              <a:t>Interroger un élève : </a:t>
            </a:r>
            <a:r>
              <a:rPr lang="fr-FR" i="1" dirty="0"/>
              <a:t>quel est ce nombre ? Comment le sais-tu ?</a:t>
            </a:r>
            <a:br>
              <a:rPr lang="fr-FR" i="1" dirty="0"/>
            </a:br>
            <a:r>
              <a:rPr lang="fr-FR" i="0" dirty="0">
                <a:sym typeface="Symbol" panose="05050102010706020507" pitchFamily="18" charset="2"/>
              </a:rPr>
              <a:t></a:t>
            </a:r>
            <a:r>
              <a:rPr lang="fr-FR" i="0" dirty="0"/>
              <a:t> </a:t>
            </a:r>
            <a:r>
              <a:rPr lang="fr-FR" i="1" dirty="0"/>
              <a:t> C’est 19, car j’ai compté 19 doigts / car il y a 10 + 9 / car il y a 1 dizaine et 9 unités restantes.</a:t>
            </a:r>
            <a:endParaRPr lang="fr-FR" dirty="0"/>
          </a:p>
          <a:p>
            <a:pPr marL="0" lvl="0" indent="0" algn="l" rtl="0">
              <a:spcBef>
                <a:spcPts val="0"/>
              </a:spcBef>
              <a:spcAft>
                <a:spcPts val="0"/>
              </a:spcAft>
              <a:buNone/>
            </a:pPr>
            <a:endParaRPr dirty="0"/>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dirty="0"/>
          </a:p>
        </p:txBody>
      </p:sp>
    </p:spTree>
    <p:extLst>
      <p:ext uri="{BB962C8B-B14F-4D97-AF65-F5344CB8AC3E}">
        <p14:creationId xmlns:p14="http://schemas.microsoft.com/office/powerpoint/2010/main" val="342041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Quel est ce nouveau nombre ? </a:t>
            </a:r>
          </a:p>
          <a:p>
            <a:pPr marL="0" lvl="0" indent="0" algn="l" rtl="0">
              <a:spcBef>
                <a:spcPts val="0"/>
              </a:spcBef>
              <a:spcAft>
                <a:spcPts val="0"/>
              </a:spcAft>
              <a:buNone/>
            </a:pPr>
            <a:r>
              <a:rPr lang="fr-FR" i="0" dirty="0">
                <a:sym typeface="Symbol" panose="05050102010706020507" pitchFamily="18" charset="2"/>
              </a:rPr>
              <a:t></a:t>
            </a:r>
            <a:r>
              <a:rPr lang="fr-FR" i="0" dirty="0"/>
              <a:t> </a:t>
            </a:r>
            <a:r>
              <a:rPr lang="fr-FR" i="1" dirty="0"/>
              <a:t> C’est 18, car j’ai compté 18 doigts / car il y a 10 + 8 / car il y a 1 dizaine et 8 unités restantes.</a:t>
            </a:r>
            <a:endParaRPr dirty="0"/>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dirty="0"/>
          </a:p>
        </p:txBody>
      </p:sp>
    </p:spTree>
    <p:extLst>
      <p:ext uri="{BB962C8B-B14F-4D97-AF65-F5344CB8AC3E}">
        <p14:creationId xmlns:p14="http://schemas.microsoft.com/office/powerpoint/2010/main" val="173359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Quel est ce troisième nombre ? </a:t>
            </a:r>
          </a:p>
          <a:p>
            <a:pPr marL="0" lvl="0" indent="0" algn="l" rtl="0">
              <a:spcBef>
                <a:spcPts val="0"/>
              </a:spcBef>
              <a:spcAft>
                <a:spcPts val="0"/>
              </a:spcAft>
              <a:buNone/>
            </a:pPr>
            <a:r>
              <a:rPr lang="fr-FR" i="0" dirty="0">
                <a:sym typeface="Symbol" panose="05050102010706020507" pitchFamily="18" charset="2"/>
              </a:rPr>
              <a:t></a:t>
            </a:r>
            <a:r>
              <a:rPr lang="fr-FR" i="0" dirty="0"/>
              <a:t> </a:t>
            </a:r>
            <a:r>
              <a:rPr lang="fr-FR" i="1" dirty="0"/>
              <a:t> C’est 17, car j’ai compté 17 doigts / car il y a 10 + 7 / car il y a 1 dizaine et 7 unités restantes.</a:t>
            </a:r>
            <a:endParaRPr lang="fr-FR" dirty="0"/>
          </a:p>
          <a:p>
            <a:pPr marL="0" lvl="0" indent="0" algn="l" rtl="0">
              <a:spcBef>
                <a:spcPts val="0"/>
              </a:spcBef>
              <a:spcAft>
                <a:spcPts val="0"/>
              </a:spcAft>
              <a:buNone/>
            </a:pPr>
            <a:endParaRPr dirty="0"/>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dirty="0"/>
          </a:p>
        </p:txBody>
      </p:sp>
    </p:spTree>
    <p:extLst>
      <p:ext uri="{BB962C8B-B14F-4D97-AF65-F5344CB8AC3E}">
        <p14:creationId xmlns:p14="http://schemas.microsoft.com/office/powerpoint/2010/main" val="187991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Voici ces nombres écrits en lettres et en chiffres.</a:t>
            </a:r>
            <a:br>
              <a:rPr lang="fr-FR" i="0" dirty="0"/>
            </a:br>
            <a:r>
              <a:rPr lang="fr-FR" i="0" dirty="0"/>
              <a:t>Faire lire les nombres en lettres, puis les nombres en chiffres en interrogeant à chaque fois un élève différent.</a:t>
            </a:r>
            <a:endParaRPr dirty="0"/>
          </a:p>
          <a:p>
            <a:pPr marL="0" lvl="0" indent="0" algn="l" rtl="0">
              <a:spcBef>
                <a:spcPts val="0"/>
              </a:spcBef>
              <a:spcAft>
                <a:spcPts val="0"/>
              </a:spcAft>
              <a:buNone/>
            </a:pPr>
            <a:r>
              <a:rPr lang="fr-FR" i="1" dirty="0"/>
              <a:t>Que remarquez-vous ?</a:t>
            </a:r>
            <a:endParaRPr dirty="0"/>
          </a:p>
          <a:p>
            <a:pPr marL="0" lvl="0" indent="0" algn="l" rtl="0">
              <a:spcBef>
                <a:spcPts val="0"/>
              </a:spcBef>
              <a:spcAft>
                <a:spcPts val="0"/>
              </a:spcAft>
              <a:buNone/>
            </a:pPr>
            <a:r>
              <a:rPr lang="fr-FR" i="0" dirty="0"/>
              <a:t>Interroger plusieurs élèves pour faire émerger que ces nombres ont tous une dizaine, qu’ils s’écrivent tous avec le mot « dix ». </a:t>
            </a:r>
            <a:r>
              <a:rPr lang="fr-FR" i="1" dirty="0"/>
              <a:t>Quand on les écrit en chiffres, on écrit d’abord 1.  </a:t>
            </a:r>
            <a:endParaRPr i="1" dirty="0"/>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dirty="0"/>
          </a:p>
        </p:txBody>
      </p:sp>
    </p:spTree>
    <p:extLst>
      <p:ext uri="{BB962C8B-B14F-4D97-AF65-F5344CB8AC3E}">
        <p14:creationId xmlns:p14="http://schemas.microsoft.com/office/powerpoint/2010/main" val="38249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t>Comme vous l’avez remarqué, ces nombres font partie de la famille de 10, on voit le mot « dix ».</a:t>
            </a:r>
            <a:br>
              <a:rPr lang="fr-FR" i="1" dirty="0"/>
            </a:br>
            <a:r>
              <a:rPr lang="fr-FR" i="1" dirty="0"/>
              <a:t>En chiffres, ils s’écrivent avec un 1 qui signifie « une dizaine ». Le deuxième chiffre indique les unités restantes.</a:t>
            </a:r>
            <a:endParaRPr lang="fr-FR" dirty="0"/>
          </a:p>
          <a:p>
            <a:pPr marL="0" lvl="0" indent="0" algn="l" rtl="0">
              <a:spcBef>
                <a:spcPts val="0"/>
              </a:spcBef>
              <a:spcAft>
                <a:spcPts val="0"/>
              </a:spcAft>
              <a:buNone/>
            </a:pPr>
            <a:endParaRPr dirty="0"/>
          </a:p>
        </p:txBody>
      </p:sp>
      <p:sp>
        <p:nvSpPr>
          <p:cNvPr id="151" name="Google Shape;15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dirty="0"/>
          </a:p>
        </p:txBody>
      </p:sp>
    </p:spTree>
    <p:extLst>
      <p:ext uri="{BB962C8B-B14F-4D97-AF65-F5344CB8AC3E}">
        <p14:creationId xmlns:p14="http://schemas.microsoft.com/office/powerpoint/2010/main" val="155156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dirty="0"/>
              <a:t>Poursuivre à l’oral en interrogeant les élèves.</a:t>
            </a:r>
            <a:br>
              <a:rPr lang="fr-FR" i="0" dirty="0"/>
            </a:br>
            <a:r>
              <a:rPr lang="fr-FR" i="1" dirty="0"/>
              <a:t>Quel est ce nombre ? Comment le sais-tu ?</a:t>
            </a:r>
            <a:br>
              <a:rPr lang="fr-FR" i="1" dirty="0"/>
            </a:br>
            <a:r>
              <a:rPr lang="fr-FR" i="0" dirty="0">
                <a:sym typeface="Symbol" panose="05050102010706020507" pitchFamily="18" charset="2"/>
              </a:rPr>
              <a:t></a:t>
            </a:r>
            <a:r>
              <a:rPr lang="fr-FR" i="1" dirty="0">
                <a:sym typeface="Symbol" panose="05050102010706020507" pitchFamily="18" charset="2"/>
              </a:rPr>
              <a:t> </a:t>
            </a:r>
            <a:r>
              <a:rPr lang="fr-FR" i="1" dirty="0"/>
              <a:t>C’est 16 car j’ai compté 16 doigts / car je sais que 10 et 6, ça fait 16 / car il y a 1 dizaine et 6 unités restantes.</a:t>
            </a:r>
            <a:endParaRPr lang="fr-FR" dirty="0"/>
          </a:p>
          <a:p>
            <a:pPr marL="0" lvl="0" indent="0" algn="l" rtl="0">
              <a:spcBef>
                <a:spcPts val="0"/>
              </a:spcBef>
              <a:spcAft>
                <a:spcPts val="0"/>
              </a:spcAft>
              <a:buNone/>
            </a:pPr>
            <a:endParaRPr lang="fr-FR" i="0" dirty="0"/>
          </a:p>
        </p:txBody>
      </p:sp>
      <p:sp>
        <p:nvSpPr>
          <p:cNvPr id="216" name="Google Shape;2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1899879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9143999" cy="6858001"/>
          </a:xfrm>
          <a:prstGeom prst="rect">
            <a:avLst/>
          </a:prstGeom>
          <a:noFill/>
          <a:ln>
            <a:noFill/>
          </a:ln>
        </p:spPr>
      </p:pic>
      <p:sp>
        <p:nvSpPr>
          <p:cNvPr id="17" name="Google Shape;17;p25"/>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A39491"/>
              </a:buClr>
              <a:buSzPts val="2700"/>
              <a:buFont typeface="Verdana"/>
              <a:buNone/>
              <a:defRPr sz="2700" b="1">
                <a:solidFill>
                  <a:schemeClr val="bg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25"/>
          <p:cNvSpPr txBox="1"/>
          <p:nvPr/>
        </p:nvSpPr>
        <p:spPr>
          <a:xfrm>
            <a:off x="4342511" y="6163768"/>
            <a:ext cx="4421378" cy="49946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fr-FR" sz="2000" b="0" i="0" u="none" strike="noStrike" cap="none" dirty="0">
                <a:solidFill>
                  <a:schemeClr val="bg1"/>
                </a:solidFill>
                <a:latin typeface="Verdana"/>
                <a:ea typeface="Verdana"/>
                <a:cs typeface="Verdana"/>
                <a:sym typeface="Verdana"/>
              </a:rPr>
              <a:t>Réservé à la </a:t>
            </a:r>
            <a:r>
              <a:rPr lang="fr-FR" sz="2000" b="0" i="0" u="none" strike="noStrike" cap="none" dirty="0" err="1">
                <a:solidFill>
                  <a:schemeClr val="bg1"/>
                </a:solidFill>
                <a:latin typeface="Verdana"/>
                <a:ea typeface="Verdana"/>
                <a:cs typeface="Verdana"/>
                <a:sym typeface="Verdana"/>
              </a:rPr>
              <a:t>vidéoprojection</a:t>
            </a:r>
            <a:endParaRPr sz="2000" b="0" i="0" u="none" strike="noStrike" cap="none" dirty="0">
              <a:solidFill>
                <a:schemeClr val="bg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600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
          <p:cNvSpPr txBox="1">
            <a:spLocks noGrp="1"/>
          </p:cNvSpPr>
          <p:nvPr>
            <p:ph type="ctrTitle"/>
          </p:nvPr>
        </p:nvSpPr>
        <p:spPr>
          <a:xfrm>
            <a:off x="751788" y="3040904"/>
            <a:ext cx="7772400" cy="122629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A39491"/>
              </a:buClr>
              <a:buSzPts val="2700"/>
              <a:buFont typeface="Verdana"/>
              <a:buNone/>
            </a:pPr>
            <a:r>
              <a:rPr lang="fr-FR" dirty="0">
                <a:solidFill>
                  <a:schemeClr val="bg1"/>
                </a:solidFill>
              </a:rPr>
              <a:t>8. LES NOMBRES JUSQU’À 20</a:t>
            </a:r>
            <a:br>
              <a:rPr lang="fr-FR" dirty="0">
                <a:solidFill>
                  <a:schemeClr val="bg1"/>
                </a:solidFill>
              </a:rPr>
            </a:br>
            <a:r>
              <a:rPr lang="fr-FR" dirty="0">
                <a:solidFill>
                  <a:schemeClr val="bg1"/>
                </a:solidFill>
              </a:rPr>
              <a:t>Dire, lire, écrire, dénombrer</a:t>
            </a:r>
            <a:br>
              <a:rPr lang="fr-FR" dirty="0"/>
            </a:b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6" name="Image 5" descr="Une image contenant texte, capture d’écran, Police, logiciel&#10;&#10;Description générée automatiquement">
            <a:extLst>
              <a:ext uri="{FF2B5EF4-FFF2-40B4-BE49-F238E27FC236}">
                <a16:creationId xmlns:a16="http://schemas.microsoft.com/office/drawing/2014/main" id="{56F1C566-2031-40C4-6E7C-F265D2296D7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34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84632299-AA2B-BAE3-E694-4FED2487930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5921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08B8E037-8F20-94A5-86A7-33457093DCE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73459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3E4B62DF-477B-1B11-7431-BC85A2EF1BA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65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CC1A8A78-B293-977C-20B8-419DFC5CFD4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778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7" name="Image 6" descr="Une image contenant texte, capture d’écran, Police&#10;&#10;Description générée automatiquement">
            <a:extLst>
              <a:ext uri="{FF2B5EF4-FFF2-40B4-BE49-F238E27FC236}">
                <a16:creationId xmlns:a16="http://schemas.microsoft.com/office/drawing/2014/main" id="{C6818C64-EB9B-B406-656D-4D24708156D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0236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0" name="Image 19" descr="Une image contenant texte, capture d’écran, Police, nombre&#10;&#10;Description générée automatiquement">
            <a:extLst>
              <a:ext uri="{FF2B5EF4-FFF2-40B4-BE49-F238E27FC236}">
                <a16:creationId xmlns:a16="http://schemas.microsoft.com/office/drawing/2014/main" id="{78B588B9-2944-82AB-7771-0D14A2D6E2C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066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23ADEB67-8A06-7664-8D8F-2C558657402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 name="Image 2" descr="Une image contenant texte, capture d’écran, logiciel, Système d’exploitation&#10;&#10;Description générée automatiquement">
            <a:extLst>
              <a:ext uri="{FF2B5EF4-FFF2-40B4-BE49-F238E27FC236}">
                <a16:creationId xmlns:a16="http://schemas.microsoft.com/office/drawing/2014/main" id="{E38CAA34-B110-1749-138D-849A1DCFFDE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 name="Image 2" descr="Une image contenant texte, capture d’écran, Système d’exploitation, diagramme&#10;&#10;Description générée automatiquement">
            <a:extLst>
              <a:ext uri="{FF2B5EF4-FFF2-40B4-BE49-F238E27FC236}">
                <a16:creationId xmlns:a16="http://schemas.microsoft.com/office/drawing/2014/main" id="{B59226F4-83CE-AD23-E754-54FC92AEF49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75404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7" name="Image 6" descr="Une image contenant texte, capture d’écran, logiciel, Page web&#10;&#10;Description générée automatiquement">
            <a:extLst>
              <a:ext uri="{FF2B5EF4-FFF2-40B4-BE49-F238E27FC236}">
                <a16:creationId xmlns:a16="http://schemas.microsoft.com/office/drawing/2014/main" id="{34448FB2-A506-ABC6-6A8A-4F839B99535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 name="Image 2" descr="Une image contenant texte, capture d’écran&#10;&#10;Description générée automatiquement">
            <a:extLst>
              <a:ext uri="{FF2B5EF4-FFF2-40B4-BE49-F238E27FC236}">
                <a16:creationId xmlns:a16="http://schemas.microsoft.com/office/drawing/2014/main" id="{9CED7748-97F3-487A-BBAE-C53DD5A9302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 name="Image 2" descr="Une image contenant texte, capture d’écran, Police, logiciel&#10;&#10;Description générée automatiquement">
            <a:extLst>
              <a:ext uri="{FF2B5EF4-FFF2-40B4-BE49-F238E27FC236}">
                <a16:creationId xmlns:a16="http://schemas.microsoft.com/office/drawing/2014/main" id="{2CCBDBBD-30FC-968E-29C8-FCB5B07215F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 name="Image 2" descr="Une image contenant texte, capture d’écran, Système d’exploitation, Icône d’ordinateur&#10;&#10;Description générée automatiquement">
            <a:extLst>
              <a:ext uri="{FF2B5EF4-FFF2-40B4-BE49-F238E27FC236}">
                <a16:creationId xmlns:a16="http://schemas.microsoft.com/office/drawing/2014/main" id="{ACD03069-3E63-DCBA-367B-219027B020E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4" name="Image 3" descr="Une image contenant texte, capture d’écran, logiciel, Police&#10;&#10;Description générée automatiquement">
            <a:extLst>
              <a:ext uri="{FF2B5EF4-FFF2-40B4-BE49-F238E27FC236}">
                <a16:creationId xmlns:a16="http://schemas.microsoft.com/office/drawing/2014/main" id="{F65BCCED-FC50-2A44-EB6E-DDB26EC3851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EDC80CD1-AB50-3E03-0534-7D8ED5E31018}"/>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780C143C-6076-77BF-D841-CEEC8C8E63A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1450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5" name="Image 4" descr="Une image contenant texte, capture d’écran, Police, ligne&#10;&#10;Description générée automatiquement">
            <a:extLst>
              <a:ext uri="{FF2B5EF4-FFF2-40B4-BE49-F238E27FC236}">
                <a16:creationId xmlns:a16="http://schemas.microsoft.com/office/drawing/2014/main" id="{A54EFE19-2431-3CC9-B783-2BE86D64A8CA}"/>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5" name="Image 4" descr="Une image contenant texte, capture d’écran, Police, ligne&#10;&#10;Description générée automatiquement">
            <a:extLst>
              <a:ext uri="{FF2B5EF4-FFF2-40B4-BE49-F238E27FC236}">
                <a16:creationId xmlns:a16="http://schemas.microsoft.com/office/drawing/2014/main" id="{09934E6C-D492-3DB6-74F4-7DB61682238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8981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3" name="Image 2" descr="Une image contenant texte, capture d’écran, Police, logiciel&#10;&#10;Description générée automatiquement">
            <a:extLst>
              <a:ext uri="{FF2B5EF4-FFF2-40B4-BE49-F238E27FC236}">
                <a16:creationId xmlns:a16="http://schemas.microsoft.com/office/drawing/2014/main" id="{E6093A5A-9B09-8E06-BE02-0E5B4D279C8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C80BA0C2-56B7-9249-92A4-502D6A91333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0" name="Image 9" descr="Une image contenant texte, capture d’écran, dessin humoristique&#10;&#10;Description générée automatiquement">
            <a:extLst>
              <a:ext uri="{FF2B5EF4-FFF2-40B4-BE49-F238E27FC236}">
                <a16:creationId xmlns:a16="http://schemas.microsoft.com/office/drawing/2014/main" id="{CAFDE049-6252-9AB3-3E4F-00C422D9E9C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D63613C7-A7C0-A5A6-DC57-A82BDFE8FB5F}"/>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 name="Image 3" descr="Une image contenant texte, capture d’écran, diagramme, conception&#10;&#10;Description générée automatiquement">
            <a:extLst>
              <a:ext uri="{FF2B5EF4-FFF2-40B4-BE49-F238E27FC236}">
                <a16:creationId xmlns:a16="http://schemas.microsoft.com/office/drawing/2014/main" id="{B4B906EA-5E9F-6A33-1642-08791B0A7F7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36062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 name="Image 3" descr="Une image contenant texte, capture d’écran, conception&#10;&#10;Description générée automatiquement">
            <a:extLst>
              <a:ext uri="{FF2B5EF4-FFF2-40B4-BE49-F238E27FC236}">
                <a16:creationId xmlns:a16="http://schemas.microsoft.com/office/drawing/2014/main" id="{3CC5A1D7-354D-462D-570A-E26D9B57478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36918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13ED96B8-E9A3-BCF7-A908-B11F17729A9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2339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 name="Image 3" descr="Une image contenant texte, capture d’écran, ligne, nombre&#10;&#10;Description générée automatiquement">
            <a:extLst>
              <a:ext uri="{FF2B5EF4-FFF2-40B4-BE49-F238E27FC236}">
                <a16:creationId xmlns:a16="http://schemas.microsoft.com/office/drawing/2014/main" id="{F9D8B6C8-B638-762D-6654-98282F2EE94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06357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820ED34C-3090-CDAE-D651-B593CEA6A3B0}"/>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4D75D84F-745A-9419-F2E1-79741167570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54166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6" name="Image 5" descr="Une image contenant texte, capture d’écran, diagramme, prise&#10;&#10;Description générée automatiquement">
            <a:extLst>
              <a:ext uri="{FF2B5EF4-FFF2-40B4-BE49-F238E27FC236}">
                <a16:creationId xmlns:a16="http://schemas.microsoft.com/office/drawing/2014/main" id="{1D808820-F44D-0682-5714-6A5E81D7A871}"/>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D7979362-1C9F-E604-28CA-9BDD0BD1BC8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8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7" name="Image 6" descr="Une image contenant texte, capture d’écran, Police, Page web&#10;&#10;Description générée automatiquement">
            <a:extLst>
              <a:ext uri="{FF2B5EF4-FFF2-40B4-BE49-F238E27FC236}">
                <a16:creationId xmlns:a16="http://schemas.microsoft.com/office/drawing/2014/main" id="{09FDF211-8AE4-C621-EDB6-3D6C5048539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618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9" name="Image 8" descr="Une image contenant texte, capture d’écran, Police, conception&#10;&#10;Description générée automatiquement">
            <a:extLst>
              <a:ext uri="{FF2B5EF4-FFF2-40B4-BE49-F238E27FC236}">
                <a16:creationId xmlns:a16="http://schemas.microsoft.com/office/drawing/2014/main" id="{8399C251-B306-AD6D-211D-9D427D1CE14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7436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9" name="Image 8" descr="Une image contenant texte, capture d’écran, Police, nombre&#10;&#10;Description générée automatiquement">
            <a:extLst>
              <a:ext uri="{FF2B5EF4-FFF2-40B4-BE49-F238E27FC236}">
                <a16:creationId xmlns:a16="http://schemas.microsoft.com/office/drawing/2014/main" id="{313CEA3D-9451-AC82-2FF6-E9C6741568A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54716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8" name="Image 7" descr="Une image contenant texte, capture d’écran, Police, nombre&#10;&#10;Description générée automatiquement">
            <a:extLst>
              <a:ext uri="{FF2B5EF4-FFF2-40B4-BE49-F238E27FC236}">
                <a16:creationId xmlns:a16="http://schemas.microsoft.com/office/drawing/2014/main" id="{CDA9EA06-A202-34DE-EC01-EAFB734341C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1429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33055EB2-E62F-FA7C-75BE-435770FE773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34612583"/>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6F93E934-BE82-4642-86C1-3BE6F1D3B27E}"/>
</file>

<file path=customXml/itemProps2.xml><?xml version="1.0" encoding="utf-8"?>
<ds:datastoreItem xmlns:ds="http://schemas.openxmlformats.org/officeDocument/2006/customXml" ds:itemID="{0C296611-2F19-4CF4-B79F-59C55510B312}">
  <ds:schemaRefs>
    <ds:schemaRef ds:uri="http://schemas.microsoft.com/sharepoint/v3/contenttype/forms"/>
  </ds:schemaRefs>
</ds:datastoreItem>
</file>

<file path=customXml/itemProps3.xml><?xml version="1.0" encoding="utf-8"?>
<ds:datastoreItem xmlns:ds="http://schemas.openxmlformats.org/officeDocument/2006/customXml" ds:itemID="{63213624-3724-46F9-BD55-9AC9CB1DBB12}">
  <ds:schemaRefs>
    <ds:schemaRef ds:uri="http://schemas.microsoft.com/office/2006/documentManagement/types"/>
    <ds:schemaRef ds:uri="http://purl.org/dc/terms/"/>
    <ds:schemaRef ds:uri="http://purl.org/dc/dcmitype/"/>
    <ds:schemaRef ds:uri="http://purl.org/dc/elements/1.1/"/>
    <ds:schemaRef ds:uri="http://schemas.microsoft.com/office/2006/metadata/properties"/>
    <ds:schemaRef ds:uri="http://schemas.microsoft.com/office/infopath/2007/PartnerControls"/>
    <ds:schemaRef ds:uri="27f64e36-29aa-44d5-a3e0-06242cad7d4d"/>
    <ds:schemaRef ds:uri="http://schemas.openxmlformats.org/package/2006/metadata/core-properties"/>
    <ds:schemaRef ds:uri="cd84cc96-e4f0-4e7f-873a-a508fb658c41"/>
    <ds:schemaRef ds:uri="http://www.w3.org/XML/1998/namespace"/>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
  <TotalTime>407</TotalTime>
  <Words>1373</Words>
  <Application>Microsoft Office PowerPoint</Application>
  <PresentationFormat>Affichage à l'écran (4:3)</PresentationFormat>
  <Paragraphs>81</Paragraphs>
  <Slides>37</Slides>
  <Notes>36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Quattrocento Sans</vt:lpstr>
      <vt:lpstr>Symbol</vt:lpstr>
      <vt:lpstr>Arial</vt:lpstr>
      <vt:lpstr>Calibri</vt:lpstr>
      <vt:lpstr>Verdana</vt:lpstr>
      <vt:lpstr>Thème Office</vt:lpstr>
      <vt:lpstr>8. LES NOMBRES JUSQU’À 20 Dire, lire, écrire, dénombrer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LES NOMBRES JUSQU’À 20 Dire, lire, écrire, dénombrer</dc:title>
  <dc:creator>EDITIONS HATIER</dc:creator>
  <cp:lastModifiedBy>CARATY CORINNE</cp:lastModifiedBy>
  <cp:revision>9</cp:revision>
  <dcterms:created xsi:type="dcterms:W3CDTF">2022-01-07T11:15:07Z</dcterms:created>
  <dcterms:modified xsi:type="dcterms:W3CDTF">2023-06-23T19:36:24Z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