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4"/>
  </p:sldMasterIdLst>
  <p:notesMasterIdLst>
    <p:notesMasterId r:id="rId29"/>
  </p:notesMasterIdLst>
  <p:sldIdLst>
    <p:sldId id="256" r:id="rId5"/>
    <p:sldId id="258" r:id="rId6"/>
    <p:sldId id="300" r:id="rId7"/>
    <p:sldId id="301" r:id="rId8"/>
    <p:sldId id="303" r:id="rId9"/>
    <p:sldId id="304" r:id="rId10"/>
    <p:sldId id="265" r:id="rId11"/>
    <p:sldId id="305" r:id="rId12"/>
    <p:sldId id="315" r:id="rId13"/>
    <p:sldId id="306" r:id="rId14"/>
    <p:sldId id="297" r:id="rId15"/>
    <p:sldId id="316" r:id="rId16"/>
    <p:sldId id="298" r:id="rId17"/>
    <p:sldId id="308" r:id="rId18"/>
    <p:sldId id="319" r:id="rId19"/>
    <p:sldId id="264" r:id="rId20"/>
    <p:sldId id="317" r:id="rId21"/>
    <p:sldId id="312" r:id="rId22"/>
    <p:sldId id="320" r:id="rId23"/>
    <p:sldId id="321" r:id="rId24"/>
    <p:sldId id="322" r:id="rId25"/>
    <p:sldId id="323" r:id="rId26"/>
    <p:sldId id="313" r:id="rId27"/>
    <p:sldId id="314" r:id="rId28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30"/>
      <p:bold r:id="rId31"/>
      <p:italic r:id="rId32"/>
      <p:boldItalic r:id="rId33"/>
    </p:embeddedFont>
    <p:embeddedFont>
      <p:font typeface="Calibri Light" panose="020F0302020204030204" pitchFamily="34" charset="0"/>
      <p:regular r:id="rId34"/>
      <p:italic r:id="rId35"/>
    </p:embeddedFont>
    <p:embeddedFont>
      <p:font typeface="Verdana" panose="020B0604030504040204" pitchFamily="34" charset="0"/>
      <p:regular r:id="rId36"/>
      <p:bold r:id="rId37"/>
      <p:italic r:id="rId38"/>
      <p:boldItalic r:id="rId39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CHAUVELLIER ANNE" initials="CA [2]" lastIdx="12" clrIdx="6">
    <p:extLst>
      <p:ext uri="{19B8F6BF-5375-455C-9EA6-DF929625EA0E}">
        <p15:presenceInfo xmlns:p15="http://schemas.microsoft.com/office/powerpoint/2012/main" userId="S::ACHAUVELLIER@editions-hatier.fr::f6f57ace-c9cf-44ce-941b-3615434e65b1" providerId="AD"/>
      </p:ext>
    </p:extLst>
  </p:cmAuthor>
  <p:cmAuthor id="1" name="CHAUVELLIER ANNE" initials="CA" lastIdx="14" clrIdx="0">
    <p:extLst>
      <p:ext uri="{19B8F6BF-5375-455C-9EA6-DF929625EA0E}">
        <p15:presenceInfo xmlns:p15="http://schemas.microsoft.com/office/powerpoint/2012/main" userId="S::ACHAUVELLIER@editions-hatier.fr::63234966-364e-422f-8c52-45fd5239a521" providerId="AD"/>
      </p:ext>
    </p:extLst>
  </p:cmAuthor>
  <p:cmAuthor id="8" name="TAILLADE JUSTINE" initials="TJ" lastIdx="4" clrIdx="7">
    <p:extLst>
      <p:ext uri="{19B8F6BF-5375-455C-9EA6-DF929625EA0E}">
        <p15:presenceInfo xmlns:p15="http://schemas.microsoft.com/office/powerpoint/2012/main" userId="S::JTAILLADE@editions-hatier.fr::7689be7a-6074-46a5-a6a4-f2fd3e4f6393" providerId="AD"/>
      </p:ext>
    </p:extLst>
  </p:cmAuthor>
  <p:cmAuthor id="2" name="omenriah" initials="om" lastIdx="3" clrIdx="1">
    <p:extLst>
      <p:ext uri="{19B8F6BF-5375-455C-9EA6-DF929625EA0E}">
        <p15:presenceInfo xmlns:p15="http://schemas.microsoft.com/office/powerpoint/2012/main" userId="S::omenriah_gmail.com#ext#@hachette.onmicrosoft.com::1c7e23f3-21b9-4451-98c0-15057ee07999" providerId="AD"/>
      </p:ext>
    </p:extLst>
  </p:cmAuthor>
  <p:cmAuthor id="9" name="Sylvie Advenier" initials="SA" lastIdx="3" clrIdx="8">
    <p:extLst>
      <p:ext uri="{19B8F6BF-5375-455C-9EA6-DF929625EA0E}">
        <p15:presenceInfo xmlns:p15="http://schemas.microsoft.com/office/powerpoint/2012/main" userId="516bcc22ff4f1580" providerId="Windows Live"/>
      </p:ext>
    </p:extLst>
  </p:cmAuthor>
  <p:cmAuthor id="3" name="pauline.negrellion" initials="pa" lastIdx="3" clrIdx="2">
    <p:extLst>
      <p:ext uri="{19B8F6BF-5375-455C-9EA6-DF929625EA0E}">
        <p15:presenceInfo xmlns:p15="http://schemas.microsoft.com/office/powerpoint/2012/main" userId="S::pauline.negrellion_gmail.com#ext#@hachette.onmicrosoft.com::9fb65b54-3bbd-4994-b3cf-42d8602c7eef" providerId="AD"/>
      </p:ext>
    </p:extLst>
  </p:cmAuthor>
  <p:cmAuthor id="10" name="Harmonie Rossi Tessier" initials="HRT" lastIdx="5" clrIdx="9">
    <p:extLst>
      <p:ext uri="{19B8F6BF-5375-455C-9EA6-DF929625EA0E}">
        <p15:presenceInfo xmlns:p15="http://schemas.microsoft.com/office/powerpoint/2012/main" userId="ce3dc0babca3d520" providerId="Windows Live"/>
      </p:ext>
    </p:extLst>
  </p:cmAuthor>
  <p:cmAuthor id="4" name="catherine.mallard2" initials="ca" lastIdx="1" clrIdx="3">
    <p:extLst>
      <p:ext uri="{19B8F6BF-5375-455C-9EA6-DF929625EA0E}">
        <p15:presenceInfo xmlns:p15="http://schemas.microsoft.com/office/powerpoint/2012/main" userId="S::catherine.mallard2_gmail.com#ext#@hachette.onmicrosoft.com::943e5806-a044-4790-a0a9-05d7075f8f80" providerId="AD"/>
      </p:ext>
    </p:extLst>
  </p:cmAuthor>
  <p:cmAuthor id="11" name="Pauline Lion" initials="PL" lastIdx="1" clrIdx="10">
    <p:extLst>
      <p:ext uri="{19B8F6BF-5375-455C-9EA6-DF929625EA0E}">
        <p15:presenceInfo xmlns:p15="http://schemas.microsoft.com/office/powerpoint/2012/main" userId="48ef9a2cfb904c2c" providerId="Windows Live"/>
      </p:ext>
    </p:extLst>
  </p:cmAuthor>
  <p:cmAuthor id="5" name="riviere.jennifer" initials="ri" lastIdx="6" clrIdx="4">
    <p:extLst>
      <p:ext uri="{19B8F6BF-5375-455C-9EA6-DF929625EA0E}">
        <p15:presenceInfo xmlns:p15="http://schemas.microsoft.com/office/powerpoint/2012/main" userId="S::riviere.jennifer_gmail.com#ext#@hachette.onmicrosoft.com::1d9d5009-092f-4c80-8dba-153923be29d4" providerId="AD"/>
      </p:ext>
    </p:extLst>
  </p:cmAuthor>
  <p:cmAuthor id="6" name="jennifer riviere" initials="jr" lastIdx="4" clrIdx="5">
    <p:extLst>
      <p:ext uri="{19B8F6BF-5375-455C-9EA6-DF929625EA0E}">
        <p15:presenceInfo xmlns:p15="http://schemas.microsoft.com/office/powerpoint/2012/main" userId="77148290420568c5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527E"/>
    <a:srgbClr val="A39491"/>
    <a:srgbClr val="61C4D1"/>
    <a:srgbClr val="FFD333"/>
    <a:srgbClr val="E7E7E8"/>
    <a:srgbClr val="00B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25FE8B0-F831-4B92-9225-D57FE6F4C4A5}" v="1" dt="2023-05-15T10:20:44.56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84" autoAdjust="0"/>
    <p:restoredTop sz="90470" autoAdjust="0"/>
  </p:normalViewPr>
  <p:slideViewPr>
    <p:cSldViewPr snapToGrid="0">
      <p:cViewPr varScale="1">
        <p:scale>
          <a:sx n="103" d="100"/>
          <a:sy n="103" d="100"/>
        </p:scale>
        <p:origin x="1722" y="108"/>
      </p:cViewPr>
      <p:guideLst/>
    </p:cSldViewPr>
  </p:slideViewPr>
  <p:notesTextViewPr>
    <p:cViewPr>
      <p:scale>
        <a:sx n="125" d="100"/>
        <a:sy n="12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font" Target="fonts/font10.fntdata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font" Target="fonts/font5.fntdata"/><Relationship Id="rId42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font" Target="fonts/font4.fntdata"/><Relationship Id="rId38" Type="http://schemas.openxmlformats.org/officeDocument/2006/relationships/font" Target="fonts/font9.fntdata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41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font" Target="fonts/font3.fntdata"/><Relationship Id="rId37" Type="http://schemas.openxmlformats.org/officeDocument/2006/relationships/font" Target="fonts/font8.fntdata"/><Relationship Id="rId40" Type="http://schemas.openxmlformats.org/officeDocument/2006/relationships/commentAuthors" Target="commentAuthors.xml"/><Relationship Id="rId45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font" Target="fonts/font7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2.fntdata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font" Target="fonts/font1.fntdata"/><Relationship Id="rId35" Type="http://schemas.openxmlformats.org/officeDocument/2006/relationships/font" Target="fonts/font6.fntdata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470AB8-E483-4FFD-B222-30C933BD9122}" type="datetimeFigureOut">
              <a:rPr lang="fr-FR" smtClean="0"/>
              <a:t>23/06/2023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5038E3-B7CF-455E-96F4-A4DE1B14344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688655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i="1" dirty="0"/>
              <a:t>Aujourd’hui, nous allons encadrer, comparer et ranger les nombres jusqu’à 20. </a:t>
            </a:r>
            <a:endParaRPr lang="fr-FR" b="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i="1" dirty="0"/>
              <a:t>Nous allons aussi estimer la position de ces nombres sur une ligne numérique.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5038E3-B7CF-455E-96F4-A4DE1B143443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79138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i="1" dirty="0"/>
              <a:t>Vous allez ranger 4 nombres dans l’ordre croissant. </a:t>
            </a:r>
            <a:r>
              <a:rPr lang="fr-FR" i="1" baseline="0" dirty="0"/>
              <a:t>Qu’est-ce que cela signifie : « ordre croissant » 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aseline="0" dirty="0"/>
              <a:t>Attirer l’attention sur le pictogramme, qui rappelle le sens du rangement attendu.</a:t>
            </a:r>
            <a:endParaRPr lang="fr-FR" dirty="0"/>
          </a:p>
          <a:p>
            <a:r>
              <a:rPr lang="fr-FR" i="1" dirty="0"/>
              <a:t>Recopiez sur votre ardoise les </a:t>
            </a:r>
            <a:r>
              <a:rPr lang="fr-FR" i="1" baseline="0" dirty="0"/>
              <a:t>4 nombres, du plus petit au plus grand, en utilisant le signe &lt; </a:t>
            </a:r>
            <a:r>
              <a:rPr lang="fr-FR" i="0" baseline="0" dirty="0"/>
              <a:t>(le pointer au tableau).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5038E3-B7CF-455E-96F4-A4DE1B143443}" type="slidenum">
              <a:rPr lang="fr-FR" smtClean="0"/>
              <a:pPr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675107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i="0" dirty="0"/>
              <a:t>Laisser 1 minute, valider les réponses des élèves au fur et à mesure qu’ils lèvent leur ardoise, puis corriger : un élève donne le nombre le plus petit, puis un autre élève donne le suivant, etc. </a:t>
            </a:r>
            <a:r>
              <a:rPr lang="fr-FR" i="0" baseline="0" dirty="0"/>
              <a:t>F</a:t>
            </a:r>
            <a:r>
              <a:rPr lang="fr-FR" baseline="0" dirty="0"/>
              <a:t>aire verbaliser les stratégies : </a:t>
            </a:r>
            <a:r>
              <a:rPr lang="fr-FR" i="1" baseline="0" dirty="0"/>
              <a:t>on cherche d’abord le nombre le plus petit. C’est 8, car c’est le seul à ne pas avoir 1 </a:t>
            </a:r>
            <a:r>
              <a:rPr lang="fr-FR" i="1" dirty="0"/>
              <a:t>dizaine</a:t>
            </a:r>
            <a:r>
              <a:rPr lang="fr-FR" i="1" baseline="0" dirty="0"/>
              <a:t>. À dizaines égales, on compare le chiffre des unités.</a:t>
            </a:r>
            <a:endParaRPr lang="fr-FR" i="1" dirty="0"/>
          </a:p>
          <a:p>
            <a:r>
              <a:rPr lang="fr-FR" sz="1200" i="0" dirty="0"/>
              <a:t>Écrire les nombres et les barrer dans les propositions au fur et à mesure. </a:t>
            </a:r>
          </a:p>
          <a:p>
            <a:endParaRPr lang="fr-FR" sz="1200" i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5038E3-B7CF-455E-96F4-A4DE1B143443}" type="slidenum">
              <a:rPr lang="fr-FR" smtClean="0"/>
              <a:pPr/>
              <a:t>11</a:t>
            </a:fld>
            <a:endParaRPr lang="fr-F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i="1" dirty="0"/>
              <a:t>Maintenant, vous allez</a:t>
            </a:r>
            <a:r>
              <a:rPr lang="fr-FR" i="1" baseline="0" dirty="0"/>
              <a:t> ranger les nombres dans l’ordre décroissant ; regardez le pictogramme : qu’est-ce qu’il signifie ?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i="1" baseline="0" dirty="0"/>
              <a:t>→ Cela veut dire qu’il faut ranger les nombres du plus grand au plus petit.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i="1" baseline="0" dirty="0"/>
              <a:t>Commencez par chercher le plus grand.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5038E3-B7CF-455E-96F4-A4DE1B143443}" type="slidenum">
              <a:rPr lang="fr-FR" smtClean="0"/>
              <a:pPr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021147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/>
              <a:t>Laisser 1 minute aux élèves. Ils lèvent leur ardoise lorsqu’ils ont fini. Valider discrètement d’un signe de tête</a:t>
            </a:r>
            <a:r>
              <a:rPr lang="fr-FR" baseline="0" dirty="0"/>
              <a:t>. </a:t>
            </a:r>
          </a:p>
          <a:p>
            <a:r>
              <a:rPr lang="fr-FR" baseline="0" dirty="0"/>
              <a:t>Reprendre en collectif en faisant verbaliser les stratégies : </a:t>
            </a:r>
            <a:r>
              <a:rPr lang="fr-FR" i="1" baseline="0" dirty="0"/>
              <a:t>on cherche d’abord le nombre le plus grand. C’est 20, car c’est le seul à avoir 2 </a:t>
            </a:r>
            <a:r>
              <a:rPr lang="fr-FR" i="1" dirty="0"/>
              <a:t>dizaines</a:t>
            </a:r>
            <a:r>
              <a:rPr lang="fr-FR" i="1" baseline="0" dirty="0"/>
              <a:t>. À dizaines égales, on compare le chiffre des unités.</a:t>
            </a:r>
            <a:endParaRPr lang="fr-FR" i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5038E3-B7CF-455E-96F4-A4DE1B143443}" type="slidenum">
              <a:rPr lang="fr-FR" smtClean="0"/>
              <a:pPr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622231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i="1" dirty="0"/>
              <a:t>Nous allons refaire l’exercice de la ligne numérique. Attention, cette fois-ci, le trait rouge sera toujours au milieu des 2 bornes, mais ce sont les bornes qui vont changer. Parmi les 4 propositions, écrivez sur votre ardoise le nombre qui se trouve entre les deux autres.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5038E3-B7CF-455E-96F4-A4DE1B143443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5336626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i="1" dirty="0"/>
              <a:t>Regardez ce trait rouge. Est-il situé à la position du nombre 20, 13, 10 ou 16 ?</a:t>
            </a:r>
          </a:p>
          <a:p>
            <a:r>
              <a:rPr lang="fr-FR" i="1" dirty="0"/>
              <a:t>Écrivez la bonne réponse sur votre ardoise.</a:t>
            </a:r>
          </a:p>
          <a:p>
            <a:r>
              <a:rPr lang="fr-FR" i="0" dirty="0"/>
              <a:t>Lors de la correction, verbaliser que le repère est pile au milieu, donc entre 15 et 17. </a:t>
            </a:r>
          </a:p>
          <a:p>
            <a:r>
              <a:rPr lang="fr-FR" i="0" dirty="0"/>
              <a:t>On peut aussi faire verbaliser qu’aucun autre nombre que 16 convient car ils sont tous en dehors des bornes : </a:t>
            </a:r>
            <a:r>
              <a:rPr lang="fr-FR" i="1" dirty="0"/>
              <a:t>10 et 13 sont avant 15, et 20 est après 17.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5038E3-B7CF-455E-96F4-A4DE1B143443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7028729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i="0" dirty="0"/>
              <a:t>Lors de la </a:t>
            </a:r>
            <a:r>
              <a:rPr lang="fr-FR" sz="120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correction, verbaliser qu’il y a un écart de 10 entre 10 et 20 (pointer les repères 10 et 20 et repasser avec le doigt sur tout le segment pour bien montrer la notion d’écart). </a:t>
            </a:r>
          </a:p>
          <a:p>
            <a:r>
              <a:rPr lang="fr-FR" sz="120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Il y a donc 5 de part et d’autre du trait rouge. 10 + 5 = 15 et 15 + 5 = 20.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5038E3-B7CF-455E-96F4-A4DE1B143443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3061917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i="0" dirty="0"/>
              <a:t>Lors de la correction, interroger les élèves sur l’écart entre 16 et 20. </a:t>
            </a:r>
          </a:p>
          <a:p>
            <a:r>
              <a:rPr lang="fr-FR" i="0" dirty="0"/>
              <a:t>Il y a un écart de 4 entre les deux bornes, donc le trait rouge, placé au milieu, correspond à 16 + 2 (moitié de 4).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5038E3-B7CF-455E-96F4-A4DE1B143443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191067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5038E3-B7CF-455E-96F4-A4DE1B143443}" type="slidenum">
              <a:rPr lang="fr-FR" smtClean="0"/>
              <a:t>24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389134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i="1" dirty="0"/>
              <a:t>Nous</a:t>
            </a:r>
            <a:r>
              <a:rPr lang="fr-FR" i="1" baseline="0" dirty="0"/>
              <a:t> </a:t>
            </a:r>
            <a:r>
              <a:rPr lang="fr-FR" i="1" dirty="0"/>
              <a:t>allons encadrer les nombres entre le nombre précédent et le nombre suivant. Vous avez déjà fait cet exercice. </a:t>
            </a:r>
          </a:p>
          <a:p>
            <a:r>
              <a:rPr lang="fr-FR" i="1" dirty="0"/>
              <a:t>Avant</a:t>
            </a:r>
            <a:r>
              <a:rPr lang="fr-FR" i="1" baseline="0" dirty="0"/>
              <a:t> de commencer, </a:t>
            </a:r>
            <a:r>
              <a:rPr lang="fr-FR" i="1" dirty="0">
                <a:cs typeface="Calibri"/>
              </a:rPr>
              <a:t>tracez 2 traits verticaux sur votre ardoise pour faire 3 cases. </a:t>
            </a:r>
            <a:endParaRPr lang="fr-FR" b="0" i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5038E3-B7CF-455E-96F4-A4DE1B143443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370502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i="1" dirty="0"/>
              <a:t>Écrivez le nombre 17 dans la case du milieu puis encadrez-le avec le nombre précédent </a:t>
            </a:r>
            <a:r>
              <a:rPr lang="fr-FR" i="0" dirty="0"/>
              <a:t>(pointer la case de gauche) </a:t>
            </a:r>
            <a:r>
              <a:rPr lang="fr-FR" i="1" dirty="0"/>
              <a:t>et le nombre suivant </a:t>
            </a:r>
            <a:r>
              <a:rPr lang="fr-FR" i="0" dirty="0"/>
              <a:t>(pointer la case de droite).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5038E3-B7CF-455E-96F4-A4DE1B143443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146666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Même démarche.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5038E3-B7CF-455E-96F4-A4DE1B143443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558926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i="1" dirty="0"/>
              <a:t>Maintenant, vous allez comparer des nombres, c’est-à-dire noter lequel est le plus petit, le plus grand ou s’ils sont égaux. </a:t>
            </a:r>
          </a:p>
          <a:p>
            <a:r>
              <a:rPr lang="fr-FR" i="1" dirty="0"/>
              <a:t>Pour cela, utilisez les signes « plus petit », « plus grand » et « égal » </a:t>
            </a:r>
            <a:r>
              <a:rPr lang="fr-FR" i="0" dirty="0"/>
              <a:t>(pointer chaque signe).</a:t>
            </a:r>
            <a:br>
              <a:rPr lang="fr-FR" i="0" dirty="0">
                <a:cs typeface="+mn-lt"/>
              </a:rPr>
            </a:br>
            <a:r>
              <a:rPr lang="fr-FR" dirty="0"/>
              <a:t>Questionner les élèves : </a:t>
            </a:r>
            <a:r>
              <a:rPr lang="fr-FR" i="1" dirty="0"/>
              <a:t>la</a:t>
            </a:r>
            <a:r>
              <a:rPr lang="fr-FR" i="1" baseline="0" dirty="0"/>
              <a:t> pointe du signe désigne-t-elle le plus grand ou le plus petit nombre ? Et le côté ouvert ? Que signifie le = ?</a:t>
            </a:r>
            <a:endParaRPr lang="fr-FR" i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4CA2FC-D1C5-4624-9102-4B14FFF7AD23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622069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i="0" dirty="0"/>
              <a:t>Laisser 30 secondes puis corriger. Interroger un élève, puis expliquer : </a:t>
            </a:r>
            <a:r>
              <a:rPr lang="fr-FR" i="1" dirty="0"/>
              <a:t>quand on compte, 15 vient avant 18, donc 15 est plus petit que 18. </a:t>
            </a:r>
          </a:p>
          <a:p>
            <a:r>
              <a:rPr lang="fr-FR" i="1" dirty="0"/>
              <a:t>15, c’est 10 et encore 5, alors que 18, c’est 10 et encore 8.</a:t>
            </a:r>
          </a:p>
          <a:p>
            <a:r>
              <a:rPr lang="fr-FR" i="0" dirty="0"/>
              <a:t>Tracer le signe </a:t>
            </a:r>
            <a:r>
              <a:rPr lang="fr-FR" sz="1800" b="0" i="0" u="none" strike="noStrike" dirty="0">
                <a:solidFill>
                  <a:srgbClr val="000000"/>
                </a:solidFill>
                <a:effectLst/>
                <a:latin typeface="Calibri"/>
                <a:cs typeface="Calibri"/>
              </a:rPr>
              <a:t>puis faire lire par un élève l’écriture mathématique en pointant chaque élément : </a:t>
            </a:r>
            <a:r>
              <a:rPr lang="fr-FR" sz="1800" b="0" i="1" u="none" strike="noStrike" dirty="0">
                <a:solidFill>
                  <a:srgbClr val="000000"/>
                </a:solidFill>
                <a:effectLst/>
                <a:latin typeface="Calibri"/>
                <a:cs typeface="Calibri"/>
              </a:rPr>
              <a:t>15 est plus petit que 18</a:t>
            </a:r>
            <a:r>
              <a:rPr lang="fr-FR" sz="1800" b="0" i="0" u="none" strike="noStrike" dirty="0">
                <a:solidFill>
                  <a:srgbClr val="000000"/>
                </a:solidFill>
                <a:effectLst/>
                <a:latin typeface="Calibri"/>
                <a:cs typeface="Calibri"/>
              </a:rPr>
              <a:t>.</a:t>
            </a:r>
            <a:r>
              <a:rPr lang="fr-FR" sz="1800" b="0" i="0" dirty="0">
                <a:solidFill>
                  <a:srgbClr val="000000"/>
                </a:solidFill>
                <a:effectLst/>
                <a:latin typeface="Calibri"/>
                <a:cs typeface="Calibri"/>
              </a:rPr>
              <a:t>​</a:t>
            </a:r>
          </a:p>
          <a:p>
            <a:r>
              <a:rPr lang="fr-FR" sz="1800" b="0" i="0" dirty="0">
                <a:solidFill>
                  <a:srgbClr val="000000"/>
                </a:solidFill>
                <a:effectLst/>
                <a:latin typeface="Calibri"/>
                <a:cs typeface="Calibri"/>
              </a:rPr>
              <a:t>Introduire un nouveau terme : </a:t>
            </a:r>
            <a:r>
              <a:rPr lang="fr-FR" sz="1800" b="0" i="1" dirty="0">
                <a:solidFill>
                  <a:srgbClr val="000000"/>
                </a:solidFill>
                <a:effectLst/>
                <a:latin typeface="Calibri"/>
                <a:cs typeface="Calibri"/>
              </a:rPr>
              <a:t>on dit aussi 15 est inférieur à 18.</a:t>
            </a:r>
            <a:endParaRPr lang="fr-FR" i="1" dirty="0">
              <a:latin typeface="Calibri"/>
              <a:cs typeface="Calibri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4CA2FC-D1C5-4624-9102-4B14FFF7AD23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776667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Lors du retour collectif, interroger un élève, écrire le signe puis faire « lire » par un autre élève : </a:t>
            </a:r>
            <a:r>
              <a:rPr lang="fr-FR" i="1" dirty="0"/>
              <a:t>19 est plus grand que 17.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b="0" i="0" dirty="0">
                <a:solidFill>
                  <a:srgbClr val="000000"/>
                </a:solidFill>
                <a:effectLst/>
                <a:latin typeface="Calibri"/>
                <a:cs typeface="Calibri"/>
              </a:rPr>
              <a:t>Introduire un nouveau terme : </a:t>
            </a:r>
            <a:r>
              <a:rPr lang="fr-FR" sz="1200" b="0" i="1" dirty="0">
                <a:solidFill>
                  <a:srgbClr val="000000"/>
                </a:solidFill>
                <a:effectLst/>
                <a:latin typeface="Calibri"/>
                <a:cs typeface="Calibri"/>
              </a:rPr>
              <a:t>on dit aussi 19 est supérieur à 17.</a:t>
            </a:r>
            <a:endParaRPr lang="fr-FR" i="1" dirty="0">
              <a:latin typeface="Calibri"/>
              <a:cs typeface="Calibri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4CA2FC-D1C5-4624-9102-4B14FFF7AD23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364924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Lors du retour collectif, on peut écrire la somme en dessous de l’addition pour aider les élèves en difficulté, ou simplement expliquer : </a:t>
            </a:r>
            <a:r>
              <a:rPr lang="fr-FR" i="1" dirty="0"/>
              <a:t>15, c’est 10 + 5, c’est donc supérieur à 10 + 4, je peux directement mettre le signe « plus grand que » sans avoir calculé la somme.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5038E3-B7CF-455E-96F4-A4DE1B143443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598238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i="1" dirty="0"/>
              <a:t>Quand les deux quantités sont les mêmes, on écrit le signe =.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5038E3-B7CF-455E-96F4-A4DE1B143443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461379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BC84321A-139F-4AF6-AD8D-37CBAFD1156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5" b="1565"/>
          <a:stretch/>
        </p:blipFill>
        <p:spPr>
          <a:xfrm>
            <a:off x="1" y="-1"/>
            <a:ext cx="9143999" cy="6858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51788" y="3040905"/>
            <a:ext cx="7772400" cy="776190"/>
          </a:xfrm>
          <a:ln w="28575">
            <a:noFill/>
          </a:ln>
        </p:spPr>
        <p:txBody>
          <a:bodyPr anchor="b">
            <a:normAutofit/>
          </a:bodyPr>
          <a:lstStyle>
            <a:lvl1pPr algn="ctr">
              <a:defRPr sz="27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5" name="Titre 3">
            <a:extLst>
              <a:ext uri="{FF2B5EF4-FFF2-40B4-BE49-F238E27FC236}">
                <a16:creationId xmlns:a16="http://schemas.microsoft.com/office/drawing/2014/main" id="{258AB5B3-F4E5-428C-8C09-2E5B451E51B6}"/>
              </a:ext>
            </a:extLst>
          </p:cNvPr>
          <p:cNvSpPr txBox="1">
            <a:spLocks/>
          </p:cNvSpPr>
          <p:nvPr userDrawn="1"/>
        </p:nvSpPr>
        <p:spPr>
          <a:xfrm>
            <a:off x="4342511" y="6163768"/>
            <a:ext cx="4421378" cy="499464"/>
          </a:xfrm>
          <a:prstGeom prst="rect">
            <a:avLst/>
          </a:prstGeom>
        </p:spPr>
        <p:txBody>
          <a:bodyPr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Réservé à la </a:t>
            </a:r>
            <a:r>
              <a:rPr lang="fr-FR" sz="2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vidéoprojection</a:t>
            </a:r>
            <a:endParaRPr lang="fr-FR" sz="20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57698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532355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404752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284459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0914A-B9D9-4B95-BBEA-32E85AA20954}" type="datetimeFigureOut">
              <a:rPr lang="fr-FR" smtClean="0"/>
              <a:t>23/06/2023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349CDC-BADB-4C39-95ED-E0FCA83A671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99315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7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983CEEF-AE27-44D6-9A44-5EC3C1B42CF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9. LES NOMBRES JUSQU’À 20</a:t>
            </a:r>
            <a:br>
              <a:rPr lang="fr-FR" dirty="0"/>
            </a:br>
            <a:r>
              <a:rPr lang="fr-FR" dirty="0"/>
              <a:t>Comparer, ranger, encadrer à l’unité</a:t>
            </a:r>
          </a:p>
        </p:txBody>
      </p:sp>
    </p:spTree>
    <p:extLst>
      <p:ext uri="{BB962C8B-B14F-4D97-AF65-F5344CB8AC3E}">
        <p14:creationId xmlns:p14="http://schemas.microsoft.com/office/powerpoint/2010/main" val="25204930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 descr="Une image contenant texte, capture d’écran, Police, diagramme&#10;&#10;Description générée automatiquement">
            <a:extLst>
              <a:ext uri="{FF2B5EF4-FFF2-40B4-BE49-F238E27FC236}">
                <a16:creationId xmlns:a16="http://schemas.microsoft.com/office/drawing/2014/main" id="{AB9C6B66-010D-7F27-74DC-5F425E58E6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783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 descr="Une image contenant texte, capture d’écran, Police, nombre&#10;&#10;Description générée automatiquement">
            <a:extLst>
              <a:ext uri="{FF2B5EF4-FFF2-40B4-BE49-F238E27FC236}">
                <a16:creationId xmlns:a16="http://schemas.microsoft.com/office/drawing/2014/main" id="{D5F9088B-5574-F082-A466-55CA4F0991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 descr="Une image contenant texte, capture d’écran, Police, diagramme&#10;&#10;Description générée automatiquement">
            <a:extLst>
              <a:ext uri="{FF2B5EF4-FFF2-40B4-BE49-F238E27FC236}">
                <a16:creationId xmlns:a16="http://schemas.microsoft.com/office/drawing/2014/main" id="{5D509788-31E5-D88E-85EC-E97BE59379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13551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 descr="Une image contenant texte, capture d’écran, Police, nombre&#10;&#10;Description générée automatiquement">
            <a:extLst>
              <a:ext uri="{FF2B5EF4-FFF2-40B4-BE49-F238E27FC236}">
                <a16:creationId xmlns:a16="http://schemas.microsoft.com/office/drawing/2014/main" id="{09511C2A-2D3C-0364-1FDC-277FB8CBB9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27681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texte, capture d’écran, Police, conception&#10;&#10;Description générée automatiquement">
            <a:extLst>
              <a:ext uri="{FF2B5EF4-FFF2-40B4-BE49-F238E27FC236}">
                <a16:creationId xmlns:a16="http://schemas.microsoft.com/office/drawing/2014/main" id="{02139E0D-59C3-7548-6894-CBB62C434A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9344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 descr="Une image contenant texte, capture d’écran, Police, nombre&#10;&#10;Description générée automatiquement">
            <a:extLst>
              <a:ext uri="{FF2B5EF4-FFF2-40B4-BE49-F238E27FC236}">
                <a16:creationId xmlns:a16="http://schemas.microsoft.com/office/drawing/2014/main" id="{0CB5AED7-0937-598B-1DD1-D08DC3CE7F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90059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 19" descr="Une image contenant texte, capture d’écran, Police, nombre&#10;&#10;Description générée automatiquement">
            <a:extLst>
              <a:ext uri="{FF2B5EF4-FFF2-40B4-BE49-F238E27FC236}">
                <a16:creationId xmlns:a16="http://schemas.microsoft.com/office/drawing/2014/main" id="{5FDE2163-302C-86AB-F6F6-A6CA2018A7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10319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 19" descr="Une image contenant texte, capture d’écran, Police, nombre&#10;&#10;Description générée automatiquement">
            <a:extLst>
              <a:ext uri="{FF2B5EF4-FFF2-40B4-BE49-F238E27FC236}">
                <a16:creationId xmlns:a16="http://schemas.microsoft.com/office/drawing/2014/main" id="{1F686262-549B-09BE-B5BB-31D9E445F8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7871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texte, capture d’écran, nombre, logiciel&#10;&#10;Description générée automatiquement">
            <a:extLst>
              <a:ext uri="{FF2B5EF4-FFF2-40B4-BE49-F238E27FC236}">
                <a16:creationId xmlns:a16="http://schemas.microsoft.com/office/drawing/2014/main" id="{2EBAB3D9-0432-BA05-77C7-E97B347C5A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2504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texte, capture d’écran, logiciel, Icône d’ordinateur&#10;&#10;Description générée automatiquement">
            <a:extLst>
              <a:ext uri="{FF2B5EF4-FFF2-40B4-BE49-F238E27FC236}">
                <a16:creationId xmlns:a16="http://schemas.microsoft.com/office/drawing/2014/main" id="{55FAABE4-633A-D54C-FC50-242ED0EA11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0721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Une image contenant texte, capture d’écran, Rectangle, diagramme&#10;&#10;Description générée automatiquement">
            <a:extLst>
              <a:ext uri="{FF2B5EF4-FFF2-40B4-BE49-F238E27FC236}">
                <a16:creationId xmlns:a16="http://schemas.microsoft.com/office/drawing/2014/main" id="{B22A4D82-B194-D969-1E91-79F53626EA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79392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texte, capture d’écran, nombre, logiciel&#10;&#10;Description générée automatiquement">
            <a:extLst>
              <a:ext uri="{FF2B5EF4-FFF2-40B4-BE49-F238E27FC236}">
                <a16:creationId xmlns:a16="http://schemas.microsoft.com/office/drawing/2014/main" id="{F1DC40A2-927A-1F06-DDB6-41A7AB087F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25065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texte, capture d’écran, logiciel, Page web&#10;&#10;Description générée automatiquement">
            <a:extLst>
              <a:ext uri="{FF2B5EF4-FFF2-40B4-BE49-F238E27FC236}">
                <a16:creationId xmlns:a16="http://schemas.microsoft.com/office/drawing/2014/main" id="{B15DED75-C82F-8651-EB8A-62AED99065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8118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texte, capture d’écran, nombre, Police&#10;&#10;Description générée automatiquement">
            <a:extLst>
              <a:ext uri="{FF2B5EF4-FFF2-40B4-BE49-F238E27FC236}">
                <a16:creationId xmlns:a16="http://schemas.microsoft.com/office/drawing/2014/main" id="{870E63BC-15F1-DBEB-D2DB-DC6D3FFAE7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6838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texte, capture d’écran, nombre, Police&#10;&#10;Description générée automatiquement">
            <a:extLst>
              <a:ext uri="{FF2B5EF4-FFF2-40B4-BE49-F238E27FC236}">
                <a16:creationId xmlns:a16="http://schemas.microsoft.com/office/drawing/2014/main" id="{3865232E-AC8C-EA74-9BB7-B10AE7856C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51337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texte, capture d’écran, Police, nombre&#10;&#10;Description générée automatiquement">
            <a:extLst>
              <a:ext uri="{FF2B5EF4-FFF2-40B4-BE49-F238E27FC236}">
                <a16:creationId xmlns:a16="http://schemas.microsoft.com/office/drawing/2014/main" id="{DF0A1A04-0D1A-3FF1-90BC-8C99BCA26A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68923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texte, capture d’écran, Police, nombre&#10;&#10;Description générée automatiquement">
            <a:extLst>
              <a:ext uri="{FF2B5EF4-FFF2-40B4-BE49-F238E27FC236}">
                <a16:creationId xmlns:a16="http://schemas.microsoft.com/office/drawing/2014/main" id="{36F0B854-26D2-01B6-8F88-27806DF041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0722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texte, capture d’écran, Police, Rectangle&#10;&#10;Description générée automatiquement">
            <a:extLst>
              <a:ext uri="{FF2B5EF4-FFF2-40B4-BE49-F238E27FC236}">
                <a16:creationId xmlns:a16="http://schemas.microsoft.com/office/drawing/2014/main" id="{9B428941-EF56-5DBC-6946-004B5FDC90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86680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exte, capture d’écran, Police&#10;&#10;Description générée automatiquement">
            <a:extLst>
              <a:ext uri="{FF2B5EF4-FFF2-40B4-BE49-F238E27FC236}">
                <a16:creationId xmlns:a16="http://schemas.microsoft.com/office/drawing/2014/main" id="{0FEB3F13-BD1C-E7F3-69FE-3604C71F65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5560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exte, capture d’écran, Police, nombre&#10;&#10;Description générée automatiquement">
            <a:extLst>
              <a:ext uri="{FF2B5EF4-FFF2-40B4-BE49-F238E27FC236}">
                <a16:creationId xmlns:a16="http://schemas.microsoft.com/office/drawing/2014/main" id="{28EAEEC9-5C4B-8266-AC16-D04AF94521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6609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exte, capture d’écran, Police, nombre&#10;&#10;Description générée automatiquement">
            <a:extLst>
              <a:ext uri="{FF2B5EF4-FFF2-40B4-BE49-F238E27FC236}">
                <a16:creationId xmlns:a16="http://schemas.microsoft.com/office/drawing/2014/main" id="{DC37403A-D102-3B4C-AA47-82B0EB5807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6205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Une image contenant texte, capture d’écran, Police, nombre&#10;&#10;Description générée automatiquement">
            <a:extLst>
              <a:ext uri="{FF2B5EF4-FFF2-40B4-BE49-F238E27FC236}">
                <a16:creationId xmlns:a16="http://schemas.microsoft.com/office/drawing/2014/main" id="{7B967E64-243C-2C7F-9A85-9FBB83BF1D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6021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exte, capture d’écran, Police, nombre&#10;&#10;Description générée automatiquement">
            <a:extLst>
              <a:ext uri="{FF2B5EF4-FFF2-40B4-BE49-F238E27FC236}">
                <a16:creationId xmlns:a16="http://schemas.microsoft.com/office/drawing/2014/main" id="{C18C5884-3B12-03BE-6233-98423EBE82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156350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A496440C913BA45A370CE7E11E8D566" ma:contentTypeVersion="7" ma:contentTypeDescription="Create a new document." ma:contentTypeScope="" ma:versionID="a294f3863cfee161bfcb7ac074ee7a4c">
  <xsd:schema xmlns:xsd="http://www.w3.org/2001/XMLSchema" xmlns:xs="http://www.w3.org/2001/XMLSchema" xmlns:p="http://schemas.microsoft.com/office/2006/metadata/properties" xmlns:ns2="09219ee2-2e9c-4e26-afc7-dc2d20fdf34e" xmlns:ns3="acd48830-2a75-428a-ba87-2ad2d4179e11" targetNamespace="http://schemas.microsoft.com/office/2006/metadata/properties" ma:root="true" ma:fieldsID="ab4ff6d19a9d122a047aeca3702d1310" ns2:_="" ns3:_="">
    <xsd:import namespace="09219ee2-2e9c-4e26-afc7-dc2d20fdf34e"/>
    <xsd:import namespace="acd48830-2a75-428a-ba87-2ad2d4179e1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9219ee2-2e9c-4e26-afc7-dc2d20fdf34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1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cd48830-2a75-428a-ba87-2ad2d4179e11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acd48830-2a75-428a-ba87-2ad2d4179e11">
      <UserInfo>
        <DisplayName/>
        <AccountId xsi:nil="true"/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72EAEB20-9EDA-4F3B-8322-646881BCC651}"/>
</file>

<file path=customXml/itemProps2.xml><?xml version="1.0" encoding="utf-8"?>
<ds:datastoreItem xmlns:ds="http://schemas.openxmlformats.org/officeDocument/2006/customXml" ds:itemID="{C3AD6E93-9B95-4056-BF85-2BD0A4A736E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5FBA27F-D21F-4DCA-8718-6907820D6510}">
  <ds:schemaRefs>
    <ds:schemaRef ds:uri="http://purl.org/dc/elements/1.1/"/>
    <ds:schemaRef ds:uri="http://schemas.microsoft.com/office/2006/documentManagement/types"/>
    <ds:schemaRef ds:uri="cd84cc96-e4f0-4e7f-873a-a508fb658c41"/>
    <ds:schemaRef ds:uri="http://purl.org/dc/terms/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27f64e36-29aa-44d5-a3e0-06242cad7d4d"/>
    <ds:schemaRef ds:uri="http://schemas.microsoft.com/office/2006/metadata/properties"/>
    <ds:schemaRef ds:uri="http://www.w3.org/XML/1998/namespace"/>
    <ds:schemaRef ds:uri="be993d5a-5390-4a32-bd90-2a12d82b1d47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5831</TotalTime>
  <Words>911</Words>
  <Application>Microsoft Office PowerPoint</Application>
  <PresentationFormat>Affichage à l'écran (4:3)</PresentationFormat>
  <Paragraphs>54</Paragraphs>
  <Slides>24</Slides>
  <Notes>18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24</vt:i4>
      </vt:variant>
    </vt:vector>
  </HeadingPairs>
  <TitlesOfParts>
    <vt:vector size="29" baseType="lpstr">
      <vt:lpstr>Arial</vt:lpstr>
      <vt:lpstr>Calibri</vt:lpstr>
      <vt:lpstr>Verdana</vt:lpstr>
      <vt:lpstr>Calibri Light</vt:lpstr>
      <vt:lpstr>Thème Office</vt:lpstr>
      <vt:lpstr>9. LES NOMBRES JUSQU’À 20 Comparer, ranger, encadrer à l’unité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EDITIONS HATIER</dc:creator>
  <cp:lastModifiedBy>CARATY CORINNE</cp:lastModifiedBy>
  <cp:revision>67</cp:revision>
  <dcterms:created xsi:type="dcterms:W3CDTF">2022-01-07T11:15:07Z</dcterms:created>
  <dcterms:modified xsi:type="dcterms:W3CDTF">2023-06-23T19:43:09Z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0x0101008A496440C913BA45A370CE7E11E8D566</vt:lpwstr>
  </property>
  <property fmtid="{D5CDD505-2E9C-101B-9397-08002B2CF9AE}" pid="3" name="MediaServiceImageTags">
    <vt:lpwstr/>
  </property>
  <property fmtid="{D5CDD505-2E9C-101B-9397-08002B2CF9AE}" pid="4" name="Order">
    <vt:r8>68500</vt:r8>
  </property>
  <property fmtid="{D5CDD505-2E9C-101B-9397-08002B2CF9AE}" pid="5" name="xd_Signature">
    <vt:bool>false</vt:bool>
  </property>
  <property fmtid="{D5CDD505-2E9C-101B-9397-08002B2CF9AE}" pid="6" name="xd_ProgID">
    <vt:lpwstr/>
  </property>
  <property fmtid="{D5CDD505-2E9C-101B-9397-08002B2CF9AE}" pid="7" name="_ExtendedDescription">
    <vt:lpwstr/>
  </property>
  <property fmtid="{D5CDD505-2E9C-101B-9397-08002B2CF9AE}" pid="8" name="TriggerFlowInfo">
    <vt:lpwstr/>
  </property>
  <property fmtid="{D5CDD505-2E9C-101B-9397-08002B2CF9AE}" pid="9" name="_SourceUrl">
    <vt:lpwstr/>
  </property>
  <property fmtid="{D5CDD505-2E9C-101B-9397-08002B2CF9AE}" pid="10" name="_SharedFileIndex">
    <vt:lpwstr/>
  </property>
  <property fmtid="{D5CDD505-2E9C-101B-9397-08002B2CF9AE}" pid="11" name="ComplianceAssetId">
    <vt:lpwstr/>
  </property>
  <property fmtid="{D5CDD505-2E9C-101B-9397-08002B2CF9AE}" pid="12" name="TemplateUrl">
    <vt:lpwstr/>
  </property>
</Properties>
</file>