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31"/>
  </p:notesMasterIdLst>
  <p:sldIdLst>
    <p:sldId id="258" r:id="rId5"/>
    <p:sldId id="421" r:id="rId6"/>
    <p:sldId id="422" r:id="rId7"/>
    <p:sldId id="448" r:id="rId8"/>
    <p:sldId id="423" r:id="rId9"/>
    <p:sldId id="460" r:id="rId10"/>
    <p:sldId id="426" r:id="rId11"/>
    <p:sldId id="429" r:id="rId12"/>
    <p:sldId id="449" r:id="rId13"/>
    <p:sldId id="450" r:id="rId14"/>
    <p:sldId id="435" r:id="rId15"/>
    <p:sldId id="452" r:id="rId16"/>
    <p:sldId id="453" r:id="rId17"/>
    <p:sldId id="454" r:id="rId18"/>
    <p:sldId id="455" r:id="rId19"/>
    <p:sldId id="451" r:id="rId20"/>
    <p:sldId id="456" r:id="rId21"/>
    <p:sldId id="457" r:id="rId22"/>
    <p:sldId id="458" r:id="rId23"/>
    <p:sldId id="444" r:id="rId24"/>
    <p:sldId id="461" r:id="rId25"/>
    <p:sldId id="462" r:id="rId26"/>
    <p:sldId id="463" r:id="rId27"/>
    <p:sldId id="464" r:id="rId28"/>
    <p:sldId id="445" r:id="rId29"/>
    <p:sldId id="447" r:id="rId30"/>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Segoe UI" panose="020B0502040204020203" pitchFamily="34" charset="0"/>
      <p:regular r:id="rId38"/>
      <p:bold r:id="rId39"/>
      <p:italic r:id="rId40"/>
      <p:boldItalic r:id="rId41"/>
    </p:embeddedFont>
    <p:embeddedFont>
      <p:font typeface="Verdana" panose="020B0604030504040204" pitchFamily="34" charset="0"/>
      <p:regular r:id="rId42"/>
      <p:bold r:id="rId43"/>
      <p:italic r:id="rId44"/>
      <p:boldItalic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875900-4CD5-0B77-42CA-03FBCC6F856F}" name="Pauline Lion" initials="PL" userId="48ef9a2cfb904c2c" providerId="Windows Live"/>
  <p188:author id="{CB410498-00AA-A716-1E6C-E42B11846246}" name="jennifer riviere" initials="jr" userId="77148290420568c5"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HAUVELLIER ANNE" initials="CA [2]" lastIdx="16" clrIdx="6">
    <p:extLst>
      <p:ext uri="{19B8F6BF-5375-455C-9EA6-DF929625EA0E}">
        <p15:presenceInfo xmlns:p15="http://schemas.microsoft.com/office/powerpoint/2012/main" userId="S::ACHAUVELLIER@editions-hatier.fr::f6f57ace-c9cf-44ce-941b-3615434e65b1" providerId="AD"/>
      </p:ext>
    </p:extLst>
  </p:cmAuthor>
  <p:cmAuthor id="1" name="CHAUVELLIER ANNE" initials="CA" lastIdx="14" clrIdx="0">
    <p:extLst>
      <p:ext uri="{19B8F6BF-5375-455C-9EA6-DF929625EA0E}">
        <p15:presenceInfo xmlns:p15="http://schemas.microsoft.com/office/powerpoint/2012/main" userId="S::ACHAUVELLIER@editions-hatier.fr::63234966-364e-422f-8c52-45fd5239a521" providerId="AD"/>
      </p:ext>
    </p:extLst>
  </p:cmAuthor>
  <p:cmAuthor id="8" name="Sylvie Advenier" initials="SA" lastIdx="15" clrIdx="7">
    <p:extLst>
      <p:ext uri="{19B8F6BF-5375-455C-9EA6-DF929625EA0E}">
        <p15:presenceInfo xmlns:p15="http://schemas.microsoft.com/office/powerpoint/2012/main" userId="516bcc22ff4f1580" providerId="Windows Live"/>
      </p:ext>
    </p:extLst>
  </p:cmAuthor>
  <p:cmAuthor id="2" name="omenriah" initials="om" lastIdx="3" clrIdx="1">
    <p:extLst>
      <p:ext uri="{19B8F6BF-5375-455C-9EA6-DF929625EA0E}">
        <p15:presenceInfo xmlns:p15="http://schemas.microsoft.com/office/powerpoint/2012/main" userId="S::omenriah_gmail.com#ext#@hachette.onmicrosoft.com::1c7e23f3-21b9-4451-98c0-15057ee07999" providerId="AD"/>
      </p:ext>
    </p:extLst>
  </p:cmAuthor>
  <p:cmAuthor id="9" name="Harmonie Rossi Tessier" initials="HRT" lastIdx="9" clrIdx="8">
    <p:extLst>
      <p:ext uri="{19B8F6BF-5375-455C-9EA6-DF929625EA0E}">
        <p15:presenceInfo xmlns:p15="http://schemas.microsoft.com/office/powerpoint/2012/main" userId="ce3dc0babca3d520" providerId="Windows Live"/>
      </p:ext>
    </p:extLst>
  </p:cmAuthor>
  <p:cmAuthor id="3" name="pauline.negrellion" initials="pa" lastIdx="3" clrIdx="2">
    <p:extLst>
      <p:ext uri="{19B8F6BF-5375-455C-9EA6-DF929625EA0E}">
        <p15:presenceInfo xmlns:p15="http://schemas.microsoft.com/office/powerpoint/2012/main" userId="S::pauline.negrellion_gmail.com#ext#@hachette.onmicrosoft.com::9fb65b54-3bbd-4994-b3cf-42d8602c7eef" providerId="AD"/>
      </p:ext>
    </p:extLst>
  </p:cmAuthor>
  <p:cmAuthor id="4" name="catherine.mallard2" initials="ca" lastIdx="1" clrIdx="3">
    <p:extLst>
      <p:ext uri="{19B8F6BF-5375-455C-9EA6-DF929625EA0E}">
        <p15:presenceInfo xmlns:p15="http://schemas.microsoft.com/office/powerpoint/2012/main" userId="S::catherine.mallard2_gmail.com#ext#@hachette.onmicrosoft.com::943e5806-a044-4790-a0a9-05d7075f8f80" providerId="AD"/>
      </p:ext>
    </p:extLst>
  </p:cmAuthor>
  <p:cmAuthor id="5" name="riviere.jennifer" initials="ri" lastIdx="6" clrIdx="4">
    <p:extLst>
      <p:ext uri="{19B8F6BF-5375-455C-9EA6-DF929625EA0E}">
        <p15:presenceInfo xmlns:p15="http://schemas.microsoft.com/office/powerpoint/2012/main" userId="S::riviere.jennifer_gmail.com#ext#@hachette.onmicrosoft.com::1d9d5009-092f-4c80-8dba-153923be29d4" providerId="AD"/>
      </p:ext>
    </p:extLst>
  </p:cmAuthor>
  <p:cmAuthor id="6" name="jennifer riviere" initials="jr" lastIdx="5" clrIdx="5">
    <p:extLst>
      <p:ext uri="{19B8F6BF-5375-455C-9EA6-DF929625EA0E}">
        <p15:presenceInfo xmlns:p15="http://schemas.microsoft.com/office/powerpoint/2012/main" userId="77148290420568c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9491"/>
    <a:srgbClr val="61C4D1"/>
    <a:srgbClr val="FFD333"/>
    <a:srgbClr val="EC527E"/>
    <a:srgbClr val="E7E7E8"/>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6381" autoAdjust="0"/>
  </p:normalViewPr>
  <p:slideViewPr>
    <p:cSldViewPr snapToGrid="0">
      <p:cViewPr varScale="1">
        <p:scale>
          <a:sx n="87" d="100"/>
          <a:sy n="87" d="100"/>
        </p:scale>
        <p:origin x="234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70AB8-E483-4FFD-B222-30C933BD9122}" type="datetimeFigureOut">
              <a:rPr lang="fr-FR" smtClean="0"/>
              <a:t>23/06/2023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038E3-B7CF-455E-96F4-A4DE1B143443}" type="slidenum">
              <a:rPr lang="fr-FR" smtClean="0"/>
              <a:t>‹N°›</a:t>
            </a:fld>
            <a:endParaRPr lang="fr-FR"/>
          </a:p>
        </p:txBody>
      </p:sp>
    </p:spTree>
    <p:extLst>
      <p:ext uri="{BB962C8B-B14F-4D97-AF65-F5344CB8AC3E}">
        <p14:creationId xmlns:p14="http://schemas.microsoft.com/office/powerpoint/2010/main" val="3368865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latin typeface="+mn-lt"/>
                <a:cs typeface="Arial" panose="020B0604020202020204" pitchFamily="34" charset="0"/>
              </a:rPr>
              <a:t>Aujourd’hui, nous allons calculer des sommes et des différences, puis compléter des additions et des soustractions à trous avec les nombres jusqu’à 20.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t>Pour chaque calcul, nous expliquerons les stratégies possibles.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a:t>
            </a:fld>
            <a:endParaRPr lang="fr-FR"/>
          </a:p>
        </p:txBody>
      </p:sp>
    </p:spTree>
    <p:extLst>
      <p:ext uri="{BB962C8B-B14F-4D97-AF65-F5344CB8AC3E}">
        <p14:creationId xmlns:p14="http://schemas.microsoft.com/office/powerpoint/2010/main" val="1059070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Même démarche.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t>Lors du retour collectif, expliquez :</a:t>
            </a:r>
            <a:r>
              <a:rPr lang="fr-FR" b="0" i="1" dirty="0"/>
              <a:t> lorsqu’on enlève 10, il est inutile d’utiliser la file numérique. On sait que 18 = 10 + 8, donc pour enlever 10 à 18, il suffit d’enlever la dizaine. Il reste alors les unités restantes : 18 – 10 = 8.</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t>Vérifier que les élèves ont compris en proposant d’autres items à l’oral : </a:t>
            </a:r>
            <a:r>
              <a:rPr lang="fr-FR" b="0" i="1" dirty="0"/>
              <a:t>15 – 10 ? 12 – 10 ? 19 – 10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10</a:t>
            </a:fld>
            <a:endParaRPr lang="fr-FR"/>
          </a:p>
        </p:txBody>
      </p:sp>
    </p:spTree>
    <p:extLst>
      <p:ext uri="{BB962C8B-B14F-4D97-AF65-F5344CB8AC3E}">
        <p14:creationId xmlns:p14="http://schemas.microsoft.com/office/powerpoint/2010/main" val="4056562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dirty="0"/>
              <a:t>Maintenant, vous allez voir s’afficher des additions à trous et vous allez devoir écrire le nombre manquant sur votre ardoise.</a:t>
            </a:r>
          </a:p>
          <a:p>
            <a:pPr marL="0" marR="0" indent="0" algn="l" defTabSz="914400" rtl="0" eaLnBrk="1" fontAlgn="auto" latinLnBrk="0" hangingPunct="1">
              <a:lnSpc>
                <a:spcPct val="100000"/>
              </a:lnSpc>
              <a:spcBef>
                <a:spcPts val="0"/>
              </a:spcBef>
              <a:spcAft>
                <a:spcPts val="0"/>
              </a:spcAft>
              <a:buClrTx/>
              <a:buSzTx/>
              <a:buFontTx/>
              <a:buNone/>
              <a:tabLst/>
              <a:defRPr/>
            </a:pPr>
            <a:r>
              <a:rPr lang="fr-FR" b="0" i="1" dirty="0"/>
              <a:t>Vous pouvez utiliser la</a:t>
            </a:r>
            <a:r>
              <a:rPr lang="fr-FR" b="0" i="1" baseline="0" dirty="0"/>
              <a:t> tête et les doigts ou la file numérique. </a:t>
            </a:r>
            <a:r>
              <a:rPr lang="fr-FR" b="0" i="1" dirty="0"/>
              <a:t>Si vous n’avez pas besoin de matériel pour trouver la réponse et que vous utilisez des résultats connus par cœur, c’est encore mieux.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11</a:t>
            </a:fld>
            <a:endParaRPr lang="fr-FR"/>
          </a:p>
        </p:txBody>
      </p:sp>
    </p:spTree>
    <p:extLst>
      <p:ext uri="{BB962C8B-B14F-4D97-AF65-F5344CB8AC3E}">
        <p14:creationId xmlns:p14="http://schemas.microsoft.com/office/powerpoint/2010/main" val="757906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dirty="0"/>
              <a:t>Combien faut-il ajouter à 13 pour aller à 17</a:t>
            </a:r>
            <a:r>
              <a:rPr lang="fr-FR" b="0" i="1" baseline="0" dirty="0"/>
              <a:t> </a:t>
            </a:r>
            <a:r>
              <a:rPr lang="fr-FR" b="0" i="1" dirty="0"/>
              <a:t>?</a:t>
            </a:r>
            <a:r>
              <a:rPr lang="fr-FR" b="0" i="0" dirty="0"/>
              <a:t> Les élèves lèvent leur ardoise. </a:t>
            </a:r>
          </a:p>
          <a:p>
            <a:r>
              <a:rPr lang="fr-FR" b="0" i="0" dirty="0"/>
              <a:t>Valider ou invalider les réponses en faisant un signe.</a:t>
            </a:r>
          </a:p>
          <a:p>
            <a:r>
              <a:rPr lang="fr-FR" b="0" i="0" dirty="0"/>
              <a:t>Laisser 30 secondes, puis corriger en faisant expliciter par les élèves les différents types de procédures.</a:t>
            </a:r>
          </a:p>
          <a:p>
            <a:r>
              <a:rPr lang="fr-FR" b="0" i="0" dirty="0"/>
              <a:t>Pour</a:t>
            </a:r>
            <a:r>
              <a:rPr lang="fr-FR" b="0" i="0" baseline="0" dirty="0"/>
              <a:t> la stratégie qui utilise les résultats mémorisés </a:t>
            </a:r>
            <a:r>
              <a:rPr lang="fr-FR" i="1" dirty="0"/>
              <a:t>→ </a:t>
            </a:r>
            <a:r>
              <a:rPr lang="fr-FR" b="0" i="1" dirty="0"/>
              <a:t>je connais par cœur </a:t>
            </a:r>
            <a:r>
              <a:rPr lang="fr-FR" i="1" dirty="0"/>
              <a:t>3 + 4 = 7 </a:t>
            </a:r>
            <a:r>
              <a:rPr lang="fr-FR" b="0" i="1" dirty="0"/>
              <a:t>donc 13 + 4 = 17.</a:t>
            </a:r>
          </a:p>
          <a:p>
            <a:endParaRPr lang="fr-FR" b="0" i="1" dirty="0">
              <a:cs typeface="Calibri"/>
            </a:endParaRPr>
          </a:p>
          <a:p>
            <a:endParaRPr lang="fr-FR" b="0" i="1"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12</a:t>
            </a:fld>
            <a:endParaRPr lang="fr-FR"/>
          </a:p>
        </p:txBody>
      </p:sp>
    </p:spTree>
    <p:extLst>
      <p:ext uri="{BB962C8B-B14F-4D97-AF65-F5344CB8AC3E}">
        <p14:creationId xmlns:p14="http://schemas.microsoft.com/office/powerpoint/2010/main" val="2609092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t>Verbaliser le calcul : </a:t>
            </a:r>
            <a:r>
              <a:rPr lang="fr-FR" b="0" i="1" dirty="0"/>
              <a:t>quelque chose plus 14 égale 20. </a:t>
            </a:r>
          </a:p>
          <a:p>
            <a:r>
              <a:rPr lang="fr-FR" b="0" i="1" dirty="0"/>
              <a:t>Rappelez-vous</a:t>
            </a:r>
            <a:r>
              <a:rPr lang="fr-FR" b="0" i="1" baseline="0" dirty="0"/>
              <a:t> que l’on peut inverser l’ordre des nombres dans une addition ; cela facilite parfois les calculs. Dans une addition à trou, que le nombre cherché soit avant ou après le signe + ne change absolument rien : … +14 = 20, c’est pareil que 14 + … = 20. On peut donc chercher combien ajouter à 14 pour obtenir 20.</a:t>
            </a:r>
            <a:endParaRPr lang="fr-FR" b="0" i="1" dirty="0"/>
          </a:p>
          <a:p>
            <a:r>
              <a:rPr lang="fr-FR" b="0" i="0" dirty="0"/>
              <a:t>Les élèves lèvent leur ardoise. Valider ou invalider les réponses en faisant un signe.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t>Laisser 30 secondes, puis interroger un élève.</a:t>
            </a:r>
          </a:p>
          <a:p>
            <a:endParaRPr lang="fr-FR" b="0" i="0"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13</a:t>
            </a:fld>
            <a:endParaRPr lang="fr-FR"/>
          </a:p>
        </p:txBody>
      </p:sp>
    </p:spTree>
    <p:extLst>
      <p:ext uri="{BB962C8B-B14F-4D97-AF65-F5344CB8AC3E}">
        <p14:creationId xmlns:p14="http://schemas.microsoft.com/office/powerpoint/2010/main" val="1707467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t>Lors de la correction, montrer que peu</a:t>
            </a:r>
            <a:r>
              <a:rPr lang="fr-FR" b="0" i="0" baseline="0" dirty="0"/>
              <a:t> importe la stratégie choisie, </a:t>
            </a:r>
            <a:r>
              <a:rPr lang="fr-FR" b="0" i="0" dirty="0"/>
              <a:t>on part du nombre connu</a:t>
            </a:r>
            <a:r>
              <a:rPr lang="fr-FR" b="0" i="0" baseline="0" dirty="0"/>
              <a:t> : </a:t>
            </a:r>
            <a:r>
              <a:rPr lang="fr-FR" sz="1200" i="1" dirty="0">
                <a:effectLst/>
                <a:latin typeface="Segoe UI" panose="020B0502040204020203" pitchFamily="34" charset="0"/>
              </a:rPr>
              <a:t>je mets 14 dans ma tête et je compte sur mes doigts jusqu’à 20 </a:t>
            </a:r>
            <a:r>
              <a:rPr lang="fr-FR" sz="1200" i="0" dirty="0">
                <a:effectLst/>
                <a:latin typeface="Segoe UI" panose="020B0502040204020203" pitchFamily="34" charset="0"/>
              </a:rPr>
              <a:t>ou</a:t>
            </a:r>
            <a:r>
              <a:rPr lang="fr-FR" sz="1200" i="1" dirty="0">
                <a:effectLst/>
                <a:latin typeface="Segoe UI" panose="020B0502040204020203" pitchFamily="34" charset="0"/>
              </a:rPr>
              <a:t> </a:t>
            </a:r>
            <a:r>
              <a:rPr lang="fr-FR" b="0" i="1" baseline="0" dirty="0"/>
              <a:t>je pars de 14 et j’avance jusqu’à 20 sur la file numérique.</a:t>
            </a:r>
            <a:endParaRPr lang="fr-FR" sz="1800" i="1"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i="0" dirty="0">
                <a:effectLst/>
                <a:latin typeface="Segoe UI" panose="020B0502040204020203" pitchFamily="34" charset="0"/>
              </a:rPr>
              <a:t>Interroger un élève ayant répondu rapidement </a:t>
            </a:r>
            <a:r>
              <a:rPr lang="fr-FR" sz="1800" i="1" dirty="0"/>
              <a:t>→</a:t>
            </a:r>
            <a:r>
              <a:rPr lang="fr-FR" sz="1800" i="0" dirty="0">
                <a:effectLst/>
                <a:latin typeface="Segoe UI" panose="020B0502040204020203" pitchFamily="34" charset="0"/>
              </a:rPr>
              <a:t> </a:t>
            </a:r>
            <a:r>
              <a:rPr lang="fr-FR" sz="1800" i="1" dirty="0">
                <a:effectLst/>
                <a:latin typeface="Segoe UI" panose="020B0502040204020203" pitchFamily="34" charset="0"/>
              </a:rPr>
              <a:t>je sais par cœur que 4 + 6 = 10, donc 14 + 6 = 20.</a:t>
            </a:r>
            <a:endParaRPr lang="fr-FR" sz="1800" i="1" dirty="0">
              <a:effectLst/>
              <a:latin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14</a:t>
            </a:fld>
            <a:endParaRPr lang="fr-FR"/>
          </a:p>
        </p:txBody>
      </p:sp>
    </p:spTree>
    <p:extLst>
      <p:ext uri="{BB962C8B-B14F-4D97-AF65-F5344CB8AC3E}">
        <p14:creationId xmlns:p14="http://schemas.microsoft.com/office/powerpoint/2010/main" val="2599897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cs typeface="Calibri"/>
              </a:rPr>
              <a:t>Même démarche.</a:t>
            </a:r>
          </a:p>
          <a:p>
            <a:r>
              <a:rPr lang="fr-FR" i="0" dirty="0"/>
              <a:t>Lors de la correction, verbaliser la stratégie qui utilise les faits numériques :</a:t>
            </a:r>
            <a:r>
              <a:rPr lang="fr-FR" i="1" dirty="0"/>
              <a:t> je sais que 7 + 3 = 10 et 10</a:t>
            </a:r>
            <a:r>
              <a:rPr lang="fr-FR" i="1" baseline="0" dirty="0"/>
              <a:t> + 2 = 12. Je dois donc ajouter 3, puis encore 2 : en tout j’ajoute 5.</a:t>
            </a:r>
            <a:br>
              <a:rPr lang="fr-FR" i="1" baseline="0" dirty="0"/>
            </a:br>
            <a:r>
              <a:rPr lang="fr-FR" i="0" baseline="0" dirty="0"/>
              <a:t>Illustrer cette stratégie avec les réglettes aimantées : placer la réglette 7, puis les réglettes 10 et 2 alignées en dessous. </a:t>
            </a:r>
            <a:r>
              <a:rPr lang="fr-FR" i="1" baseline="0" dirty="0"/>
              <a:t>On voit qu’il manque 3 pour compléter la réglette orange, et encore 2 pour compléter jusqu’à 12. Donc on doit ajouter 3 + 2, c’est-à-dire 5.</a:t>
            </a:r>
            <a:endParaRPr lang="fr-FR" b="0" i="1" dirty="0">
              <a:cs typeface="Calibri"/>
            </a:endParaRPr>
          </a:p>
          <a:p>
            <a:endParaRPr lang="fr-FR" b="0" i="1"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15</a:t>
            </a:fld>
            <a:endParaRPr lang="fr-FR"/>
          </a:p>
        </p:txBody>
      </p:sp>
    </p:spTree>
    <p:extLst>
      <p:ext uri="{BB962C8B-B14F-4D97-AF65-F5344CB8AC3E}">
        <p14:creationId xmlns:p14="http://schemas.microsoft.com/office/powerpoint/2010/main" val="3773573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dirty="0"/>
              <a:t>Vous allez voir s’afficher des soustractions à trous et vous allez écrire le nombre manquant sur votre ardoise.</a:t>
            </a:r>
          </a:p>
          <a:p>
            <a:pPr marL="0" marR="0" indent="0" algn="l" defTabSz="914400" rtl="0" eaLnBrk="1" fontAlgn="auto" latinLnBrk="0" hangingPunct="1">
              <a:lnSpc>
                <a:spcPct val="100000"/>
              </a:lnSpc>
              <a:spcBef>
                <a:spcPts val="0"/>
              </a:spcBef>
              <a:spcAft>
                <a:spcPts val="0"/>
              </a:spcAft>
              <a:buClrTx/>
              <a:buSzTx/>
              <a:buFontTx/>
              <a:buNone/>
              <a:tabLst/>
              <a:defRPr/>
            </a:pPr>
            <a:r>
              <a:rPr lang="fr-FR" b="0" i="1" dirty="0"/>
              <a:t>Vous pouvez utiliser </a:t>
            </a:r>
            <a:r>
              <a:rPr lang="fr-FR" b="0" i="1" baseline="0" dirty="0"/>
              <a:t>la file numérique. </a:t>
            </a:r>
            <a:r>
              <a:rPr lang="fr-FR" b="0" i="1" dirty="0"/>
              <a:t>Si vous n’avez pas besoin de matériel pour trouver la réponse c’est encore mieux. Vous pouvez aussi utiliser </a:t>
            </a:r>
            <a:r>
              <a:rPr lang="fr-FR" sz="1800" b="0" i="1" dirty="0">
                <a:effectLst/>
                <a:latin typeface="Segoe UI" panose="020B0502040204020203" pitchFamily="34" charset="0"/>
              </a:rPr>
              <a:t>la stratégie de l</a:t>
            </a:r>
            <a:r>
              <a:rPr lang="fr-FR" sz="1800" i="1" dirty="0">
                <a:effectLst/>
                <a:latin typeface="Segoe UI" panose="020B0502040204020203" pitchFamily="34" charset="0"/>
              </a:rPr>
              <a:t>a tête et des doigts mais, compter à rebours est difficile. Il est donc plus efficace de faire appel aux résultats que vous connaissez par cœur.</a:t>
            </a:r>
            <a:endParaRPr lang="fr-FR" b="0" i="1"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16</a:t>
            </a:fld>
            <a:endParaRPr lang="fr-FR"/>
          </a:p>
        </p:txBody>
      </p:sp>
    </p:spTree>
    <p:extLst>
      <p:ext uri="{BB962C8B-B14F-4D97-AF65-F5344CB8AC3E}">
        <p14:creationId xmlns:p14="http://schemas.microsoft.com/office/powerpoint/2010/main" val="3873983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t>J’ai 13 au départ. Combien dois-je enlever pour avoir 11</a:t>
            </a:r>
            <a:r>
              <a:rPr lang="fr-FR" i="1" dirty="0"/>
              <a:t> </a:t>
            </a:r>
            <a:r>
              <a:rPr lang="fr-FR" b="0" i="1" dirty="0"/>
              <a:t>? </a:t>
            </a:r>
            <a:r>
              <a:rPr lang="fr-FR" i="0" dirty="0"/>
              <a:t>Écrivez le nombre manquant sur votre ardoise.</a:t>
            </a:r>
          </a:p>
          <a:p>
            <a:r>
              <a:rPr lang="fr-FR" b="0" i="0" dirty="0"/>
              <a:t>Valider discrètement les réponses des élèves au fur et à mesure qu’ils lèvent leur ardoise. </a:t>
            </a:r>
          </a:p>
          <a:p>
            <a:r>
              <a:rPr lang="fr-FR" b="0" i="0" dirty="0"/>
              <a:t>Laisser 30 secondes, puis corriger en faisant expliciter par les élèves les différents types de procédures.</a:t>
            </a:r>
          </a:p>
          <a:p>
            <a:r>
              <a:rPr lang="fr-FR" b="0" i="0" dirty="0"/>
              <a:t>Pour</a:t>
            </a:r>
            <a:r>
              <a:rPr lang="fr-FR" b="0" i="0" baseline="0" dirty="0"/>
              <a:t> la stratégie qui utilise les résultats mémorisés :</a:t>
            </a:r>
            <a:r>
              <a:rPr lang="fr-FR" b="0" i="0" dirty="0"/>
              <a:t> </a:t>
            </a:r>
            <a:r>
              <a:rPr lang="fr-FR" b="0" i="1" dirty="0"/>
              <a:t>je connais par cœur </a:t>
            </a:r>
            <a:r>
              <a:rPr lang="fr-FR" i="1" dirty="0"/>
              <a:t>3 – 2 = 1 </a:t>
            </a:r>
            <a:r>
              <a:rPr lang="fr-FR" b="0" i="1" dirty="0"/>
              <a:t>donc 13 – 2 = 11.</a:t>
            </a:r>
          </a:p>
          <a:p>
            <a:endParaRPr lang="fr-FR" b="0" i="1" dirty="0">
              <a:cs typeface="Calibri"/>
            </a:endParaRPr>
          </a:p>
          <a:p>
            <a:endParaRPr lang="fr-FR" b="0" i="1"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17</a:t>
            </a:fld>
            <a:endParaRPr lang="fr-FR"/>
          </a:p>
        </p:txBody>
      </p:sp>
    </p:spTree>
    <p:extLst>
      <p:ext uri="{BB962C8B-B14F-4D97-AF65-F5344CB8AC3E}">
        <p14:creationId xmlns:p14="http://schemas.microsoft.com/office/powerpoint/2010/main" val="3918319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t>Même démarche.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Faire verbaliser la stratégie de la file numérique par un élève ayant utilisé cette stratégie, qui ici s’avère très longue. </a:t>
            </a:r>
          </a:p>
          <a:p>
            <a:r>
              <a:rPr lang="fr-FR" dirty="0"/>
              <a:t>Puis interroger un élève qui a répondu rapidement : </a:t>
            </a:r>
            <a:r>
              <a:rPr lang="fr-FR" i="1" dirty="0"/>
              <a:t>lorsque qu’il reste 0 à la fin, c’est que l’on a enlevé toute la quantité de départ. Il faut donc enlever 19. </a:t>
            </a:r>
          </a:p>
          <a:p>
            <a:r>
              <a:rPr lang="fr-FR" i="1" dirty="0"/>
              <a:t>19 – 19 = 0.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Segoe UI" panose="020B0502040204020203" pitchFamily="34" charset="0"/>
              </a:rPr>
              <a:t>Insister auprès des élèves sur le fait que les 2 stratégies se ne valent pas : </a:t>
            </a:r>
            <a:r>
              <a:rPr lang="fr-FR" sz="1200" i="1" dirty="0">
                <a:effectLst/>
                <a:latin typeface="Segoe UI" panose="020B0502040204020203" pitchFamily="34" charset="0"/>
              </a:rPr>
              <a:t>quand le résultat d'une soustraction est 0, c'est forcément qu'on a enlevé toute la quantité de départ, on ne doit pas utiliser la file numérique.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dirty="0">
                <a:effectLst/>
                <a:latin typeface="Segoe UI" panose="020B0502040204020203" pitchFamily="34" charset="0"/>
              </a:rPr>
              <a:t>Interroger les élèves à l’oral : </a:t>
            </a:r>
            <a:r>
              <a:rPr lang="fr-FR" sz="1200" i="1" dirty="0">
                <a:effectLst/>
                <a:latin typeface="Segoe UI" panose="020B0502040204020203" pitchFamily="34" charset="0"/>
              </a:rPr>
              <a:t>13 moins combien égale 0 ? 35 moins combien égale 0 ? 58 moins combien égale 0 ? </a:t>
            </a:r>
            <a:endParaRPr lang="fr-FR" sz="1200" i="1"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i="1"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18</a:t>
            </a:fld>
            <a:endParaRPr lang="fr-FR"/>
          </a:p>
        </p:txBody>
      </p:sp>
    </p:spTree>
    <p:extLst>
      <p:ext uri="{BB962C8B-B14F-4D97-AF65-F5344CB8AC3E}">
        <p14:creationId xmlns:p14="http://schemas.microsoft.com/office/powerpoint/2010/main" val="1954656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Même démarche.</a:t>
            </a:r>
          </a:p>
          <a:p>
            <a:r>
              <a:rPr lang="fr-FR" dirty="0"/>
              <a:t>Le franchissement de la dizaine rend l’utilisation de calculs mémorisés plus difficile.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Expliquer : </a:t>
            </a:r>
            <a:r>
              <a:rPr lang="fr-FR" i="1" dirty="0"/>
              <a:t>on va d’abord faire « moins 4 » pour arriver à 10 et encore « moins 2 » pour arriver à 8 (soit « moins 6 » au total).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0" baseline="0" dirty="0"/>
              <a:t>Illustrer cette stratégie avec les réglettes aimantées. </a:t>
            </a:r>
            <a:r>
              <a:rPr lang="fr-FR" i="1" baseline="0" dirty="0"/>
              <a:t>O</a:t>
            </a:r>
            <a:r>
              <a:rPr lang="fr-FR" i="1" dirty="0"/>
              <a:t>n a 14, c’est 10 + 4 </a:t>
            </a:r>
            <a:r>
              <a:rPr lang="fr-FR" i="0" dirty="0"/>
              <a:t>: </a:t>
            </a:r>
            <a:r>
              <a:rPr lang="fr-FR" i="0" baseline="0" dirty="0"/>
              <a:t>placer la réglette 10 et la réglette 4 côte à côte.</a:t>
            </a:r>
            <a:r>
              <a:rPr lang="fr-FR" i="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Combien doit-on enlever pour avoir 8 ? </a:t>
            </a:r>
            <a:r>
              <a:rPr lang="fr-FR" i="0" dirty="0"/>
              <a:t>P</a:t>
            </a:r>
            <a:r>
              <a:rPr lang="fr-FR" i="0" baseline="0" dirty="0"/>
              <a:t>lacer la réglette 8 au-dessus.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 On enlève 4 pour arriver à 10 et on enlève encore 2 pour arriver à 8. On a donc enlevé 6 en tout : 14 – 6 = 8.</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19</a:t>
            </a:fld>
            <a:endParaRPr lang="fr-FR"/>
          </a:p>
        </p:txBody>
      </p:sp>
    </p:spTree>
    <p:extLst>
      <p:ext uri="{BB962C8B-B14F-4D97-AF65-F5344CB8AC3E}">
        <p14:creationId xmlns:p14="http://schemas.microsoft.com/office/powerpoint/2010/main" val="2607125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Vous allez voir apparaitre des additions. Calculez la somme et écrivez le résultat sur votre ardoise. </a:t>
            </a:r>
          </a:p>
          <a:p>
            <a:r>
              <a:rPr lang="fr-FR" i="1" dirty="0"/>
              <a:t>Vous pouvez utiliser la file numérique, mais ce n’est pas la meilleure stratégie. Il faut apprendre à s’en détacher car cela prend du temps et vous n’aurez pas toujours de file numérique. Vous ne pouvez plus utiliser vos doigts, puisque les sommes vont être supérieures à 10, mais vous pouvez </a:t>
            </a:r>
            <a:r>
              <a:rPr lang="fr-FR" i="1" strike="noStrike" dirty="0"/>
              <a:t>calculer avec « </a:t>
            </a:r>
            <a:r>
              <a:rPr lang="fr-FR" i="1" dirty="0"/>
              <a:t>la tête et les doigts ».</a:t>
            </a:r>
          </a:p>
          <a:p>
            <a:r>
              <a:rPr lang="fr-FR" i="1" dirty="0"/>
              <a:t>Enfin, vous pouvez faire appel aux résultats connus par cœur, c’est</a:t>
            </a:r>
            <a:r>
              <a:rPr lang="fr-FR" i="1" strike="noStrike" dirty="0"/>
              <a:t> souvent </a:t>
            </a:r>
            <a:r>
              <a:rPr lang="fr-FR" i="1" dirty="0"/>
              <a:t>la stratégie la plus rapide. </a:t>
            </a:r>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a:t>
            </a:fld>
            <a:endParaRPr lang="fr-FR"/>
          </a:p>
        </p:txBody>
      </p:sp>
    </p:spTree>
    <p:extLst>
      <p:ext uri="{BB962C8B-B14F-4D97-AF65-F5344CB8AC3E}">
        <p14:creationId xmlns:p14="http://schemas.microsoft.com/office/powerpoint/2010/main" val="422791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25</a:t>
            </a:fld>
            <a:endParaRPr lang="fr-FR"/>
          </a:p>
        </p:txBody>
      </p:sp>
    </p:spTree>
    <p:extLst>
      <p:ext uri="{BB962C8B-B14F-4D97-AF65-F5344CB8AC3E}">
        <p14:creationId xmlns:p14="http://schemas.microsoft.com/office/powerpoint/2010/main" val="905877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Lire le calcul. Les élèves notent le résultat sur leur ardoise et la lèvent dès qu’ils ont trouvé. Valider discrètement d’un signe de tête.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t>Laisser 30 secondes, puis interroger un élève en lui demandant d’expliquer la procédure qu’il a utilisée.</a:t>
            </a:r>
            <a:endParaRPr lang="fr-FR"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t>Puis interroger un élève qui a répondu rapidement afin qu’il explique : </a:t>
            </a:r>
            <a:r>
              <a:rPr lang="fr-FR" b="0" i="1" dirty="0"/>
              <a:t>si je sais par cœur que 4 + 5 = 9, alors je sais que 14 + 5 = 19.</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3</a:t>
            </a:fld>
            <a:endParaRPr lang="fr-FR"/>
          </a:p>
        </p:txBody>
      </p:sp>
    </p:spTree>
    <p:extLst>
      <p:ext uri="{BB962C8B-B14F-4D97-AF65-F5344CB8AC3E}">
        <p14:creationId xmlns:p14="http://schemas.microsoft.com/office/powerpoint/2010/main" val="673045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Même démarche.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a:t>Lors de la correction, verbaliser la stratégie consistant à s’appuyer sur les faits numériques : </a:t>
            </a:r>
            <a:r>
              <a:rPr lang="fr-FR" i="1" dirty="0"/>
              <a:t>ici, il y a franchissement de la dizaine, 8 + 6 va dépasser 10. Je sais que 8 + 2 = 10 et que 6 = 2 + 4.</a:t>
            </a:r>
            <a:r>
              <a:rPr lang="fr-FR" i="1" baseline="0" dirty="0"/>
              <a:t> J’ajoute donc 2 pour aller à 10, puis encore 4, donc 8 + 6 = 14.</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4</a:t>
            </a:fld>
            <a:endParaRPr lang="fr-FR"/>
          </a:p>
        </p:txBody>
      </p:sp>
    </p:spTree>
    <p:extLst>
      <p:ext uri="{BB962C8B-B14F-4D97-AF65-F5344CB8AC3E}">
        <p14:creationId xmlns:p14="http://schemas.microsoft.com/office/powerpoint/2010/main" val="2793866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Calibri" panose="020F0502020204030204" pitchFamily="34" charset="0"/>
                <a:cs typeface="Times New Roman" panose="02020603050405020304" pitchFamily="18" charset="0"/>
              </a:rPr>
              <a:t>Même démarche.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Calibri" panose="020F0502020204030204" pitchFamily="34" charset="0"/>
                <a:cs typeface="Times New Roman" panose="02020603050405020304" pitchFamily="18" charset="0"/>
              </a:rPr>
              <a:t>Lors du retour collectif, interroger un élève ayant répondu rapidement afin qu’il puisse verbaliser la commutativité de l’addition</a:t>
            </a:r>
            <a:r>
              <a:rPr lang="fr-FR" b="0" i="0" dirty="0"/>
              <a:t>.</a:t>
            </a:r>
            <a:endParaRPr lang="fr-FR" sz="1800" i="1"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effectLst/>
              <a:latin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5</a:t>
            </a:fld>
            <a:endParaRPr lang="fr-FR"/>
          </a:p>
        </p:txBody>
      </p:sp>
    </p:spTree>
    <p:extLst>
      <p:ext uri="{BB962C8B-B14F-4D97-AF65-F5344CB8AC3E}">
        <p14:creationId xmlns:p14="http://schemas.microsoft.com/office/powerpoint/2010/main" val="2456652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Insister sur l’intérêt de calculer 15 + 2 plutôt que 2 + 15 : </a:t>
            </a:r>
            <a:r>
              <a:rPr lang="fr-FR" i="1" dirty="0"/>
              <a:t>sur la file numérique, on ne fait que 2 bonds en avant, et non 15 ; avec la stratégie de la tête et des doigts, on met toujours le plus grand nombre dans sa tête.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Si on connait par cœur 5 + 2 = 7, alors on trouve rapidement que 15 + 2 = 17, donc 2 + 15 = 17.</a:t>
            </a:r>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6</a:t>
            </a:fld>
            <a:endParaRPr lang="fr-FR"/>
          </a:p>
        </p:txBody>
      </p:sp>
    </p:spTree>
    <p:extLst>
      <p:ext uri="{BB962C8B-B14F-4D97-AF65-F5344CB8AC3E}">
        <p14:creationId xmlns:p14="http://schemas.microsoft.com/office/powerpoint/2010/main" val="2468093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Désormais, je vais afficher des soustractions. Calculez et écrivez la différence sur votre ardoise. </a:t>
            </a:r>
          </a:p>
          <a:p>
            <a:r>
              <a:rPr lang="fr-FR" i="1" dirty="0"/>
              <a:t>Vous pouvez utiliser la file numérique, la stratégie de la tête et des doigts mais, ici encore, il est plus efficace de faire appel aux résultats que vous connaissez par cœur.</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5038E3-B7CF-455E-96F4-A4DE1B14344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700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Lire le calcul. Les élèves notent le résultat sur leur ardoise et la lèvent dès qu’ils ont trouvé. Observer les procédures, valider discrètement d’un signe de tête.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t>Lors de la correction, demander à un élève d’expliquer la procédure qu’il a utilisée</a:t>
            </a:r>
            <a:r>
              <a:rPr lang="fr-FR" b="0" i="0" strike="noStrike"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1" strike="noStrike" dirty="0"/>
              <a:t>→ </a:t>
            </a:r>
            <a:r>
              <a:rPr lang="fr-FR" b="0" i="1" strike="noStrike" dirty="0"/>
              <a:t>Si je sais par cœur que 4 – 2 = 2, alors je sais que 14 – 2 = 12.</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8</a:t>
            </a:fld>
            <a:endParaRPr lang="fr-FR"/>
          </a:p>
        </p:txBody>
      </p:sp>
    </p:spTree>
    <p:extLst>
      <p:ext uri="{BB962C8B-B14F-4D97-AF65-F5344CB8AC3E}">
        <p14:creationId xmlns:p14="http://schemas.microsoft.com/office/powerpoint/2010/main" val="2004697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Même démarche.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t>Si je sais par cœur que 6 – 3 = 3, alors je sais que 16 – 3 = 13.</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9</a:t>
            </a:fld>
            <a:endParaRPr lang="fr-FR"/>
          </a:p>
        </p:txBody>
      </p:sp>
    </p:spTree>
    <p:extLst>
      <p:ext uri="{BB962C8B-B14F-4D97-AF65-F5344CB8AC3E}">
        <p14:creationId xmlns:p14="http://schemas.microsoft.com/office/powerpoint/2010/main" val="2378271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C84321A-139F-4AF6-AD8D-37CBAFD11561}"/>
              </a:ext>
            </a:extLst>
          </p:cNvPr>
          <p:cNvPicPr>
            <a:picLocks noChangeAspect="1"/>
          </p:cNvPicPr>
          <p:nvPr userDrawn="1"/>
        </p:nvPicPr>
        <p:blipFill>
          <a:blip r:embed="rId2">
            <a:extLst>
              <a:ext uri="{28A0092B-C50C-407E-A947-70E740481C1C}">
                <a14:useLocalDpi xmlns:a14="http://schemas.microsoft.com/office/drawing/2010/main" val="0"/>
              </a:ext>
            </a:extLst>
          </a:blip>
          <a:srcRect t="1565" b="1565"/>
          <a:stretch/>
        </p:blipFill>
        <p:spPr>
          <a:xfrm>
            <a:off x="1" y="-1"/>
            <a:ext cx="9143999" cy="6858001"/>
          </a:xfrm>
          <a:prstGeom prst="rect">
            <a:avLst/>
          </a:prstGeom>
        </p:spPr>
      </p:pic>
      <p:sp>
        <p:nvSpPr>
          <p:cNvPr id="2" name="Title 1"/>
          <p:cNvSpPr>
            <a:spLocks noGrp="1"/>
          </p:cNvSpPr>
          <p:nvPr>
            <p:ph type="ctrTitle" hasCustomPrompt="1"/>
          </p:nvPr>
        </p:nvSpPr>
        <p:spPr>
          <a:xfrm>
            <a:off x="751788" y="3040905"/>
            <a:ext cx="7772400" cy="776190"/>
          </a:xfrm>
          <a:ln w="28575">
            <a:noFill/>
          </a:ln>
        </p:spPr>
        <p:txBody>
          <a:bodyPr anchor="b">
            <a:normAutofit/>
          </a:bodyPr>
          <a:lstStyle>
            <a:lvl1pPr algn="ctr">
              <a:defRPr sz="2700" b="1">
                <a:solidFill>
                  <a:schemeClr val="bg1"/>
                </a:solidFill>
                <a:latin typeface="Verdana" panose="020B0604030504040204" pitchFamily="34" charset="0"/>
                <a:ea typeface="Verdana" panose="020B0604030504040204" pitchFamily="34" charset="0"/>
                <a:cs typeface="Arial" panose="020B0604020202020204" pitchFamily="34" charset="0"/>
              </a:defRPr>
            </a:lvl1pPr>
          </a:lstStyle>
          <a:p>
            <a:r>
              <a:rPr lang="fr-FR" dirty="0"/>
              <a:t>MODIFIEZ LE STYLE DU TITRE</a:t>
            </a:r>
            <a:endParaRPr lang="en-US" dirty="0"/>
          </a:p>
        </p:txBody>
      </p:sp>
      <p:sp>
        <p:nvSpPr>
          <p:cNvPr id="5" name="Titre 3">
            <a:extLst>
              <a:ext uri="{FF2B5EF4-FFF2-40B4-BE49-F238E27FC236}">
                <a16:creationId xmlns:a16="http://schemas.microsoft.com/office/drawing/2014/main" id="{258AB5B3-F4E5-428C-8C09-2E5B451E51B6}"/>
              </a:ext>
            </a:extLst>
          </p:cNvPr>
          <p:cNvSpPr txBox="1">
            <a:spLocks/>
          </p:cNvSpPr>
          <p:nvPr userDrawn="1"/>
        </p:nvSpPr>
        <p:spPr>
          <a:xfrm>
            <a:off x="4342511" y="6163768"/>
            <a:ext cx="4421378" cy="499464"/>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2000" dirty="0">
                <a:solidFill>
                  <a:schemeClr val="bg1"/>
                </a:solidFill>
                <a:latin typeface="Verdana" panose="020B0604030504040204" pitchFamily="34" charset="0"/>
                <a:ea typeface="Verdana" panose="020B0604030504040204" pitchFamily="34" charset="0"/>
              </a:rPr>
              <a:t>Réservé à la </a:t>
            </a:r>
            <a:r>
              <a:rPr lang="fr-FR" sz="2000" dirty="0" err="1">
                <a:solidFill>
                  <a:schemeClr val="bg1"/>
                </a:solidFill>
                <a:latin typeface="Verdana" panose="020B0604030504040204" pitchFamily="34" charset="0"/>
                <a:ea typeface="Verdana" panose="020B0604030504040204" pitchFamily="34" charset="0"/>
              </a:rPr>
              <a:t>vidéoprojection</a:t>
            </a:r>
            <a:endParaRPr lang="fr-FR" sz="2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45769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23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475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84459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0914A-B9D9-4B95-BBEA-32E85AA20954}" type="datetimeFigureOut">
              <a:rPr lang="fr-FR" smtClean="0"/>
              <a:t>23/06/2023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49CDC-BADB-4C39-95ED-E0FCA83A6716}" type="slidenum">
              <a:rPr lang="fr-FR" smtClean="0"/>
              <a:t>‹N°›</a:t>
            </a:fld>
            <a:endParaRPr lang="fr-FR"/>
          </a:p>
        </p:txBody>
      </p:sp>
    </p:spTree>
    <p:extLst>
      <p:ext uri="{BB962C8B-B14F-4D97-AF65-F5344CB8AC3E}">
        <p14:creationId xmlns:p14="http://schemas.microsoft.com/office/powerpoint/2010/main" val="1099315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83CEEF-AE27-44D6-9A44-5EC3C1B42CFC}"/>
              </a:ext>
            </a:extLst>
          </p:cNvPr>
          <p:cNvSpPr>
            <a:spLocks noGrp="1"/>
          </p:cNvSpPr>
          <p:nvPr>
            <p:ph type="ctrTitle"/>
          </p:nvPr>
        </p:nvSpPr>
        <p:spPr/>
        <p:txBody>
          <a:bodyPr>
            <a:normAutofit fontScale="90000"/>
          </a:bodyPr>
          <a:lstStyle/>
          <a:p>
            <a:r>
              <a:rPr lang="fr-FR" dirty="0"/>
              <a:t>10. LES NOMBRES JUSQU’À 20</a:t>
            </a:r>
            <a:br>
              <a:rPr lang="fr-FR" dirty="0"/>
            </a:br>
            <a:r>
              <a:rPr lang="fr-FR" dirty="0"/>
              <a:t>Calculer et compléter des sommes </a:t>
            </a:r>
            <a:br>
              <a:rPr lang="fr-FR" dirty="0"/>
            </a:br>
            <a:r>
              <a:rPr lang="fr-FR" dirty="0"/>
              <a:t>et des différences</a:t>
            </a:r>
            <a:endParaRPr lang="fr-FR" dirty="0">
              <a:solidFill>
                <a:schemeClr val="bg1"/>
              </a:solidFill>
            </a:endParaRPr>
          </a:p>
        </p:txBody>
      </p:sp>
    </p:spTree>
    <p:extLst>
      <p:ext uri="{BB962C8B-B14F-4D97-AF65-F5344CB8AC3E}">
        <p14:creationId xmlns:p14="http://schemas.microsoft.com/office/powerpoint/2010/main" val="306962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apture d’écran, Police, nombre&#10;&#10;Description générée automatiquement">
            <a:extLst>
              <a:ext uri="{FF2B5EF4-FFF2-40B4-BE49-F238E27FC236}">
                <a16:creationId xmlns:a16="http://schemas.microsoft.com/office/drawing/2014/main" id="{D7B953FC-E057-B45C-09A2-57B8F253E3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9489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Police, conception&#10;&#10;Description générée automatiquement">
            <a:extLst>
              <a:ext uri="{FF2B5EF4-FFF2-40B4-BE49-F238E27FC236}">
                <a16:creationId xmlns:a16="http://schemas.microsoft.com/office/drawing/2014/main" id="{5E97008A-8B1A-9D54-5DE6-6C9A4ECA74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11736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Police, nombre&#10;&#10;Description générée automatiquement">
            <a:extLst>
              <a:ext uri="{FF2B5EF4-FFF2-40B4-BE49-F238E27FC236}">
                <a16:creationId xmlns:a16="http://schemas.microsoft.com/office/drawing/2014/main" id="{2560290A-48A7-0A12-5FCE-41A94E5AAA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10126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apture d’écran, Police, nombre&#10;&#10;Description générée automatiquement">
            <a:extLst>
              <a:ext uri="{FF2B5EF4-FFF2-40B4-BE49-F238E27FC236}">
                <a16:creationId xmlns:a16="http://schemas.microsoft.com/office/drawing/2014/main" id="{4411F5C8-1961-EAB6-599D-0A6EE2B28D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55237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Une image contenant texte, capture d’écran, Police, nombre&#10;&#10;Description générée automatiquement">
            <a:extLst>
              <a:ext uri="{FF2B5EF4-FFF2-40B4-BE49-F238E27FC236}">
                <a16:creationId xmlns:a16="http://schemas.microsoft.com/office/drawing/2014/main" id="{2AEB8C34-BD59-341B-D95B-32F9CED64B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3037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apture d’écran, Police, nombre&#10;&#10;Description générée automatiquement">
            <a:extLst>
              <a:ext uri="{FF2B5EF4-FFF2-40B4-BE49-F238E27FC236}">
                <a16:creationId xmlns:a16="http://schemas.microsoft.com/office/drawing/2014/main" id="{828E9FF9-FE33-AAE6-9276-8805993FE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00689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conception&#10;&#10;Description générée automatiquement">
            <a:extLst>
              <a:ext uri="{FF2B5EF4-FFF2-40B4-BE49-F238E27FC236}">
                <a16:creationId xmlns:a16="http://schemas.microsoft.com/office/drawing/2014/main" id="{42462CAE-A08F-8D57-83E1-39176B6CE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90129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Police, nombre&#10;&#10;Description générée automatiquement">
            <a:extLst>
              <a:ext uri="{FF2B5EF4-FFF2-40B4-BE49-F238E27FC236}">
                <a16:creationId xmlns:a16="http://schemas.microsoft.com/office/drawing/2014/main" id="{A57CB436-BFB4-FE83-54C8-7EF38AE6E0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59367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Police, nombre&#10;&#10;Description générée automatiquement">
            <a:extLst>
              <a:ext uri="{FF2B5EF4-FFF2-40B4-BE49-F238E27FC236}">
                <a16:creationId xmlns:a16="http://schemas.microsoft.com/office/drawing/2014/main" id="{B34099B3-2892-A769-9B75-9CC0311FB9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96119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Police, nombre&#10;&#10;Description générée automatiquement">
            <a:extLst>
              <a:ext uri="{FF2B5EF4-FFF2-40B4-BE49-F238E27FC236}">
                <a16:creationId xmlns:a16="http://schemas.microsoft.com/office/drawing/2014/main" id="{00E7902C-CE6D-F621-9584-0279406ED3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91912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conception&#10;&#10;Description générée automatiquement">
            <a:extLst>
              <a:ext uri="{FF2B5EF4-FFF2-40B4-BE49-F238E27FC236}">
                <a16:creationId xmlns:a16="http://schemas.microsoft.com/office/drawing/2014/main" id="{E904D6EB-FAF4-395F-7DE5-DF21895724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8359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nombre&#10;&#10;Description générée automatiquement">
            <a:extLst>
              <a:ext uri="{FF2B5EF4-FFF2-40B4-BE49-F238E27FC236}">
                <a16:creationId xmlns:a16="http://schemas.microsoft.com/office/drawing/2014/main" id="{5097EB12-5C54-6AAB-2D9A-F01845B470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35874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nombre, Police&#10;&#10;Description générée automatiquement">
            <a:extLst>
              <a:ext uri="{FF2B5EF4-FFF2-40B4-BE49-F238E27FC236}">
                <a16:creationId xmlns:a16="http://schemas.microsoft.com/office/drawing/2014/main" id="{EF53F7DC-521F-BEF7-6388-D4AAD47164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11480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nombre&#10;&#10;Description générée automatiquement">
            <a:extLst>
              <a:ext uri="{FF2B5EF4-FFF2-40B4-BE49-F238E27FC236}">
                <a16:creationId xmlns:a16="http://schemas.microsoft.com/office/drawing/2014/main" id="{182E6491-A2FF-A48A-6869-698B12C7FE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7170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affichage, logiciel&#10;&#10;Description générée automatiquement">
            <a:extLst>
              <a:ext uri="{FF2B5EF4-FFF2-40B4-BE49-F238E27FC236}">
                <a16:creationId xmlns:a16="http://schemas.microsoft.com/office/drawing/2014/main" id="{C7DDD080-A08D-4BB4-23A3-8FB44A913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1293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affichage&#10;&#10;Description générée automatiquement">
            <a:extLst>
              <a:ext uri="{FF2B5EF4-FFF2-40B4-BE49-F238E27FC236}">
                <a16:creationId xmlns:a16="http://schemas.microsoft.com/office/drawing/2014/main" id="{7BC1C7E9-66E5-ADFC-8910-00438CDDD6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42123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nombre&#10;&#10;Description générée automatiquement">
            <a:extLst>
              <a:ext uri="{FF2B5EF4-FFF2-40B4-BE49-F238E27FC236}">
                <a16:creationId xmlns:a16="http://schemas.microsoft.com/office/drawing/2014/main" id="{09C2ECAD-2F44-C756-E16A-34A527383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56579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Police, nombre&#10;&#10;Description générée automatiquement">
            <a:extLst>
              <a:ext uri="{FF2B5EF4-FFF2-40B4-BE49-F238E27FC236}">
                <a16:creationId xmlns:a16="http://schemas.microsoft.com/office/drawing/2014/main" id="{D7BC348E-9828-4EDA-4DE3-6D8D1AF417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59605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nombre&#10;&#10;Description générée automatiquement">
            <a:extLst>
              <a:ext uri="{FF2B5EF4-FFF2-40B4-BE49-F238E27FC236}">
                <a16:creationId xmlns:a16="http://schemas.microsoft.com/office/drawing/2014/main" id="{141F9829-5EBB-3FC1-4F68-5BD621E8B6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29233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Police, nombre&#10;&#10;Description générée automatiquement">
            <a:extLst>
              <a:ext uri="{FF2B5EF4-FFF2-40B4-BE49-F238E27FC236}">
                <a16:creationId xmlns:a16="http://schemas.microsoft.com/office/drawing/2014/main" id="{3F94D9C7-E7CE-4D77-754C-7F6ACE2BEB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32759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nombre&#10;&#10;Description générée automatiquement">
            <a:extLst>
              <a:ext uri="{FF2B5EF4-FFF2-40B4-BE49-F238E27FC236}">
                <a16:creationId xmlns:a16="http://schemas.microsoft.com/office/drawing/2014/main" id="{B7287E47-8529-9EE6-3B0F-5A9E23171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63852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Une image contenant texte, capture d’écran, Police, diagramme&#10;&#10;Description générée automatiquement">
            <a:extLst>
              <a:ext uri="{FF2B5EF4-FFF2-40B4-BE49-F238E27FC236}">
                <a16:creationId xmlns:a16="http://schemas.microsoft.com/office/drawing/2014/main" id="{D16F5678-53B5-6BEC-E717-7A77CFD3E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61722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conception&#10;&#10;Description générée automatiquement">
            <a:extLst>
              <a:ext uri="{FF2B5EF4-FFF2-40B4-BE49-F238E27FC236}">
                <a16:creationId xmlns:a16="http://schemas.microsoft.com/office/drawing/2014/main" id="{17D7FAAB-3D94-27EC-75DD-C3B20E29F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56384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nombre&#10;&#10;Description générée automatiquement">
            <a:extLst>
              <a:ext uri="{FF2B5EF4-FFF2-40B4-BE49-F238E27FC236}">
                <a16:creationId xmlns:a16="http://schemas.microsoft.com/office/drawing/2014/main" id="{652C2551-0399-2F0E-D7A2-AF7D9615B9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25044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Police, nombre&#10;&#10;Description générée automatiquement">
            <a:extLst>
              <a:ext uri="{FF2B5EF4-FFF2-40B4-BE49-F238E27FC236}">
                <a16:creationId xmlns:a16="http://schemas.microsoft.com/office/drawing/2014/main" id="{AE58194D-1824-D55D-6D5F-471E996FCE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29820101"/>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cd48830-2a75-428a-ba87-2ad2d4179e11">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496440C913BA45A370CE7E11E8D566" ma:contentTypeVersion="7" ma:contentTypeDescription="Create a new document." ma:contentTypeScope="" ma:versionID="a294f3863cfee161bfcb7ac074ee7a4c">
  <xsd:schema xmlns:xsd="http://www.w3.org/2001/XMLSchema" xmlns:xs="http://www.w3.org/2001/XMLSchema" xmlns:p="http://schemas.microsoft.com/office/2006/metadata/properties" xmlns:ns2="09219ee2-2e9c-4e26-afc7-dc2d20fdf34e" xmlns:ns3="acd48830-2a75-428a-ba87-2ad2d4179e11" targetNamespace="http://schemas.microsoft.com/office/2006/metadata/properties" ma:root="true" ma:fieldsID="ab4ff6d19a9d122a047aeca3702d1310" ns2:_="" ns3:_="">
    <xsd:import namespace="09219ee2-2e9c-4e26-afc7-dc2d20fdf34e"/>
    <xsd:import namespace="acd48830-2a75-428a-ba87-2ad2d4179e1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19ee2-2e9c-4e26-afc7-dc2d20fdf3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d48830-2a75-428a-ba87-2ad2d4179e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FBA27F-D21F-4DCA-8718-6907820D6510}">
  <ds:schemaRefs>
    <ds:schemaRef ds:uri="http://purl.org/dc/terms/"/>
    <ds:schemaRef ds:uri="http://www.w3.org/XML/1998/namespace"/>
    <ds:schemaRef ds:uri="http://schemas.microsoft.com/office/2006/documentManagement/types"/>
    <ds:schemaRef ds:uri="http://purl.org/dc/elements/1.1/"/>
    <ds:schemaRef ds:uri="cd84cc96-e4f0-4e7f-873a-a508fb658c41"/>
    <ds:schemaRef ds:uri="http://schemas.openxmlformats.org/package/2006/metadata/core-properties"/>
    <ds:schemaRef ds:uri="http://schemas.microsoft.com/office/infopath/2007/PartnerControls"/>
    <ds:schemaRef ds:uri="27f64e36-29aa-44d5-a3e0-06242cad7d4d"/>
    <ds:schemaRef ds:uri="http://schemas.microsoft.com/office/2006/metadata/properties"/>
    <ds:schemaRef ds:uri="http://purl.org/dc/dcmitype/"/>
    <ds:schemaRef ds:uri="be993d5a-5390-4a32-bd90-2a12d82b1d47"/>
  </ds:schemaRefs>
</ds:datastoreItem>
</file>

<file path=customXml/itemProps2.xml><?xml version="1.0" encoding="utf-8"?>
<ds:datastoreItem xmlns:ds="http://schemas.openxmlformats.org/officeDocument/2006/customXml" ds:itemID="{778910FF-414D-4F97-AF8E-930CD2DE6A30}"/>
</file>

<file path=customXml/itemProps3.xml><?xml version="1.0" encoding="utf-8"?>
<ds:datastoreItem xmlns:ds="http://schemas.openxmlformats.org/officeDocument/2006/customXml" ds:itemID="{C3AD6E93-9B95-4056-BF85-2BD0A4A736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5725</TotalTime>
  <Words>1475</Words>
  <Application>Microsoft Office PowerPoint</Application>
  <PresentationFormat>Affichage à l'écran (4:3)</PresentationFormat>
  <Paragraphs>77</Paragraphs>
  <Slides>26</Slides>
  <Notes>20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26</vt:i4>
      </vt:variant>
    </vt:vector>
  </HeadingPairs>
  <TitlesOfParts>
    <vt:vector size="32" baseType="lpstr">
      <vt:lpstr>Arial</vt:lpstr>
      <vt:lpstr>Segoe UI</vt:lpstr>
      <vt:lpstr>Calibri</vt:lpstr>
      <vt:lpstr>Verdana</vt:lpstr>
      <vt:lpstr>Calibri Light</vt:lpstr>
      <vt:lpstr>Thème Office</vt:lpstr>
      <vt:lpstr>10. LES NOMBRES JUSQU’À 20 Calculer et compléter des sommes  et des différences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EDITIONS HATIER</dc:creator>
  <cp:lastModifiedBy>CARATY CORINNE</cp:lastModifiedBy>
  <cp:revision>76</cp:revision>
  <dcterms:created xsi:type="dcterms:W3CDTF">2022-01-07T11:15:07Z</dcterms:created>
  <dcterms:modified xsi:type="dcterms:W3CDTF">2023-06-23T19:57:26Z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0x0101008A496440C913BA45A370CE7E11E8D566</vt:lpwstr>
  </property>
  <property fmtid="{D5CDD505-2E9C-101B-9397-08002B2CF9AE}" pid="3" name="MediaServiceImageTags">
    <vt:lpwstr/>
  </property>
  <property fmtid="{D5CDD505-2E9C-101B-9397-08002B2CF9AE}" pid="4" name="Order">
    <vt:r8>68600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ies>
</file>