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41"/>
  </p:notesMasterIdLst>
  <p:sldIdLst>
    <p:sldId id="382" r:id="rId5"/>
    <p:sldId id="467" r:id="rId6"/>
    <p:sldId id="468" r:id="rId7"/>
    <p:sldId id="471" r:id="rId8"/>
    <p:sldId id="469" r:id="rId9"/>
    <p:sldId id="470" r:id="rId10"/>
    <p:sldId id="473" r:id="rId11"/>
    <p:sldId id="472" r:id="rId12"/>
    <p:sldId id="474" r:id="rId13"/>
    <p:sldId id="480" r:id="rId14"/>
    <p:sldId id="478" r:id="rId15"/>
    <p:sldId id="476" r:id="rId16"/>
    <p:sldId id="475" r:id="rId17"/>
    <p:sldId id="481" r:id="rId18"/>
    <p:sldId id="486" r:id="rId19"/>
    <p:sldId id="485" r:id="rId20"/>
    <p:sldId id="484" r:id="rId21"/>
    <p:sldId id="483" r:id="rId22"/>
    <p:sldId id="482" r:id="rId23"/>
    <p:sldId id="487" r:id="rId24"/>
    <p:sldId id="488" r:id="rId25"/>
    <p:sldId id="489" r:id="rId26"/>
    <p:sldId id="490" r:id="rId27"/>
    <p:sldId id="491" r:id="rId28"/>
    <p:sldId id="492" r:id="rId29"/>
    <p:sldId id="493" r:id="rId30"/>
    <p:sldId id="494" r:id="rId31"/>
    <p:sldId id="499" r:id="rId32"/>
    <p:sldId id="495" r:id="rId33"/>
    <p:sldId id="496" r:id="rId34"/>
    <p:sldId id="500" r:id="rId35"/>
    <p:sldId id="501" r:id="rId36"/>
    <p:sldId id="502" r:id="rId37"/>
    <p:sldId id="497" r:id="rId38"/>
    <p:sldId id="280" r:id="rId39"/>
    <p:sldId id="498"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Verdana" panose="020B0604030504040204" pitchFamily="34" charset="0"/>
      <p:regular r:id="rId48"/>
      <p:bold r:id="rId49"/>
      <p:italic r:id="rId50"/>
      <p:boldItalic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61E90168-266E-B146-2FBA-CA1E345DCE95}" name="HACHE Caroline" initials="HC" userId="S::caroline.HACHE@univ-amu.fr::290581a0-7a66-457f-a30f-5e717fb25433" providerId="AD"/>
  <p188:author id="{99329D8D-736E-127F-056B-D92D91D3CEEB}" name="Harmonie Rossi Tessier" initials="HRT" userId="ce3dc0babca3d520" providerId="Windows Live"/>
  <p188:author id="{2EACF4B5-B5D6-1F77-434B-4ACC816D40DA}" name="Caroline HACHE" initials="CH" userId="Caroline HACH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UVELLIER ANNE" initials="CA" lastIdx="14" clrIdx="0">
    <p:extLst>
      <p:ext uri="{19B8F6BF-5375-455C-9EA6-DF929625EA0E}">
        <p15:presenceInfo xmlns:p15="http://schemas.microsoft.com/office/powerpoint/2012/main" userId="S::ACHAUVELLIER@editions-hatier.fr::63234966-364e-422f-8c52-45fd5239a521" providerId="AD"/>
      </p:ext>
    </p:extLst>
  </p:cmAuthor>
  <p:cmAuthor id="2" name="omenriah" initials="om" lastIdx="3" clrIdx="1">
    <p:extLst>
      <p:ext uri="{19B8F6BF-5375-455C-9EA6-DF929625EA0E}">
        <p15:presenceInfo xmlns:p15="http://schemas.microsoft.com/office/powerpoint/2012/main" userId="S::omenriah_gmail.com#ext#@hachette.onmicrosoft.com::1c7e23f3-21b9-4451-98c0-15057ee07999" providerId="AD"/>
      </p:ext>
    </p:extLst>
  </p:cmAuthor>
  <p:cmAuthor id="3" name="pauline.negrellion" initials="pa" lastIdx="3" clrIdx="2">
    <p:extLst>
      <p:ext uri="{19B8F6BF-5375-455C-9EA6-DF929625EA0E}">
        <p15:presenceInfo xmlns:p15="http://schemas.microsoft.com/office/powerpoint/2012/main" userId="S::pauline.negrellion_gmail.com#ext#@hachette.onmicrosoft.com::9fb65b54-3bbd-4994-b3cf-42d8602c7eef" providerId="AD"/>
      </p:ext>
    </p:extLst>
  </p:cmAuthor>
  <p:cmAuthor id="4" name="catherine.mallard2" initials="ca" lastIdx="1" clrIdx="3">
    <p:extLst>
      <p:ext uri="{19B8F6BF-5375-455C-9EA6-DF929625EA0E}">
        <p15:presenceInfo xmlns:p15="http://schemas.microsoft.com/office/powerpoint/2012/main" userId="S::catherine.mallard2_gmail.com#ext#@hachette.onmicrosoft.com::943e5806-a044-4790-a0a9-05d7075f8f80" providerId="AD"/>
      </p:ext>
    </p:extLst>
  </p:cmAuthor>
  <p:cmAuthor id="5" name="riviere.jennifer" initials="ri" lastIdx="6" clrIdx="4">
    <p:extLst>
      <p:ext uri="{19B8F6BF-5375-455C-9EA6-DF929625EA0E}">
        <p15:presenceInfo xmlns:p15="http://schemas.microsoft.com/office/powerpoint/2012/main" userId="S::riviere.jennifer_gmail.com#ext#@hachette.onmicrosoft.com::1d9d5009-092f-4c80-8dba-153923be29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a:srgbClr val="A39491"/>
    <a:srgbClr val="FFD333"/>
    <a:srgbClr val="EC527E"/>
    <a:srgbClr val="E7E7E8"/>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460ED5-2382-4232-AB50-3CEA24B16922}" v="2" dt="2023-05-15T10:23:57.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6" autoAdjust="0"/>
    <p:restoredTop sz="72658" autoAdjust="0"/>
  </p:normalViewPr>
  <p:slideViewPr>
    <p:cSldViewPr snapToGrid="0">
      <p:cViewPr varScale="1">
        <p:scale>
          <a:sx n="83" d="100"/>
          <a:sy n="83" d="100"/>
        </p:scale>
        <p:origin x="23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70AB8-E483-4FFD-B222-30C933BD9122}" type="datetimeFigureOut">
              <a:rPr lang="fr-FR" smtClean="0"/>
              <a:t>23/06/2023</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038E3-B7CF-455E-96F4-A4DE1B143443}" type="slidenum">
              <a:rPr lang="fr-FR" smtClean="0"/>
              <a:t>‹N°›</a:t>
            </a:fld>
            <a:endParaRPr lang="fr-FR" dirty="0"/>
          </a:p>
        </p:txBody>
      </p:sp>
    </p:spTree>
    <p:extLst>
      <p:ext uri="{BB962C8B-B14F-4D97-AF65-F5344CB8AC3E}">
        <p14:creationId xmlns:p14="http://schemas.microsoft.com/office/powerpoint/2010/main" val="3368865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kern="1200" dirty="0">
                <a:solidFill>
                  <a:schemeClr val="tx1"/>
                </a:solidFill>
                <a:latin typeface="+mn-lt"/>
                <a:ea typeface="+mn-ea"/>
                <a:cs typeface="+mn-cs"/>
              </a:rPr>
              <a:t>Aujourd’hui, nous allons revoir les doubles et les moitiés que vous avez déjà appris au CP, en faisant le lien avec les nombres pairs et impairs.</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a:t>
            </a:fld>
            <a:endParaRPr lang="fr-FR" dirty="0"/>
          </a:p>
        </p:txBody>
      </p:sp>
    </p:spTree>
    <p:extLst>
      <p:ext uri="{BB962C8B-B14F-4D97-AF65-F5344CB8AC3E}">
        <p14:creationId xmlns:p14="http://schemas.microsoft.com/office/powerpoint/2010/main" val="1723412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Comme ceci. Puis, je continue avec le reste des jetons.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10</a:t>
            </a:fld>
            <a:endParaRPr lang="fr-FR" dirty="0"/>
          </a:p>
        </p:txBody>
      </p:sp>
    </p:spTree>
    <p:extLst>
      <p:ext uri="{BB962C8B-B14F-4D97-AF65-F5344CB8AC3E}">
        <p14:creationId xmlns:p14="http://schemas.microsoft.com/office/powerpoint/2010/main" val="3279445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11</a:t>
            </a:fld>
            <a:endParaRPr lang="fr-FR" dirty="0"/>
          </a:p>
        </p:txBody>
      </p:sp>
    </p:spTree>
    <p:extLst>
      <p:ext uri="{BB962C8B-B14F-4D97-AF65-F5344CB8AC3E}">
        <p14:creationId xmlns:p14="http://schemas.microsoft.com/office/powerpoint/2010/main" val="1289146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Ici, on voit qu’un jeton est seul.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12</a:t>
            </a:fld>
            <a:endParaRPr lang="fr-FR" dirty="0"/>
          </a:p>
        </p:txBody>
      </p:sp>
    </p:spTree>
    <p:extLst>
      <p:ext uri="{BB962C8B-B14F-4D97-AF65-F5344CB8AC3E}">
        <p14:creationId xmlns:p14="http://schemas.microsoft.com/office/powerpoint/2010/main" val="2448315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Donc le nombre 7 est impair.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strike="noStrike" dirty="0">
                <a:effectLst/>
                <a:latin typeface="Calibri" panose="020F0502020204030204" pitchFamily="34" charset="0"/>
                <a:ea typeface="Calibri" panose="020F0502020204030204" pitchFamily="34" charset="0"/>
                <a:cs typeface="Times New Roman" panose="02020603050405020304" pitchFamily="18" charset="0"/>
              </a:rPr>
              <a:t>Qu’est ce que la moitié d’un nombre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C’est quand on partage une quantité en deux parts égales. Comme une pomme coupée au milieu. La moitié, c’est une des deux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Est-ce que je peux trouver la moitié de 7 jetons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Calibri" panose="020F0502020204030204" pitchFamily="34" charset="0"/>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Non, car il n’y a pas le même nombre de jetons dans les deux parties de l’ardoise.</a:t>
            </a:r>
            <a:r>
              <a:rPr lang="fr-FR" sz="1200" b="0" i="1" u="none" strike="noStrike" dirty="0">
                <a:solidFill>
                  <a:srgbClr val="00000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dirty="0">
                <a:solidFill>
                  <a:srgbClr val="000000"/>
                </a:solidFill>
                <a:effectLst/>
                <a:latin typeface="Calibri" panose="020F0502020204030204" pitchFamily="34" charset="0"/>
              </a:rPr>
              <a:t>Quand on a un nombre impair de jetons, on ne peut pas les partager en deux parts égales, car il reste un jeton tout seul. </a:t>
            </a:r>
            <a:br>
              <a:rPr lang="fr-FR" sz="1200" b="0" i="1" u="none" strike="noStrike" dirty="0">
                <a:solidFill>
                  <a:srgbClr val="000000"/>
                </a:solidFill>
                <a:effectLst/>
                <a:latin typeface="Calibri" panose="020F0502020204030204" pitchFamily="34" charset="0"/>
              </a:rPr>
            </a:br>
            <a:r>
              <a:rPr lang="fr-FR" sz="1200" b="0" i="1" u="none" strike="noStrike" dirty="0">
                <a:solidFill>
                  <a:srgbClr val="000000"/>
                </a:solidFill>
                <a:effectLst/>
                <a:latin typeface="Calibri" panose="020F0502020204030204" pitchFamily="34" charset="0"/>
              </a:rPr>
              <a:t>Alors que, quand on a un nombre pair de jetons, on peut les partager en deux parts égales, il ne reste aucun jeton tout seul.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13</a:t>
            </a:fld>
            <a:endParaRPr lang="fr-FR" dirty="0"/>
          </a:p>
        </p:txBody>
      </p:sp>
    </p:spTree>
    <p:extLst>
      <p:ext uri="{BB962C8B-B14F-4D97-AF65-F5344CB8AC3E}">
        <p14:creationId xmlns:p14="http://schemas.microsoft.com/office/powerpoint/2010/main" val="3312951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Même démarche avec 10 jetons.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Demander aux élèves de tracer le trait sur leur ardoise et de répartir les jetons deux par deux de chaque côté du trait. </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r>
              <a:rPr lang="fr-FR" sz="1200" b="0" dirty="0">
                <a:effectLst/>
                <a:latin typeface="Calibri" panose="020F0502020204030204" pitchFamily="34" charset="0"/>
                <a:ea typeface="Calibri" panose="020F0502020204030204" pitchFamily="34" charset="0"/>
                <a:cs typeface="Times New Roman" panose="02020603050405020304" pitchFamily="18" charset="0"/>
              </a:rPr>
              <a:t>Passer dans les rangs pour observer et aider si besoin. </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r>
              <a:rPr lang="fr-FR" sz="1200" b="0" dirty="0">
                <a:effectLst/>
                <a:latin typeface="Calibri" panose="020F0502020204030204" pitchFamily="34" charset="0"/>
                <a:ea typeface="Calibri" panose="020F0502020204030204" pitchFamily="34" charset="0"/>
                <a:cs typeface="Times New Roman" panose="02020603050405020304" pitchFamily="18" charset="0"/>
              </a:rPr>
              <a:t>Laisser </a:t>
            </a:r>
            <a:r>
              <a:rPr lang="fr-FR" sz="1200" b="0" i="0" dirty="0">
                <a:effectLst/>
                <a:latin typeface="Calibri" panose="020F0502020204030204" pitchFamily="34" charset="0"/>
                <a:ea typeface="Calibri" panose="020F0502020204030204" pitchFamily="34" charset="0"/>
                <a:cs typeface="Times New Roman" panose="02020603050405020304" pitchFamily="18" charset="0"/>
              </a:rPr>
              <a:t>1 minute, puis interroger un élève en lui demandant de justifier sa réponse :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10 est pair car on peut grouper tous les jetons par 2.</a:t>
            </a:r>
            <a:br>
              <a:rPr lang="fr-FR" sz="1200" b="0" i="0" dirty="0">
                <a:effectLst/>
                <a:latin typeface="Calibri" panose="020F0502020204030204" pitchFamily="34" charset="0"/>
                <a:ea typeface="Calibri" panose="020F0502020204030204" pitchFamily="34" charset="0"/>
                <a:cs typeface="Times New Roman" panose="02020603050405020304" pitchFamily="18" charset="0"/>
              </a:rPr>
            </a:br>
            <a:r>
              <a:rPr lang="fr-FR" sz="1200" b="0" i="0" dirty="0">
                <a:effectLst/>
                <a:latin typeface="Calibri" panose="020F0502020204030204" pitchFamily="34" charset="0"/>
                <a:ea typeface="Calibri" panose="020F0502020204030204" pitchFamily="34" charset="0"/>
                <a:cs typeface="Times New Roman" panose="02020603050405020304" pitchFamily="18" charset="0"/>
              </a:rPr>
              <a:t>Procéder ensuite au placement des jetons en faisant défiler les diapositives.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14</a:t>
            </a:fld>
            <a:endParaRPr lang="fr-FR" dirty="0"/>
          </a:p>
        </p:txBody>
      </p:sp>
    </p:spTree>
    <p:extLst>
      <p:ext uri="{BB962C8B-B14F-4D97-AF65-F5344CB8AC3E}">
        <p14:creationId xmlns:p14="http://schemas.microsoft.com/office/powerpoint/2010/main" val="214837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Je place deux jetons….</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15</a:t>
            </a:fld>
            <a:endParaRPr lang="fr-FR" dirty="0"/>
          </a:p>
        </p:txBody>
      </p:sp>
    </p:spTree>
    <p:extLst>
      <p:ext uri="{BB962C8B-B14F-4D97-AF65-F5344CB8AC3E}">
        <p14:creationId xmlns:p14="http://schemas.microsoft.com/office/powerpoint/2010/main" val="160332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Quatre…</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16</a:t>
            </a:fld>
            <a:endParaRPr lang="fr-FR" dirty="0"/>
          </a:p>
        </p:txBody>
      </p:sp>
    </p:spTree>
    <p:extLst>
      <p:ext uri="{BB962C8B-B14F-4D97-AF65-F5344CB8AC3E}">
        <p14:creationId xmlns:p14="http://schemas.microsoft.com/office/powerpoint/2010/main" val="45229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Six…</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17</a:t>
            </a:fld>
            <a:endParaRPr lang="fr-FR" dirty="0"/>
          </a:p>
        </p:txBody>
      </p:sp>
    </p:spTree>
    <p:extLst>
      <p:ext uri="{BB962C8B-B14F-4D97-AF65-F5344CB8AC3E}">
        <p14:creationId xmlns:p14="http://schemas.microsoft.com/office/powerpoint/2010/main" val="304489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Huit…</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18</a:t>
            </a:fld>
            <a:endParaRPr lang="fr-FR" dirty="0"/>
          </a:p>
        </p:txBody>
      </p:sp>
    </p:spTree>
    <p:extLst>
      <p:ext uri="{BB962C8B-B14F-4D97-AF65-F5344CB8AC3E}">
        <p14:creationId xmlns:p14="http://schemas.microsoft.com/office/powerpoint/2010/main" val="31141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Et dix ! </a:t>
            </a:r>
            <a:br>
              <a:rPr lang="fr-FR" sz="1200" b="0" i="1" dirty="0">
                <a:effectLst/>
                <a:latin typeface="Calibri" panose="020F0502020204030204" pitchFamily="34" charset="0"/>
                <a:ea typeface="Calibri" panose="020F0502020204030204" pitchFamily="34" charset="0"/>
                <a:cs typeface="Times New Roman" panose="02020603050405020304" pitchFamily="18" charset="0"/>
              </a:rPr>
            </a:br>
            <a:r>
              <a:rPr lang="fr-FR" sz="1200" b="0" i="1" dirty="0">
                <a:effectLst/>
                <a:latin typeface="Calibri" panose="020F0502020204030204" pitchFamily="34" charset="0"/>
                <a:ea typeface="Calibri" panose="020F0502020204030204" pitchFamily="34" charset="0"/>
                <a:cs typeface="Times New Roman" panose="02020603050405020304" pitchFamily="18" charset="0"/>
              </a:rPr>
              <a:t>Tous les jetons sont placés deux par deux, 10 est bien un nombre pair.</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19</a:t>
            </a:fld>
            <a:endParaRPr lang="fr-FR" dirty="0"/>
          </a:p>
        </p:txBody>
      </p:sp>
    </p:spTree>
    <p:extLst>
      <p:ext uri="{BB962C8B-B14F-4D97-AF65-F5344CB8AC3E}">
        <p14:creationId xmlns:p14="http://schemas.microsoft.com/office/powerpoint/2010/main" val="1712190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Nous allons d’abord revoir les doubles.</a:t>
            </a:r>
            <a:br>
              <a:rPr lang="fr-FR" dirty="0"/>
            </a:br>
            <a:r>
              <a:rPr lang="fr-FR" i="1" dirty="0"/>
              <a:t>Qu’est-ce que le double d’un nombre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ym typeface="Symbol" panose="05050102010706020507" pitchFamily="18" charset="2"/>
              </a:rPr>
              <a:t></a:t>
            </a:r>
            <a:r>
              <a:rPr lang="fr-FR" i="1" dirty="0"/>
              <a:t> C’est la somme de deux nombres identiques. Par exemple : le double de 8, c’est 8 et encore 8.</a:t>
            </a:r>
          </a:p>
          <a:p>
            <a:r>
              <a:rPr lang="fr-FR" dirty="0"/>
              <a:t>Rappeler que les doubles doivent être connus par cœur, mais que si ce n’est pas encore le cas, les élèves peuvent utiliser les différentes stratégies connues.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a:t>
            </a:fld>
            <a:endParaRPr lang="fr-FR" dirty="0"/>
          </a:p>
        </p:txBody>
      </p:sp>
    </p:spTree>
    <p:extLst>
      <p:ext uri="{BB962C8B-B14F-4D97-AF65-F5344CB8AC3E}">
        <p14:creationId xmlns:p14="http://schemas.microsoft.com/office/powerpoint/2010/main" val="3417973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Pouvez-vous dire maintenant quelle est la moitié de 10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20</a:t>
            </a:fld>
            <a:endParaRPr lang="fr-FR" dirty="0"/>
          </a:p>
        </p:txBody>
      </p:sp>
    </p:spTree>
    <p:extLst>
      <p:ext uri="{BB962C8B-B14F-4D97-AF65-F5344CB8AC3E}">
        <p14:creationId xmlns:p14="http://schemas.microsoft.com/office/powerpoint/2010/main" val="335750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On a partagé 10 en deux parties égales et il ne reste aucun jeton seul. La moitié, c’est une des deux parties. La moitié de 10, c’est 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On peut aussi se demander : 10, c’est le double de combien ? </a:t>
            </a:r>
            <a:r>
              <a:rPr lang="fr-FR" sz="1200" i="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10, c’est le double de 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Si je connais les doubles par cœur, je peux retrouver rapidement la moitié.</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21</a:t>
            </a:fld>
            <a:endParaRPr lang="fr-FR" dirty="0"/>
          </a:p>
        </p:txBody>
      </p:sp>
    </p:spTree>
    <p:extLst>
      <p:ext uri="{BB962C8B-B14F-4D97-AF65-F5344CB8AC3E}">
        <p14:creationId xmlns:p14="http://schemas.microsoft.com/office/powerpoint/2010/main" val="3579742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8, c’est un nombre pair ou impair ? → Un nombre pair.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Alors vous pouvez calculer la moitié de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Lire les phrases à compléter et demander aux élèves d’écrire le résultat sur leur ardoise. Les encourager à se passer du matériel, mais laisser à tous la possibilité de manipuler si besoin.</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r>
              <a:rPr lang="fr-FR" sz="1200" b="0" dirty="0">
                <a:effectLst/>
                <a:latin typeface="Calibri" panose="020F0502020204030204" pitchFamily="34" charset="0"/>
                <a:ea typeface="Calibri" panose="020F0502020204030204" pitchFamily="34" charset="0"/>
                <a:cs typeface="Times New Roman" panose="02020603050405020304" pitchFamily="18" charset="0"/>
              </a:rPr>
              <a:t>Interroger un élève en lui demandant d’expliquer sa procédure :</a:t>
            </a:r>
            <a:br>
              <a:rPr lang="fr-FR" sz="1200" b="0" dirty="0">
                <a:effectLst/>
                <a:latin typeface="Calibri" panose="020F0502020204030204" pitchFamily="34" charset="0"/>
                <a:ea typeface="Calibri" panose="020F0502020204030204" pitchFamily="34" charset="0"/>
                <a:cs typeface="Times New Roman" panose="02020603050405020304" pitchFamily="18" charset="0"/>
              </a:rPr>
            </a:br>
            <a:r>
              <a:rPr lang="fr-FR" sz="1200" b="0" i="1" dirty="0">
                <a:effectLst/>
                <a:latin typeface="Calibri" panose="020F0502020204030204" pitchFamily="34" charset="0"/>
                <a:ea typeface="Calibri" panose="020F0502020204030204" pitchFamily="34" charset="0"/>
                <a:cs typeface="Times New Roman" panose="02020603050405020304" pitchFamily="18" charset="0"/>
              </a:rPr>
              <a:t>- Je sais que 8, c’est le double de 4, alors 4 c’est la moitié de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Je connais par cœur la moitié de 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J’ai utilisé les jetons et j’ai vu que la moitié de 8, c’était 4.</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22</a:t>
            </a:fld>
            <a:endParaRPr lang="fr-FR" dirty="0"/>
          </a:p>
        </p:txBody>
      </p:sp>
    </p:spTree>
    <p:extLst>
      <p:ext uri="{BB962C8B-B14F-4D97-AF65-F5344CB8AC3E}">
        <p14:creationId xmlns:p14="http://schemas.microsoft.com/office/powerpoint/2010/main" val="404090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Correction avec visualisation des jetons.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23</a:t>
            </a:fld>
            <a:endParaRPr lang="fr-FR" dirty="0"/>
          </a:p>
        </p:txBody>
      </p:sp>
    </p:spTree>
    <p:extLst>
      <p:ext uri="{BB962C8B-B14F-4D97-AF65-F5344CB8AC3E}">
        <p14:creationId xmlns:p14="http://schemas.microsoft.com/office/powerpoint/2010/main" val="1074301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Même démarche.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24</a:t>
            </a:fld>
            <a:endParaRPr lang="fr-FR" dirty="0"/>
          </a:p>
        </p:txBody>
      </p:sp>
    </p:spTree>
    <p:extLst>
      <p:ext uri="{BB962C8B-B14F-4D97-AF65-F5344CB8AC3E}">
        <p14:creationId xmlns:p14="http://schemas.microsoft.com/office/powerpoint/2010/main" val="4229798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25</a:t>
            </a:fld>
            <a:endParaRPr lang="fr-FR" dirty="0"/>
          </a:p>
        </p:txBody>
      </p:sp>
    </p:spTree>
    <p:extLst>
      <p:ext uri="{BB962C8B-B14F-4D97-AF65-F5344CB8AC3E}">
        <p14:creationId xmlns:p14="http://schemas.microsoft.com/office/powerpoint/2010/main" val="3601678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Conclure :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quand on connait par cœur les doubles, on retrouve facilement les moitiés.</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26</a:t>
            </a:fld>
            <a:endParaRPr lang="fr-FR" dirty="0"/>
          </a:p>
        </p:txBody>
      </p:sp>
    </p:spTree>
    <p:extLst>
      <p:ext uri="{BB962C8B-B14F-4D97-AF65-F5344CB8AC3E}">
        <p14:creationId xmlns:p14="http://schemas.microsoft.com/office/powerpoint/2010/main" val="1844036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Écrivez sur votre ardoise le double de 9.</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Interroger un élève et compléter.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27</a:t>
            </a:fld>
            <a:endParaRPr lang="fr-FR" dirty="0"/>
          </a:p>
        </p:txBody>
      </p:sp>
    </p:spTree>
    <p:extLst>
      <p:ext uri="{BB962C8B-B14F-4D97-AF65-F5344CB8AC3E}">
        <p14:creationId xmlns:p14="http://schemas.microsoft.com/office/powerpoint/2010/main" val="248145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Maintenant, écrivez sur votre ardoise la moitié de 18.</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effectLst/>
                <a:latin typeface="Calibri" panose="020F0502020204030204" pitchFamily="34" charset="0"/>
                <a:ea typeface="Calibri" panose="020F0502020204030204" pitchFamily="34" charset="0"/>
                <a:cs typeface="Times New Roman" panose="02020603050405020304" pitchFamily="18" charset="0"/>
              </a:rPr>
              <a:t>Interroger un élève et lui demander de justifier sa réponse, puis compléter.</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28</a:t>
            </a:fld>
            <a:endParaRPr lang="fr-FR" dirty="0"/>
          </a:p>
        </p:txBody>
      </p:sp>
    </p:spTree>
    <p:extLst>
      <p:ext uri="{BB962C8B-B14F-4D97-AF65-F5344CB8AC3E}">
        <p14:creationId xmlns:p14="http://schemas.microsoft.com/office/powerpoint/2010/main" val="3708814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Le double de 9, c’est 18 car 9 + 9 = 18. </a:t>
            </a:r>
            <a:br>
              <a:rPr lang="fr-FR" sz="1200" b="0" i="1" dirty="0">
                <a:effectLst/>
                <a:latin typeface="Calibri" panose="020F0502020204030204" pitchFamily="34" charset="0"/>
                <a:ea typeface="Calibri" panose="020F0502020204030204" pitchFamily="34" charset="0"/>
                <a:cs typeface="Times New Roman" panose="02020603050405020304" pitchFamily="18" charset="0"/>
              </a:rPr>
            </a:br>
            <a:r>
              <a:rPr lang="fr-FR" sz="1200" b="0" i="1" dirty="0">
                <a:effectLst/>
                <a:latin typeface="Calibri" panose="020F0502020204030204" pitchFamily="34" charset="0"/>
                <a:ea typeface="Calibri" panose="020F0502020204030204" pitchFamily="34" charset="0"/>
                <a:cs typeface="Times New Roman" panose="02020603050405020304" pitchFamily="18" charset="0"/>
              </a:rPr>
              <a:t>La moitié de 18, c’est 9 car si je partage 18 en deux parties égales, j’obtiens 9 et 9.</a:t>
            </a:r>
            <a:endParaRPr lang="fr-FR" sz="12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29</a:t>
            </a:fld>
            <a:endParaRPr lang="fr-FR" dirty="0"/>
          </a:p>
        </p:txBody>
      </p:sp>
    </p:spTree>
    <p:extLst>
      <p:ext uri="{BB962C8B-B14F-4D97-AF65-F5344CB8AC3E}">
        <p14:creationId xmlns:p14="http://schemas.microsoft.com/office/powerpoint/2010/main" val="223777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t>Écrivez sur votre ardoise le double de 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Interroger un élève ayant répondu </a:t>
            </a:r>
            <a:r>
              <a:rPr lang="fr-FR" i="0" dirty="0" err="1"/>
              <a:t>rapidementet</a:t>
            </a:r>
            <a:r>
              <a:rPr lang="fr-FR" i="0" dirty="0"/>
              <a:t> le féliciter d’avoir mémorisé les doubles.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a:t>
            </a:fld>
            <a:endParaRPr lang="fr-FR" dirty="0"/>
          </a:p>
        </p:txBody>
      </p:sp>
    </p:spTree>
    <p:extLst>
      <p:ext uri="{BB962C8B-B14F-4D97-AF65-F5344CB8AC3E}">
        <p14:creationId xmlns:p14="http://schemas.microsoft.com/office/powerpoint/2010/main" val="545884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Signaler aux élèves que l’exercice 3 est identique à celui de la </a:t>
            </a:r>
            <a:r>
              <a:rPr lang="fr-FR" dirty="0" err="1"/>
              <a:t>plasti</a:t>
            </a:r>
            <a:r>
              <a:rPr lang="fr-FR" dirty="0"/>
              <a:t>-fiche : il faut d’abord déterminer si le nombre est pair ou impair, puis calculer sa moitié quand c’est possible. </a:t>
            </a:r>
            <a:br>
              <a:rPr lang="fr-FR" dirty="0"/>
            </a:br>
            <a:r>
              <a:rPr lang="fr-FR" dirty="0"/>
              <a:t>Mettre des jetons à disposition des élèves si besoin.</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30</a:t>
            </a:fld>
            <a:endParaRPr lang="fr-FR" dirty="0"/>
          </a:p>
        </p:txBody>
      </p:sp>
    </p:spTree>
    <p:extLst>
      <p:ext uri="{BB962C8B-B14F-4D97-AF65-F5344CB8AC3E}">
        <p14:creationId xmlns:p14="http://schemas.microsoft.com/office/powerpoint/2010/main" val="24723294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trike="sngStrike"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31</a:t>
            </a:fld>
            <a:endParaRPr lang="fr-FR" dirty="0"/>
          </a:p>
        </p:txBody>
      </p:sp>
    </p:spTree>
    <p:extLst>
      <p:ext uri="{BB962C8B-B14F-4D97-AF65-F5344CB8AC3E}">
        <p14:creationId xmlns:p14="http://schemas.microsoft.com/office/powerpoint/2010/main" val="21170767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32</a:t>
            </a:fld>
            <a:endParaRPr lang="fr-FR" dirty="0"/>
          </a:p>
        </p:txBody>
      </p:sp>
    </p:spTree>
    <p:extLst>
      <p:ext uri="{BB962C8B-B14F-4D97-AF65-F5344CB8AC3E}">
        <p14:creationId xmlns:p14="http://schemas.microsoft.com/office/powerpoint/2010/main" val="1225034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trike="noStrike" dirty="0"/>
              <a:t>Concernant l’exercice 3, rappeler aux élèves que c’est exactement ce qui est demandé sur la </a:t>
            </a:r>
            <a:r>
              <a:rPr lang="fr-FR" strike="noStrike" dirty="0" err="1"/>
              <a:t>plasti</a:t>
            </a:r>
            <a:r>
              <a:rPr lang="fr-FR" strike="noStrike" dirty="0"/>
              <a:t>-fiche tous les matins.</a:t>
            </a:r>
            <a:br>
              <a:rPr lang="fr-FR" strike="noStrike" dirty="0"/>
            </a:br>
            <a:r>
              <a:rPr lang="fr-FR" strike="noStrike" dirty="0"/>
              <a:t>Il faut d’abord déterminer si le nombre et pair ou impair, puis calculer sa moitié quand c’est possible. </a:t>
            </a:r>
            <a:br>
              <a:rPr lang="fr-FR" strike="noStrike" dirty="0"/>
            </a:br>
            <a:r>
              <a:rPr lang="fr-FR" strike="noStrike" dirty="0"/>
              <a:t>Les jetons restent à disposition pour les élèves qui le souhaitent.</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33</a:t>
            </a:fld>
            <a:endParaRPr lang="fr-FR" dirty="0"/>
          </a:p>
        </p:txBody>
      </p:sp>
    </p:spTree>
    <p:extLst>
      <p:ext uri="{BB962C8B-B14F-4D97-AF65-F5344CB8AC3E}">
        <p14:creationId xmlns:p14="http://schemas.microsoft.com/office/powerpoint/2010/main" val="291338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Il s’agit </a:t>
            </a:r>
            <a:r>
              <a:rPr lang="fr-FR" dirty="0"/>
              <a:t>de calculer les doubles et les moitiés de nombres supérieurs </a:t>
            </a:r>
            <a:r>
              <a:rPr lang="fr-FR"/>
              <a:t>à 10.</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34</a:t>
            </a:fld>
            <a:endParaRPr lang="fr-FR" dirty="0"/>
          </a:p>
        </p:txBody>
      </p:sp>
    </p:spTree>
    <p:extLst>
      <p:ext uri="{BB962C8B-B14F-4D97-AF65-F5344CB8AC3E}">
        <p14:creationId xmlns:p14="http://schemas.microsoft.com/office/powerpoint/2010/main" val="2958814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35</a:t>
            </a:fld>
            <a:endParaRPr lang="fr-FR" dirty="0"/>
          </a:p>
        </p:txBody>
      </p:sp>
    </p:spTree>
    <p:extLst>
      <p:ext uri="{BB962C8B-B14F-4D97-AF65-F5344CB8AC3E}">
        <p14:creationId xmlns:p14="http://schemas.microsoft.com/office/powerpoint/2010/main" val="1081640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36</a:t>
            </a:fld>
            <a:endParaRPr lang="fr-FR" dirty="0"/>
          </a:p>
        </p:txBody>
      </p:sp>
    </p:spTree>
    <p:extLst>
      <p:ext uri="{BB962C8B-B14F-4D97-AF65-F5344CB8AC3E}">
        <p14:creationId xmlns:p14="http://schemas.microsoft.com/office/powerpoint/2010/main" val="323739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Même démarche.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0" dirty="0"/>
              <a:t>Faire remarquer qu’ici, le double est écrit sous la forme d’une somme de deux nombres identiques.</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4</a:t>
            </a:fld>
            <a:endParaRPr lang="fr-FR" dirty="0"/>
          </a:p>
        </p:txBody>
      </p:sp>
    </p:spTree>
    <p:extLst>
      <p:ext uri="{BB962C8B-B14F-4D97-AF65-F5344CB8AC3E}">
        <p14:creationId xmlns:p14="http://schemas.microsoft.com/office/powerpoint/2010/main" val="3821242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5</a:t>
            </a:fld>
            <a:endParaRPr lang="fr-FR" dirty="0"/>
          </a:p>
        </p:txBody>
      </p:sp>
    </p:spTree>
    <p:extLst>
      <p:ext uri="{BB962C8B-B14F-4D97-AF65-F5344CB8AC3E}">
        <p14:creationId xmlns:p14="http://schemas.microsoft.com/office/powerpoint/2010/main" val="427074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6</a:t>
            </a:fld>
            <a:endParaRPr lang="fr-FR" dirty="0"/>
          </a:p>
        </p:txBody>
      </p:sp>
    </p:spTree>
    <p:extLst>
      <p:ext uri="{BB962C8B-B14F-4D97-AF65-F5344CB8AC3E}">
        <p14:creationId xmlns:p14="http://schemas.microsoft.com/office/powerpoint/2010/main" val="193157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Depuis le début de l’année, sur les </a:t>
            </a:r>
            <a:r>
              <a:rPr lang="fr-FR" b="0" i="1" dirty="0" err="1"/>
              <a:t>plasti</a:t>
            </a:r>
            <a:r>
              <a:rPr lang="fr-FR" b="0" i="1" dirty="0"/>
              <a:t>-fiches, nous nous entrainons à déterminer si un nombre est pair ou impair et nous calculons la moitié des nombres uniquement quand ils sont pairs.</a:t>
            </a:r>
            <a:br>
              <a:rPr lang="fr-FR" b="0" i="1" dirty="0"/>
            </a:br>
            <a:r>
              <a:rPr lang="fr-FR" b="0" i="1" dirty="0"/>
              <a:t>Nous allons revoir cela plus précisément aujourd’hui.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Comment faites-vous pour savoir si un nombre est pair ou impair ? </a:t>
            </a:r>
            <a:r>
              <a:rPr lang="fr-FR" sz="1200" b="0" dirty="0">
                <a:effectLst/>
                <a:latin typeface="Calibri" panose="020F0502020204030204" pitchFamily="34" charset="0"/>
                <a:ea typeface="Calibri" panose="020F0502020204030204" pitchFamily="34" charset="0"/>
                <a:cs typeface="Times New Roman" panose="02020603050405020304" pitchFamily="18" charset="0"/>
              </a:rPr>
              <a:t>Faire verbaliser la stratégie utilisée pendant le rituel à ce stade de l’année : </a:t>
            </a:r>
            <a:r>
              <a:rPr lang="fr-FR" sz="1200" b="0" i="1" dirty="0">
                <a:effectLst/>
                <a:latin typeface="Calibri" panose="020F0502020204030204" pitchFamily="34" charset="0"/>
                <a:ea typeface="Calibri" panose="020F0502020204030204" pitchFamily="34" charset="0"/>
                <a:cs typeface="Times New Roman" panose="02020603050405020304" pitchFamily="18" charset="0"/>
              </a:rPr>
              <a:t>on groupe les bâtonnets par deux.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Si les bâtonnets sont tous groupés par deux, comme les élèves dans le rang, alors le nombre est pair. Si il y a un bâtonnet tout seul, le nombre est impair.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Aujourd’hui, nous allons travailler avec des jetons. Vous allez vous en servir pour déterminer si le nombre demandé est pair ou impair.</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7</a:t>
            </a:fld>
            <a:endParaRPr lang="fr-FR" dirty="0"/>
          </a:p>
        </p:txBody>
      </p:sp>
    </p:spTree>
    <p:extLst>
      <p:ext uri="{BB962C8B-B14F-4D97-AF65-F5344CB8AC3E}">
        <p14:creationId xmlns:p14="http://schemas.microsoft.com/office/powerpoint/2010/main" val="166396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effectLst/>
                <a:latin typeface="Calibri" panose="020F0502020204030204" pitchFamily="34" charset="0"/>
                <a:ea typeface="Calibri" panose="020F0502020204030204" pitchFamily="34" charset="0"/>
                <a:cs typeface="Times New Roman" panose="02020603050405020304" pitchFamily="18" charset="0"/>
              </a:rPr>
              <a:t>Est-ce que 7 est pair ou impair ? Prenez vos jetons.</a:t>
            </a:r>
            <a:br>
              <a:rPr lang="fr-FR" sz="1200" b="0" i="1" dirty="0">
                <a:effectLst/>
                <a:latin typeface="Calibri" panose="020F0502020204030204" pitchFamily="34" charset="0"/>
                <a:ea typeface="Calibri" panose="020F0502020204030204" pitchFamily="34" charset="0"/>
                <a:cs typeface="Times New Roman" panose="02020603050405020304" pitchFamily="18" charset="0"/>
              </a:rPr>
            </a:br>
            <a:r>
              <a:rPr lang="fr-FR" sz="1200" b="0" i="0" dirty="0">
                <a:effectLst/>
                <a:latin typeface="Calibri" panose="020F0502020204030204" pitchFamily="34" charset="0"/>
                <a:ea typeface="Calibri" panose="020F0502020204030204" pitchFamily="34" charset="0"/>
                <a:cs typeface="Times New Roman" panose="02020603050405020304" pitchFamily="18" charset="0"/>
              </a:rPr>
              <a:t>Laisser 1 minute, puis interroger un élève en lui demandant de justifier sa réponse.</a:t>
            </a:r>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8</a:t>
            </a:fld>
            <a:endParaRPr lang="fr-FR" dirty="0"/>
          </a:p>
        </p:txBody>
      </p:sp>
    </p:spTree>
    <p:extLst>
      <p:ext uri="{BB962C8B-B14F-4D97-AF65-F5344CB8AC3E}">
        <p14:creationId xmlns:p14="http://schemas.microsoft.com/office/powerpoint/2010/main" val="3405113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effectLst/>
                <a:latin typeface="Calibri" panose="020F0502020204030204" pitchFamily="34" charset="0"/>
                <a:ea typeface="Calibri" panose="020F0502020204030204" pitchFamily="34" charset="0"/>
                <a:cs typeface="Times New Roman" panose="02020603050405020304" pitchFamily="18" charset="0"/>
              </a:rPr>
              <a:t>Je vais vous montrer une façon d’organiser vos jetons sur votre ardoise. D’abord, il faut tracer un trait pour séparer l’ardoise en deux, puis positionner les jetons deux par deux, en mettant un </a:t>
            </a:r>
            <a:r>
              <a:rPr lang="fr-FR" sz="1200" i="1">
                <a:effectLst/>
                <a:latin typeface="Calibri" panose="020F0502020204030204" pitchFamily="34" charset="0"/>
                <a:ea typeface="Calibri" panose="020F0502020204030204" pitchFamily="34" charset="0"/>
                <a:cs typeface="Times New Roman" panose="02020603050405020304" pitchFamily="18" charset="0"/>
              </a:rPr>
              <a:t>jeton de </a:t>
            </a:r>
            <a:r>
              <a:rPr lang="fr-FR" sz="1200" i="1" dirty="0">
                <a:effectLst/>
                <a:latin typeface="Calibri" panose="020F0502020204030204" pitchFamily="34" charset="0"/>
                <a:ea typeface="Calibri" panose="020F0502020204030204" pitchFamily="34" charset="0"/>
                <a:cs typeface="Times New Roman" panose="02020603050405020304" pitchFamily="18" charset="0"/>
              </a:rPr>
              <a:t>chaque côté du trait.</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t>9</a:t>
            </a:fld>
            <a:endParaRPr lang="fr-FR" dirty="0"/>
          </a:p>
        </p:txBody>
      </p:sp>
    </p:spTree>
    <p:extLst>
      <p:ext uri="{BB962C8B-B14F-4D97-AF65-F5344CB8AC3E}">
        <p14:creationId xmlns:p14="http://schemas.microsoft.com/office/powerpoint/2010/main" val="3975647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C84321A-139F-4AF6-AD8D-37CBAFD11561}"/>
              </a:ext>
            </a:extLst>
          </p:cNvPr>
          <p:cNvPicPr>
            <a:picLocks noChangeAspect="1"/>
          </p:cNvPicPr>
          <p:nvPr userDrawn="1"/>
        </p:nvPicPr>
        <p:blipFill>
          <a:blip r:embed="rId2">
            <a:extLst>
              <a:ext uri="{28A0092B-C50C-407E-A947-70E740481C1C}">
                <a14:useLocalDpi xmlns:a14="http://schemas.microsoft.com/office/drawing/2010/main" val="0"/>
              </a:ext>
            </a:extLst>
          </a:blip>
          <a:srcRect t="1565" b="1565"/>
          <a:stretch/>
        </p:blipFill>
        <p:spPr>
          <a:xfrm>
            <a:off x="1" y="-1"/>
            <a:ext cx="9143999" cy="6858001"/>
          </a:xfrm>
          <a:prstGeom prst="rect">
            <a:avLst/>
          </a:prstGeom>
        </p:spPr>
      </p:pic>
      <p:sp>
        <p:nvSpPr>
          <p:cNvPr id="2" name="Title 1"/>
          <p:cNvSpPr>
            <a:spLocks noGrp="1"/>
          </p:cNvSpPr>
          <p:nvPr>
            <p:ph type="ctrTitle" hasCustomPrompt="1"/>
          </p:nvPr>
        </p:nvSpPr>
        <p:spPr>
          <a:xfrm>
            <a:off x="751788" y="3040905"/>
            <a:ext cx="7772400" cy="776190"/>
          </a:xfrm>
          <a:ln w="28575">
            <a:noFill/>
          </a:ln>
        </p:spPr>
        <p:txBody>
          <a:bodyPr anchor="b">
            <a:normAutofit/>
          </a:bodyPr>
          <a:lstStyle>
            <a:lvl1pPr algn="ctr">
              <a:defRPr sz="2700" b="1">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r>
              <a:rPr lang="fr-FR" dirty="0"/>
              <a:t>MODIFIEZ LE STYLE DU TITRE</a:t>
            </a:r>
            <a:endParaRPr lang="en-US" dirty="0"/>
          </a:p>
        </p:txBody>
      </p:sp>
      <p:sp>
        <p:nvSpPr>
          <p:cNvPr id="5" name="Titre 3">
            <a:extLst>
              <a:ext uri="{FF2B5EF4-FFF2-40B4-BE49-F238E27FC236}">
                <a16:creationId xmlns:a16="http://schemas.microsoft.com/office/drawing/2014/main" id="{258AB5B3-F4E5-428C-8C09-2E5B451E51B6}"/>
              </a:ext>
            </a:extLst>
          </p:cNvPr>
          <p:cNvSpPr txBox="1">
            <a:spLocks/>
          </p:cNvSpPr>
          <p:nvPr userDrawn="1"/>
        </p:nvSpPr>
        <p:spPr>
          <a:xfrm>
            <a:off x="4342511" y="6163768"/>
            <a:ext cx="4421378" cy="499464"/>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2000" dirty="0">
                <a:solidFill>
                  <a:schemeClr val="bg1"/>
                </a:solidFill>
                <a:latin typeface="Verdana" panose="020B0604030504040204" pitchFamily="34" charset="0"/>
                <a:ea typeface="Verdana" panose="020B0604030504040204" pitchFamily="34" charset="0"/>
              </a:rPr>
              <a:t>Réservé à la vidéoprojection</a:t>
            </a:r>
          </a:p>
        </p:txBody>
      </p:sp>
    </p:spTree>
    <p:extLst>
      <p:ext uri="{BB962C8B-B14F-4D97-AF65-F5344CB8AC3E}">
        <p14:creationId xmlns:p14="http://schemas.microsoft.com/office/powerpoint/2010/main" val="224576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47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8445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984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632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0914A-B9D9-4B95-BBEA-32E85AA20954}" type="datetimeFigureOut">
              <a:rPr lang="fr-FR" smtClean="0"/>
              <a:t>23/06/2023</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49CDC-BADB-4C39-95ED-E0FCA83A6716}" type="slidenum">
              <a:rPr lang="fr-FR" smtClean="0"/>
              <a:t>‹N°›</a:t>
            </a:fld>
            <a:endParaRPr lang="fr-FR" dirty="0"/>
          </a:p>
        </p:txBody>
      </p:sp>
    </p:spTree>
    <p:extLst>
      <p:ext uri="{BB962C8B-B14F-4D97-AF65-F5344CB8AC3E}">
        <p14:creationId xmlns:p14="http://schemas.microsoft.com/office/powerpoint/2010/main" val="1099315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7" r:id="rId4"/>
    <p:sldLayoutId id="2147483691" r:id="rId5"/>
    <p:sldLayoutId id="214748369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51996C-ACCB-46F7-84CF-CD773B2A99A3}"/>
              </a:ext>
            </a:extLst>
          </p:cNvPr>
          <p:cNvSpPr>
            <a:spLocks noGrp="1"/>
          </p:cNvSpPr>
          <p:nvPr>
            <p:ph type="ctrTitle"/>
          </p:nvPr>
        </p:nvSpPr>
        <p:spPr>
          <a:xfrm>
            <a:off x="0" y="2865548"/>
            <a:ext cx="9144000" cy="1355540"/>
          </a:xfrm>
        </p:spPr>
        <p:txBody>
          <a:bodyPr>
            <a:normAutofit/>
          </a:bodyPr>
          <a:lstStyle/>
          <a:p>
            <a:r>
              <a:rPr lang="fr-FR" dirty="0"/>
              <a:t>11. LES NOMBRES JUSQU’À 20</a:t>
            </a:r>
            <a:br>
              <a:rPr lang="fr-FR" dirty="0"/>
            </a:br>
            <a:r>
              <a:rPr lang="fr-FR" dirty="0"/>
              <a:t>Connaitre les doubles et les moitiés</a:t>
            </a:r>
            <a:br>
              <a:rPr lang="fr-FR" dirty="0"/>
            </a:br>
            <a:endParaRPr lang="fr-FR" dirty="0"/>
          </a:p>
        </p:txBody>
      </p:sp>
    </p:spTree>
    <p:extLst>
      <p:ext uri="{BB962C8B-B14F-4D97-AF65-F5344CB8AC3E}">
        <p14:creationId xmlns:p14="http://schemas.microsoft.com/office/powerpoint/2010/main" val="83865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665F78E4-FC0D-AB0B-509C-9E7190FF7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304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63D6142D-5411-7246-D9A1-E843DBBD1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380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F8ED69AC-72C1-A00E-678F-45B4600AF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1197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diagramme, ligne&#10;&#10;Description générée automatiquement">
            <a:extLst>
              <a:ext uri="{FF2B5EF4-FFF2-40B4-BE49-F238E27FC236}">
                <a16:creationId xmlns:a16="http://schemas.microsoft.com/office/drawing/2014/main" id="{D8F9C4C6-8261-B28B-40D5-D00875463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284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ligne&#10;&#10;Description générée automatiquement">
            <a:extLst>
              <a:ext uri="{FF2B5EF4-FFF2-40B4-BE49-F238E27FC236}">
                <a16:creationId xmlns:a16="http://schemas.microsoft.com/office/drawing/2014/main" id="{B9A49DD9-0198-E811-3A96-02A6466C9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22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2CB4C23C-209C-3E92-467B-BB92C04EFA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029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9DA64B02-1AB8-7932-ED17-3EC172D68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027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67B35523-61BE-1A55-1520-1D7564176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70888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diagramme, ligne&#10;&#10;Description générée automatiquement">
            <a:extLst>
              <a:ext uri="{FF2B5EF4-FFF2-40B4-BE49-F238E27FC236}">
                <a16:creationId xmlns:a16="http://schemas.microsoft.com/office/drawing/2014/main" id="{0571BCE4-AF9A-9A67-3686-CD0DFFBDA1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0606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A90D1C94-7AF5-2C25-3D20-2F8058DD1EFA}"/>
              </a:ext>
            </a:extLst>
          </p:cNvPr>
          <p:cNvGrpSpPr/>
          <p:nvPr/>
        </p:nvGrpSpPr>
        <p:grpSpPr>
          <a:xfrm>
            <a:off x="0" y="0"/>
            <a:ext cx="9144000" cy="6858000"/>
            <a:chOff x="0" y="0"/>
            <a:chExt cx="9144000" cy="6858000"/>
          </a:xfrm>
        </p:grpSpPr>
        <p:pic>
          <p:nvPicPr>
            <p:cNvPr id="3" name="Image 2" descr="Une image contenant texte, capture d’écran, diagramme, nombre&#10;&#10;Description générée automatiquement">
              <a:extLst>
                <a:ext uri="{FF2B5EF4-FFF2-40B4-BE49-F238E27FC236}">
                  <a16:creationId xmlns:a16="http://schemas.microsoft.com/office/drawing/2014/main" id="{7B07782D-3A8C-A0A4-F55F-DA11E6672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ZoneTexte 5">
              <a:extLst>
                <a:ext uri="{FF2B5EF4-FFF2-40B4-BE49-F238E27FC236}">
                  <a16:creationId xmlns:a16="http://schemas.microsoft.com/office/drawing/2014/main" id="{AA82A28F-98F1-FB97-EA94-2B62F645563A}"/>
                </a:ext>
              </a:extLst>
            </p:cNvPr>
            <p:cNvSpPr txBox="1"/>
            <p:nvPr/>
          </p:nvSpPr>
          <p:spPr>
            <a:xfrm>
              <a:off x="6481822" y="5162309"/>
              <a:ext cx="509286" cy="1064871"/>
            </a:xfrm>
            <a:prstGeom prst="rect">
              <a:avLst/>
            </a:prstGeom>
            <a:solidFill>
              <a:schemeClr val="bg1"/>
            </a:solidFill>
          </p:spPr>
          <p:txBody>
            <a:bodyPr wrap="square" rtlCol="0">
              <a:spAutoFit/>
            </a:bodyPr>
            <a:lstStyle/>
            <a:p>
              <a:endParaRPr lang="fr-FR" dirty="0"/>
            </a:p>
          </p:txBody>
        </p:sp>
      </p:grpSp>
    </p:spTree>
    <p:extLst>
      <p:ext uri="{BB962C8B-B14F-4D97-AF65-F5344CB8AC3E}">
        <p14:creationId xmlns:p14="http://schemas.microsoft.com/office/powerpoint/2010/main" val="97476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diagramme, conception&#10;&#10;Description générée automatiquement">
            <a:extLst>
              <a:ext uri="{FF2B5EF4-FFF2-40B4-BE49-F238E27FC236}">
                <a16:creationId xmlns:a16="http://schemas.microsoft.com/office/drawing/2014/main" id="{782ADC9F-081C-3C77-12C3-BBE7129D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95121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nombre&#10;&#10;Description générée automatiquement">
            <a:extLst>
              <a:ext uri="{FF2B5EF4-FFF2-40B4-BE49-F238E27FC236}">
                <a16:creationId xmlns:a16="http://schemas.microsoft.com/office/drawing/2014/main" id="{B5E3AAA0-FCB7-0E65-C5BD-E756A51F1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1319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10;&#10;Description générée automatiquement">
            <a:extLst>
              <a:ext uri="{FF2B5EF4-FFF2-40B4-BE49-F238E27FC236}">
                <a16:creationId xmlns:a16="http://schemas.microsoft.com/office/drawing/2014/main" id="{81437DCD-8DC8-43AE-9351-4A75BDEB2E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3634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igne, diagramme&#10;&#10;Description générée automatiquement">
            <a:extLst>
              <a:ext uri="{FF2B5EF4-FFF2-40B4-BE49-F238E27FC236}">
                <a16:creationId xmlns:a16="http://schemas.microsoft.com/office/drawing/2014/main" id="{F0E59A03-F11E-37C9-9636-2D0971F650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2259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nombre&#10;&#10;Description générée automatiquement">
            <a:extLst>
              <a:ext uri="{FF2B5EF4-FFF2-40B4-BE49-F238E27FC236}">
                <a16:creationId xmlns:a16="http://schemas.microsoft.com/office/drawing/2014/main" id="{45B3D976-E2BC-EF24-981D-CC60CC707F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074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igne, diagramme&#10;&#10;Description générée automatiquement">
            <a:extLst>
              <a:ext uri="{FF2B5EF4-FFF2-40B4-BE49-F238E27FC236}">
                <a16:creationId xmlns:a16="http://schemas.microsoft.com/office/drawing/2014/main" id="{A0C2B368-7BA5-E637-E71B-68D3E6B0B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715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texte, capture d’écran&#10;&#10;Description générée automatiquement">
            <a:extLst>
              <a:ext uri="{FF2B5EF4-FFF2-40B4-BE49-F238E27FC236}">
                <a16:creationId xmlns:a16="http://schemas.microsoft.com/office/drawing/2014/main" id="{2355081F-8D44-77BF-6E61-C80BEE676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592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apture d’écran, diagramme, nombre&#10;&#10;Description générée automatiquement">
            <a:extLst>
              <a:ext uri="{FF2B5EF4-FFF2-40B4-BE49-F238E27FC236}">
                <a16:creationId xmlns:a16="http://schemas.microsoft.com/office/drawing/2014/main" id="{924976BD-74AA-3509-0EAF-9577284C7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168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348A294B-726A-376A-0CDC-2F38CE308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4772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782F92F1-D3AD-0E27-8B5B-AA05D54CD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273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texte, capture d’écran&#10;&#10;Description générée automatiquement">
            <a:extLst>
              <a:ext uri="{FF2B5EF4-FFF2-40B4-BE49-F238E27FC236}">
                <a16:creationId xmlns:a16="http://schemas.microsoft.com/office/drawing/2014/main" id="{20F757CD-DF36-15BA-B567-5745B7B45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783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5A75CCDC-91D5-B009-677F-33C724E9CF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5941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C58FF649-EFB0-8082-7C68-32F6C0CAB8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9741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54FBBDBD-FF16-4D17-5457-EB686D73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95666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Police&#10;&#10;Description générée automatiquement">
            <a:extLst>
              <a:ext uri="{FF2B5EF4-FFF2-40B4-BE49-F238E27FC236}">
                <a16:creationId xmlns:a16="http://schemas.microsoft.com/office/drawing/2014/main" id="{C9822D22-89A7-8082-DF78-2D990A9A2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8457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nombre&#10;&#10;Description générée automatiquement">
            <a:extLst>
              <a:ext uri="{FF2B5EF4-FFF2-40B4-BE49-F238E27FC236}">
                <a16:creationId xmlns:a16="http://schemas.microsoft.com/office/drawing/2014/main" id="{8EE8FC06-BB08-A9E8-8E84-1B2EA664B4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04168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2525B0F8-4C83-1052-E211-26B94DF42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6485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6711ADA5-E05C-27CD-70F3-89413A1B5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8958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nombre&#10;&#10;Description générée automatiquement">
            <a:extLst>
              <a:ext uri="{FF2B5EF4-FFF2-40B4-BE49-F238E27FC236}">
                <a16:creationId xmlns:a16="http://schemas.microsoft.com/office/drawing/2014/main" id="{EBFA62C9-1F0C-D6EC-13BE-E020E3002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738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10;&#10;Description générée automatiquement">
            <a:extLst>
              <a:ext uri="{FF2B5EF4-FFF2-40B4-BE49-F238E27FC236}">
                <a16:creationId xmlns:a16="http://schemas.microsoft.com/office/drawing/2014/main" id="{3A8F680B-A0EF-D46E-AB0E-BCDC127E5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3105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Police&#10;&#10;Description générée automatiquement">
            <a:extLst>
              <a:ext uri="{FF2B5EF4-FFF2-40B4-BE49-F238E27FC236}">
                <a16:creationId xmlns:a16="http://schemas.microsoft.com/office/drawing/2014/main" id="{4C111CBD-E5B9-D368-FB0C-B5BF1D794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147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10;&#10;Description générée automatiquement">
            <a:extLst>
              <a:ext uri="{FF2B5EF4-FFF2-40B4-BE49-F238E27FC236}">
                <a16:creationId xmlns:a16="http://schemas.microsoft.com/office/drawing/2014/main" id="{051D42B5-48CE-6396-4851-D0107822B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4218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iagramme, Police&#10;&#10;Description générée automatiquement">
            <a:extLst>
              <a:ext uri="{FF2B5EF4-FFF2-40B4-BE49-F238E27FC236}">
                <a16:creationId xmlns:a16="http://schemas.microsoft.com/office/drawing/2014/main" id="{A7EB50AF-3233-CEA2-663E-6EB2D26EF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973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Système d’exploitation&#10;&#10;Description générée automatiquement">
            <a:extLst>
              <a:ext uri="{FF2B5EF4-FFF2-40B4-BE49-F238E27FC236}">
                <a16:creationId xmlns:a16="http://schemas.microsoft.com/office/drawing/2014/main" id="{A96F70E4-0DB3-1475-9BA0-D723DD061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923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igne, diagramme&#10;&#10;Description générée automatiquement">
            <a:extLst>
              <a:ext uri="{FF2B5EF4-FFF2-40B4-BE49-F238E27FC236}">
                <a16:creationId xmlns:a16="http://schemas.microsoft.com/office/drawing/2014/main" id="{AC84AB2F-870C-86DD-26AC-D4F1D0F47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995907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AD6E93-9B95-4056-BF85-2BD0A4A736E0}">
  <ds:schemaRefs>
    <ds:schemaRef ds:uri="http://schemas.microsoft.com/sharepoint/v3/contenttype/forms"/>
  </ds:schemaRefs>
</ds:datastoreItem>
</file>

<file path=customXml/itemProps2.xml><?xml version="1.0" encoding="utf-8"?>
<ds:datastoreItem xmlns:ds="http://schemas.openxmlformats.org/officeDocument/2006/customXml" ds:itemID="{F5FBA27F-D21F-4DCA-8718-6907820D6510}">
  <ds:schemaRefs>
    <ds:schemaRef ds:uri="http://purl.org/dc/dcmitype/"/>
    <ds:schemaRef ds:uri="http://schemas.microsoft.com/office/infopath/2007/PartnerControls"/>
    <ds:schemaRef ds:uri="27f64e36-29aa-44d5-a3e0-06242cad7d4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cd84cc96-e4f0-4e7f-873a-a508fb658c41"/>
    <ds:schemaRef ds:uri="http://www.w3.org/XML/1998/namespace"/>
    <ds:schemaRef ds:uri="be993d5a-5390-4a32-bd90-2a12d82b1d47"/>
  </ds:schemaRefs>
</ds:datastoreItem>
</file>

<file path=customXml/itemProps3.xml><?xml version="1.0" encoding="utf-8"?>
<ds:datastoreItem xmlns:ds="http://schemas.openxmlformats.org/officeDocument/2006/customXml" ds:itemID="{E70D99CF-8299-4379-AA82-E61E5D342A88}"/>
</file>

<file path=docProps/app.xml><?xml version="1.0" encoding="utf-8"?>
<Properties xmlns="http://schemas.openxmlformats.org/officeDocument/2006/extended-properties" xmlns:vt="http://schemas.openxmlformats.org/officeDocument/2006/docPropsVTypes">
  <Template>Office Theme</Template>
  <TotalTime>5023</TotalTime>
  <Words>1086</Words>
  <Application>Microsoft Office PowerPoint</Application>
  <PresentationFormat>Affichage à l'écran (4:3)</PresentationFormat>
  <Paragraphs>86</Paragraphs>
  <Slides>36</Slides>
  <Notes>36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Arial</vt:lpstr>
      <vt:lpstr>Calibri</vt:lpstr>
      <vt:lpstr>Verdana</vt:lpstr>
      <vt:lpstr>Calibri Light</vt:lpstr>
      <vt:lpstr>Thème Office</vt:lpstr>
      <vt:lpstr>11. LES NOMBRES JUSQU’À 20 Connaitre les doubles et les moitiés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EDITIONS HATIER</dc:creator>
  <cp:lastModifiedBy>CARATY CORINNE</cp:lastModifiedBy>
  <cp:revision>59</cp:revision>
  <dcterms:created xsi:type="dcterms:W3CDTF">2022-01-07T11:15:07Z</dcterms:created>
  <dcterms:modified xsi:type="dcterms:W3CDTF">2023-06-23T20:16:21Z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68900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