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26"/>
  </p:notesMasterIdLst>
  <p:sldIdLst>
    <p:sldId id="256" r:id="rId5"/>
    <p:sldId id="257" r:id="rId6"/>
    <p:sldId id="258" r:id="rId7"/>
    <p:sldId id="259" r:id="rId8"/>
    <p:sldId id="260" r:id="rId9"/>
    <p:sldId id="277" r:id="rId10"/>
    <p:sldId id="262" r:id="rId11"/>
    <p:sldId id="263" r:id="rId12"/>
    <p:sldId id="264" r:id="rId13"/>
    <p:sldId id="265" r:id="rId14"/>
    <p:sldId id="266" r:id="rId15"/>
    <p:sldId id="267" r:id="rId16"/>
    <p:sldId id="268" r:id="rId17"/>
    <p:sldId id="269" r:id="rId18"/>
    <p:sldId id="270" r:id="rId19"/>
    <p:sldId id="271" r:id="rId20"/>
    <p:sldId id="274" r:id="rId21"/>
    <p:sldId id="275" r:id="rId22"/>
    <p:sldId id="276" r:id="rId23"/>
    <p:sldId id="272" r:id="rId24"/>
    <p:sldId id="273" r:id="rId2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iH0hj/8jYgwZoRcreopZG3OknPU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35A710-E786-5AD4-6E6B-F2C4540F2679}" name="CHAUVELLIER ANNE" initials="CA" userId="S::ACHAUVELLIER@editions-hatier.fr::f6f57ace-c9cf-44ce-941b-3615434e65b1" providerId="AD"/>
  <p188:author id="{5F8BA321-80A1-CEA0-CCDE-AB6954515002}" name="TAILLADE JUSTINE" initials="TJ" userId="S::JTAILLADE@editions-hatier.fr::7689be7a-6074-46a5-a6a4-f2fd3e4f6393" providerId="AD"/>
  <p188:author id="{BCEC0C35-085C-D9B9-E378-2995294E600F}" name="Sylvie Advenier" initials="SA" userId="516bcc22ff4f1580" providerId="Windows Live"/>
  <p188:author id="{6EC3644E-CAF9-BE47-EB1A-C427F723DB1E}" name="catherine.mallard2" initials="ca" userId="S::catherine.mallard2_gmail.com#ext#@hachette.onmicrosoft.com::943e5806-a044-4790-a0a9-05d7075f8f80" providerId="AD"/>
  <p188:author id="{6E47C18F-DDAE-EA39-9B3A-D5582A6DAE9D}" name="pauline.negrellion" initials="pa" userId="S::pauline.negrellion_gmail.com#ext#@hachette.onmicrosoft.com::9fb65b54-3bbd-4994-b3cf-42d8602c7eef" providerId="AD"/>
  <p188:author id="{2EACF4B5-B5D6-1F77-434B-4ACC816D40DA}" name="Caroline HACHE" initials="CH" userId="Caroline HACHE" providerId="None"/>
  <p188:author id="{E89BFAD0-ACBE-9964-AB8B-A2E5DAC1FBA3}" name="omenriah" initials="om" userId="S::omenriah_gmail.com#ext#@hachette.onmicrosoft.com::1c7e23f3-21b9-4451-98c0-15057ee07999" providerId="AD"/>
  <p188:author id="{4CF84EDD-95CE-3E5E-4B94-06DB52278683}" name="Christophe Dracos" initials="CD" userId="S::cri.dracos_outlook.fr#ext#@hachette.onmicrosoft.com::9a339485-cc17-450e-b56d-f2edc49cae5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Pauline Negrel-Lion" initials="" lastIdx="3" clrIdx="0"/>
  <p:cmAuthor id="1" name="Harmonie Tessier" initials="" lastIdx="2" clrIdx="1"/>
  <p:cmAuthor id="2" name="jennifer r" initials="" lastIdx="3" clrIdx="2"/>
  <p:cmAuthor id="3" name="Christophe DRACOS" initials="" lastIdx="3" clrIdx="3"/>
  <p:cmAuthor id="4" name="Catherine MALLARD" initials="" lastIdx="1" clrIdx="4"/>
  <p:cmAuthor id="5" name="HACHE Caroline" initials=""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C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6AD0AE-413C-4995-B7B1-E17482C41AF2}" v="3" dt="2023-05-15T13:46:21.46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635" autoAdjust="0"/>
  </p:normalViewPr>
  <p:slideViewPr>
    <p:cSldViewPr snapToGrid="0">
      <p:cViewPr varScale="1">
        <p:scale>
          <a:sx n="83" d="100"/>
          <a:sy n="83" d="100"/>
        </p:scale>
        <p:origin x="242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fr-FR"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350970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a:t>Aujourd’hui, nous allons travailler sur les longueurs.</a:t>
            </a:r>
            <a:endParaRPr/>
          </a:p>
          <a:p>
            <a:pPr marL="0" lvl="0" indent="0" algn="l" rtl="0">
              <a:spcBef>
                <a:spcPts val="0"/>
              </a:spcBef>
              <a:spcAft>
                <a:spcPts val="0"/>
              </a:spcAft>
              <a:buNone/>
            </a:pPr>
            <a:endParaRPr/>
          </a:p>
        </p:txBody>
      </p:sp>
      <p:sp>
        <p:nvSpPr>
          <p:cNvPr id="124" name="Google Shape;12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a:t>
            </a:fld>
            <a:endParaRPr/>
          </a:p>
        </p:txBody>
      </p:sp>
    </p:spTree>
    <p:extLst>
      <p:ext uri="{BB962C8B-B14F-4D97-AF65-F5344CB8AC3E}">
        <p14:creationId xmlns:p14="http://schemas.microsoft.com/office/powerpoint/2010/main" val="1113389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a:t>Puis vient la barre A, qui est un peu plus longue que la barre C.</a:t>
            </a:r>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None/>
            </a:pPr>
            <a:endParaRPr/>
          </a:p>
        </p:txBody>
      </p:sp>
      <p:sp>
        <p:nvSpPr>
          <p:cNvPr id="219" name="Google Shape;219;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10</a:t>
            </a:fld>
            <a:endParaRPr/>
          </a:p>
        </p:txBody>
      </p:sp>
    </p:spTree>
    <p:extLst>
      <p:ext uri="{BB962C8B-B14F-4D97-AF65-F5344CB8AC3E}">
        <p14:creationId xmlns:p14="http://schemas.microsoft.com/office/powerpoint/2010/main" val="34810099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a:t>Puis vient la barre B, qui est un peu plus longue que la barre A.</a:t>
            </a:r>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None/>
            </a:pPr>
            <a:endParaRPr/>
          </a:p>
        </p:txBody>
      </p:sp>
      <p:sp>
        <p:nvSpPr>
          <p:cNvPr id="236" name="Google Shape;23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11</a:t>
            </a:fld>
            <a:endParaRPr/>
          </a:p>
        </p:txBody>
      </p:sp>
    </p:spTree>
    <p:extLst>
      <p:ext uri="{BB962C8B-B14F-4D97-AF65-F5344CB8AC3E}">
        <p14:creationId xmlns:p14="http://schemas.microsoft.com/office/powerpoint/2010/main" val="11140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a:t>Puis vient la barre E, qui est un peu plus longue que la barre B.</a:t>
            </a:r>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None/>
            </a:pPr>
            <a:endParaRPr/>
          </a:p>
        </p:txBody>
      </p:sp>
      <p:sp>
        <p:nvSpPr>
          <p:cNvPr id="253" name="Google Shape;25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12</a:t>
            </a:fld>
            <a:endParaRPr/>
          </a:p>
        </p:txBody>
      </p:sp>
    </p:spTree>
    <p:extLst>
      <p:ext uri="{BB962C8B-B14F-4D97-AF65-F5344CB8AC3E}">
        <p14:creationId xmlns:p14="http://schemas.microsoft.com/office/powerpoint/2010/main" val="7978308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9" name="Google Shape;26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a:t>Et  enfin la barre D : c’est la plus longue.</a:t>
            </a:r>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None/>
            </a:pPr>
            <a:endParaRPr/>
          </a:p>
        </p:txBody>
      </p:sp>
      <p:sp>
        <p:nvSpPr>
          <p:cNvPr id="270" name="Google Shape;270;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13</a:t>
            </a:fld>
            <a:endParaRPr/>
          </a:p>
        </p:txBody>
      </p:sp>
    </p:spTree>
    <p:extLst>
      <p:ext uri="{BB962C8B-B14F-4D97-AF65-F5344CB8AC3E}">
        <p14:creationId xmlns:p14="http://schemas.microsoft.com/office/powerpoint/2010/main" val="503268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a:t>Distribuer la fiche photocopiable n°12. Dire aux élèves qu’ils n’ont pas le droit de découper la fiche ni d’utiliser leur règle. </a:t>
            </a:r>
            <a:endParaRPr/>
          </a:p>
          <a:p>
            <a:pPr marL="0" lvl="0" indent="0" algn="l" rtl="0">
              <a:spcBef>
                <a:spcPts val="0"/>
              </a:spcBef>
              <a:spcAft>
                <a:spcPts val="0"/>
              </a:spcAft>
              <a:buNone/>
            </a:pPr>
            <a:r>
              <a:rPr lang="fr-FR" i="1"/>
              <a:t>Sur cette fiche, 2 bandes sont dessinées. On veut comparer la longueur de ces bandes, c’est-à-dire trouver quelle est la plus courte, et laquelle est la plus longue. </a:t>
            </a:r>
            <a:endParaRPr i="1"/>
          </a:p>
          <a:p>
            <a:pPr marL="0" lvl="0" indent="0" algn="l" rtl="0">
              <a:spcBef>
                <a:spcPts val="0"/>
              </a:spcBef>
              <a:spcAft>
                <a:spcPts val="0"/>
              </a:spcAft>
              <a:buNone/>
            </a:pPr>
            <a:r>
              <a:rPr lang="fr-FR" i="0"/>
              <a:t>Laisser 2 minutes aux élèves pour trouver une solution.</a:t>
            </a:r>
            <a:endParaRPr/>
          </a:p>
          <a:p>
            <a:pPr marL="0" lvl="0" indent="0" algn="l" rtl="0">
              <a:spcBef>
                <a:spcPts val="0"/>
              </a:spcBef>
              <a:spcAft>
                <a:spcPts val="0"/>
              </a:spcAft>
              <a:buNone/>
            </a:pPr>
            <a:r>
              <a:rPr lang="fr-FR" i="0"/>
              <a:t>Le fait que l’on ne puisse pas découper les bandes, pour les comparer est un obstacle. Certains élèves auront l’idée d’utiliser un objet intermédiaire comme une gomme ou un capuchon de stylo.</a:t>
            </a:r>
            <a:endParaRPr/>
          </a:p>
        </p:txBody>
      </p:sp>
      <p:sp>
        <p:nvSpPr>
          <p:cNvPr id="286" name="Google Shape;28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14</a:t>
            </a:fld>
            <a:endParaRPr/>
          </a:p>
        </p:txBody>
      </p:sp>
    </p:spTree>
    <p:extLst>
      <p:ext uri="{BB962C8B-B14F-4D97-AF65-F5344CB8AC3E}">
        <p14:creationId xmlns:p14="http://schemas.microsoft.com/office/powerpoint/2010/main" val="3347446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dirty="0"/>
              <a:t>Reprendre en collectif : faire verbaliser les difficultés (impossibilité de déplacer les bandes pour les aligner sur une ligne de départ) et les solutions trouvées. </a:t>
            </a:r>
            <a:endParaRPr dirty="0"/>
          </a:p>
          <a:p>
            <a:pPr marL="0" lvl="0" indent="0" algn="l" rtl="0">
              <a:spcBef>
                <a:spcPts val="0"/>
              </a:spcBef>
              <a:spcAft>
                <a:spcPts val="0"/>
              </a:spcAft>
              <a:buNone/>
            </a:pPr>
            <a:r>
              <a:rPr lang="fr-FR" i="0" dirty="0"/>
              <a:t>Faire émerger l’utilité d’un objet intermédiaire que l’on pourrait déplacer d’une bande à l’autre.</a:t>
            </a:r>
            <a:endParaRPr dirty="0"/>
          </a:p>
          <a:p>
            <a:pPr marL="0" lvl="0" indent="0" algn="l" rtl="0">
              <a:spcBef>
                <a:spcPts val="0"/>
              </a:spcBef>
              <a:spcAft>
                <a:spcPts val="0"/>
              </a:spcAft>
              <a:buNone/>
            </a:pPr>
            <a:r>
              <a:rPr lang="fr-FR" i="1" dirty="0"/>
              <a:t>Nous allons utiliser une bande blanche pour comparer la longueur des bandes. </a:t>
            </a:r>
            <a:endParaRPr dirty="0"/>
          </a:p>
          <a:p>
            <a:pPr marL="0" lvl="0" indent="0" algn="l" rtl="0">
              <a:spcBef>
                <a:spcPts val="0"/>
              </a:spcBef>
              <a:spcAft>
                <a:spcPts val="0"/>
              </a:spcAft>
              <a:buNone/>
            </a:pPr>
            <a:r>
              <a:rPr lang="fr-FR" i="0"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Distribuer aux</a:t>
            </a:r>
            <a:r>
              <a:rPr lang="fr-FR" i="0" baseline="0"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5"/>
                  </a:ext>
                </a:extLst>
              </a:rPr>
              <a:t> élèves </a:t>
            </a:r>
            <a:r>
              <a:rPr lang="fr-FR" i="0" dirty="0"/>
              <a:t>la bande blanche du matériel détachable.</a:t>
            </a:r>
            <a:endParaRPr dirty="0"/>
          </a:p>
          <a:p>
            <a:pPr marL="0" lvl="0" indent="0" algn="l" rtl="0">
              <a:spcBef>
                <a:spcPts val="0"/>
              </a:spcBef>
              <a:spcAft>
                <a:spcPts val="0"/>
              </a:spcAft>
              <a:buNone/>
            </a:pPr>
            <a:r>
              <a:rPr lang="fr-FR" i="0" dirty="0"/>
              <a:t>Passer dans les rangs pour aider les élèves à comparer la longueur des bandes avec celle de la bande</a:t>
            </a:r>
            <a:r>
              <a:rPr lang="fr-FR" i="0" strike="noStrike" dirty="0"/>
              <a:t> blanche</a:t>
            </a:r>
            <a:r>
              <a:rPr lang="fr-FR" i="0" dirty="0"/>
              <a:t>. </a:t>
            </a:r>
            <a:endParaRPr dirty="0"/>
          </a:p>
          <a:p>
            <a:pPr marL="0" lvl="0" indent="0" algn="l" rtl="0">
              <a:spcBef>
                <a:spcPts val="0"/>
              </a:spcBef>
              <a:spcAft>
                <a:spcPts val="0"/>
              </a:spcAft>
              <a:buNone/>
            </a:pPr>
            <a:r>
              <a:rPr lang="fr-FR" i="0" dirty="0"/>
              <a:t>Faire un retour collectif : </a:t>
            </a:r>
            <a:r>
              <a:rPr lang="fr-FR" i="1" dirty="0"/>
              <a:t>on ne peut pas déplacer les bandes A et B pour les comparer. L’intérêt de disposer d’une bande intermédiaire, c’est de pouvoir la déplacer : on peut ainsi la comparer à la bande A puis à la bande B et en déduire une comparaison entre les bandes A et B.</a:t>
            </a:r>
            <a:endParaRPr i="1" dirty="0"/>
          </a:p>
          <a:p>
            <a:pPr marL="0" lvl="0" indent="0" algn="l" rtl="0">
              <a:spcBef>
                <a:spcPts val="0"/>
              </a:spcBef>
              <a:spcAft>
                <a:spcPts val="0"/>
              </a:spcAft>
              <a:buNone/>
            </a:pPr>
            <a:r>
              <a:rPr lang="fr-FR" i="1" dirty="0">
                <a:sym typeface="Symbol" panose="05050102010706020507" pitchFamily="18" charset="2"/>
              </a:rPr>
              <a:t> </a:t>
            </a:r>
            <a:r>
              <a:rPr lang="fr-FR" i="1" dirty="0"/>
              <a:t>La bande B est plus courte que la bande blanche et la bande A est plus longue que la bande blanche. Cela signifie que la bande A est plus longue que la bande B.</a:t>
            </a:r>
            <a:endParaRPr dirty="0"/>
          </a:p>
        </p:txBody>
      </p:sp>
      <p:sp>
        <p:nvSpPr>
          <p:cNvPr id="298" name="Google Shape;29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15</a:t>
            </a:fld>
            <a:endParaRPr/>
          </a:p>
        </p:txBody>
      </p:sp>
    </p:spTree>
    <p:extLst>
      <p:ext uri="{BB962C8B-B14F-4D97-AF65-F5344CB8AC3E}">
        <p14:creationId xmlns:p14="http://schemas.microsoft.com/office/powerpoint/2010/main" val="2010546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437719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0267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09" name="Google Shape;30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009680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9" name="Google Shape;30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60188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Montrer 2 crayons de couleur de longueurs (et de couleurs) différentes. On doit pouvoir identifier à l’œil nu le crayon le plus long. </a:t>
            </a:r>
            <a:endParaRPr dirty="0"/>
          </a:p>
          <a:p>
            <a:pPr marL="0" lvl="0" indent="0" algn="l" rtl="0">
              <a:spcBef>
                <a:spcPts val="0"/>
              </a:spcBef>
              <a:spcAft>
                <a:spcPts val="0"/>
              </a:spcAft>
              <a:buNone/>
            </a:pPr>
            <a:r>
              <a:rPr lang="fr-FR" dirty="0"/>
              <a:t>Présenter les crayons aux élèves en en tenant un dans chaque main.</a:t>
            </a:r>
            <a:endParaRPr dirty="0"/>
          </a:p>
          <a:p>
            <a:pPr marL="0" lvl="0" indent="0" algn="l" rtl="0">
              <a:spcBef>
                <a:spcPts val="0"/>
              </a:spcBef>
              <a:spcAft>
                <a:spcPts val="0"/>
              </a:spcAft>
              <a:buNone/>
            </a:pPr>
            <a:r>
              <a:rPr lang="fr-FR" i="1" dirty="0"/>
              <a:t>Voici deux crayons de couleur. Pouvez-vous identifier des différences entre ces deux crayons ? </a:t>
            </a:r>
            <a:endParaRPr dirty="0"/>
          </a:p>
          <a:p>
            <a:pPr marL="0" lvl="0" indent="0" algn="l" rtl="0">
              <a:spcBef>
                <a:spcPts val="0"/>
              </a:spcBef>
              <a:spcAft>
                <a:spcPts val="0"/>
              </a:spcAft>
              <a:buNone/>
            </a:pPr>
            <a:r>
              <a:rPr lang="fr-FR" dirty="0"/>
              <a:t>Faire verbaliser que la couleur des crayons est différente. Puis, amener la comparaison sur la longueur.</a:t>
            </a:r>
            <a:endParaRPr dirty="0"/>
          </a:p>
          <a:p>
            <a:pPr marL="0" lvl="0" indent="0" algn="l" rtl="0">
              <a:spcBef>
                <a:spcPts val="0"/>
              </a:spcBef>
              <a:spcAft>
                <a:spcPts val="0"/>
              </a:spcAft>
              <a:buNone/>
            </a:pPr>
            <a:r>
              <a:rPr lang="fr-FR" i="1" dirty="0"/>
              <a:t>Ce qui va nous intéresser dans cette séance, c’est la différence de longueur. Savez-vous ce que c’est, la longueur ?</a:t>
            </a:r>
            <a:endParaRPr dirty="0"/>
          </a:p>
          <a:p>
            <a:pPr marL="0" lvl="0" indent="0" algn="l" rtl="0">
              <a:spcBef>
                <a:spcPts val="0"/>
              </a:spcBef>
              <a:spcAft>
                <a:spcPts val="0"/>
              </a:spcAft>
              <a:buNone/>
            </a:pPr>
            <a:r>
              <a:rPr lang="fr-FR" i="0" dirty="0"/>
              <a:t>Demander à un élève d’expliquer le terme. Faire verbaliser que c’est un peu comme la taille</a:t>
            </a:r>
            <a:r>
              <a:rPr lang="fr-FR" i="0" strike="noStrike" dirty="0"/>
              <a:t>. Détailler le vocabulaire : court, long, petite longueur, grande longueur.</a:t>
            </a:r>
            <a:endParaRPr i="0" strike="noStrike" dirty="0"/>
          </a:p>
          <a:p>
            <a:pPr marL="0" lvl="0" indent="0" algn="l" rtl="0">
              <a:spcBef>
                <a:spcPts val="0"/>
              </a:spcBef>
              <a:spcAft>
                <a:spcPts val="0"/>
              </a:spcAft>
              <a:buNone/>
            </a:pPr>
            <a:r>
              <a:rPr lang="fr-FR" i="0" dirty="0"/>
              <a:t>Demander aux élèves de formuler différentes phrases pour comparer les longueurs des 2 crayons, du type « </a:t>
            </a:r>
            <a:r>
              <a:rPr lang="fr-FR" i="1" dirty="0"/>
              <a:t>le crayon rouge est plus court que le bleu</a:t>
            </a:r>
            <a:r>
              <a:rPr lang="fr-FR" i="0" dirty="0"/>
              <a:t> », etc.</a:t>
            </a:r>
            <a:endParaRPr i="0" dirty="0"/>
          </a:p>
        </p:txBody>
      </p:sp>
      <p:sp>
        <p:nvSpPr>
          <p:cNvPr id="130" name="Google Shape;130;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2</a:t>
            </a:fld>
            <a:endParaRPr/>
          </a:p>
        </p:txBody>
      </p:sp>
    </p:spTree>
    <p:extLst>
      <p:ext uri="{BB962C8B-B14F-4D97-AF65-F5344CB8AC3E}">
        <p14:creationId xmlns:p14="http://schemas.microsoft.com/office/powerpoint/2010/main" val="3213276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529704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9079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t>Voici deux crayons. Prenez votre ardoise et notez la lettre du crayon le plus long.</a:t>
            </a:r>
            <a:endParaRPr i="1" dirty="0"/>
          </a:p>
          <a:p>
            <a:pPr marL="0" lvl="0" indent="0" algn="l" rtl="0">
              <a:spcBef>
                <a:spcPts val="0"/>
              </a:spcBef>
              <a:spcAft>
                <a:spcPts val="0"/>
              </a:spcAft>
              <a:buNone/>
            </a:pPr>
            <a:r>
              <a:rPr lang="fr-FR" dirty="0"/>
              <a:t>Laisser quelques instants, puis </a:t>
            </a:r>
            <a:r>
              <a:rPr lang="fr-FR" i="0" dirty="0"/>
              <a:t>interroger un élève en lui demandant d’expliquer sa démarche.</a:t>
            </a:r>
            <a:endParaRPr dirty="0"/>
          </a:p>
        </p:txBody>
      </p:sp>
      <p:sp>
        <p:nvSpPr>
          <p:cNvPr id="138" name="Google Shape;138;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3</a:t>
            </a:fld>
            <a:endParaRPr/>
          </a:p>
        </p:txBody>
      </p:sp>
    </p:spTree>
    <p:extLst>
      <p:ext uri="{BB962C8B-B14F-4D97-AF65-F5344CB8AC3E}">
        <p14:creationId xmlns:p14="http://schemas.microsoft.com/office/powerpoint/2010/main" val="193845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0"/>
              <a:t>Faire émerger que le point de départ du crayon violet se situe après celui du noir et que sa mine arrive moins loin : le crayon noir est donc plus long que le crayon violet.</a:t>
            </a:r>
            <a:endParaRPr/>
          </a:p>
          <a:p>
            <a:pPr marL="0" marR="0" lvl="0" indent="0" algn="l" rtl="0">
              <a:lnSpc>
                <a:spcPct val="100000"/>
              </a:lnSpc>
              <a:spcBef>
                <a:spcPts val="0"/>
              </a:spcBef>
              <a:spcAft>
                <a:spcPts val="0"/>
              </a:spcAft>
              <a:buClr>
                <a:schemeClr val="dk1"/>
              </a:buClr>
              <a:buSzPts val="1200"/>
              <a:buFont typeface="Calibri"/>
              <a:buNone/>
            </a:pPr>
            <a:r>
              <a:rPr lang="fr-FR" i="0"/>
              <a:t>Attention, certains élèves proposeront peut-être de mesurer, </a:t>
            </a:r>
            <a:r>
              <a:rPr lang="fr-FR" i="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0"/>
                  </a:ext>
                </a:extLst>
              </a:rPr>
              <a:t>ce n’est pas du tout l’objectif ici.</a:t>
            </a:r>
            <a:endParaRPr sz="1200">
              <a:latin typeface="Arial"/>
              <a:ea typeface="Arial"/>
              <a:cs typeface="Arial"/>
              <a:sym typeface="Arial"/>
            </a:endParaRPr>
          </a:p>
          <a:p>
            <a:pPr marL="0" lvl="0" indent="0" algn="l" rtl="0">
              <a:spcBef>
                <a:spcPts val="0"/>
              </a:spcBef>
              <a:spcAft>
                <a:spcPts val="0"/>
              </a:spcAft>
              <a:buNone/>
            </a:pPr>
            <a:endParaRPr i="1"/>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None/>
            </a:pPr>
            <a:endParaRPr/>
          </a:p>
        </p:txBody>
      </p:sp>
      <p:sp>
        <p:nvSpPr>
          <p:cNvPr id="148" name="Google Shape;148;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4</a:t>
            </a:fld>
            <a:endParaRPr/>
          </a:p>
        </p:txBody>
      </p:sp>
    </p:spTree>
    <p:extLst>
      <p:ext uri="{BB962C8B-B14F-4D97-AF65-F5344CB8AC3E}">
        <p14:creationId xmlns:p14="http://schemas.microsoft.com/office/powerpoint/2010/main" val="765455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fr-FR" i="1" dirty="0"/>
              <a:t>Voici deux autres crayons. Notez sur votre ardoise la lettre du crayon le plus long.</a:t>
            </a:r>
          </a:p>
          <a:p>
            <a:pPr marL="0" lvl="0" indent="0" algn="l" rtl="0">
              <a:spcBef>
                <a:spcPts val="0"/>
              </a:spcBef>
              <a:spcAft>
                <a:spcPts val="0"/>
              </a:spcAft>
              <a:buNone/>
            </a:pPr>
            <a:r>
              <a:rPr lang="fr-FR" dirty="0"/>
              <a:t>Laisser quelques instants, puis </a:t>
            </a:r>
            <a:r>
              <a:rPr lang="fr-FR" i="0" dirty="0"/>
              <a:t>interroger un élève en lui demandant d’expliquer sa démarche.</a:t>
            </a:r>
            <a:endParaRPr lang="fr-FR" dirty="0"/>
          </a:p>
        </p:txBody>
      </p:sp>
      <p:sp>
        <p:nvSpPr>
          <p:cNvPr id="159" name="Google Shape;1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5</a:t>
            </a:fld>
            <a:endParaRPr/>
          </a:p>
        </p:txBody>
      </p:sp>
    </p:spTree>
    <p:extLst>
      <p:ext uri="{BB962C8B-B14F-4D97-AF65-F5344CB8AC3E}">
        <p14:creationId xmlns:p14="http://schemas.microsoft.com/office/powerpoint/2010/main" val="1304623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fr-FR" i="0" dirty="0"/>
              <a:t>Faire émerger que les crayons sont alignés </a:t>
            </a:r>
            <a:r>
              <a:rPr lang="fr-FR" i="0" strike="noStrike" dirty="0"/>
              <a:t>sur la même ligne de départ </a:t>
            </a:r>
            <a:r>
              <a:rPr lang="fr-FR" i="0" dirty="0"/>
              <a:t>et que c’est plus facile de comparer leurs longueurs : il suffit de regarder celui dont la mine va le plus loin : </a:t>
            </a:r>
            <a:r>
              <a:rPr lang="fr-FR" i="1" dirty="0"/>
              <a:t>ici le crayon vert est plus long que le crayon orange. </a:t>
            </a:r>
            <a:endParaRPr dirty="0"/>
          </a:p>
        </p:txBody>
      </p:sp>
      <p:sp>
        <p:nvSpPr>
          <p:cNvPr id="159" name="Google Shape;159;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6</a:t>
            </a:fld>
            <a:endParaRPr/>
          </a:p>
        </p:txBody>
      </p:sp>
    </p:spTree>
    <p:extLst>
      <p:ext uri="{BB962C8B-B14F-4D97-AF65-F5344CB8AC3E}">
        <p14:creationId xmlns:p14="http://schemas.microsoft.com/office/powerpoint/2010/main" val="31332422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dirty="0"/>
              <a:t>Présenter ensuite deux crayons de couleur, dont un plus petit de quelques millimètres seulement (la différence de longueur doit être quasiment imperceptible). Présenter les crayons aux élèves en en tenant un dans chaque main,</a:t>
            </a:r>
            <a:r>
              <a:rPr lang="fr-FR"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1"/>
                  </a:ext>
                </a:extLst>
              </a:rPr>
              <a:t> les deux mains étant suffisamment éloignées</a:t>
            </a:r>
            <a:r>
              <a:rPr lang="fr-FR" dirty="0"/>
              <a:t> pour en empêcher la comparaison immédiate. </a:t>
            </a:r>
          </a:p>
          <a:p>
            <a:pPr marL="0" lvl="0" indent="0" algn="l" rtl="0">
              <a:spcBef>
                <a:spcPts val="0"/>
              </a:spcBef>
              <a:spcAft>
                <a:spcPts val="0"/>
              </a:spcAft>
              <a:buNone/>
            </a:pPr>
            <a:r>
              <a:rPr lang="fr-FR" i="1" dirty="0"/>
              <a:t>Comment faire pour savoir quel est le crayon le plus court ? </a:t>
            </a:r>
            <a:r>
              <a:rPr lang="fr-FR" dirty="0"/>
              <a:t>Faire verbaliser qu’il est alors nécessaire que les objets soient proches physiquement, puisqu’il faut disposer d’une « ligne de départ » sur laquelle aligner les crayons (en mettant les extrémités au même niveau). Demander à un élève de montrer comment procéder.</a:t>
            </a:r>
            <a:endParaRPr dirty="0"/>
          </a:p>
          <a:p>
            <a:pPr marL="0" lvl="0" indent="0" algn="l" rtl="0">
              <a:spcBef>
                <a:spcPts val="0"/>
              </a:spcBef>
              <a:spcAft>
                <a:spcPts val="0"/>
              </a:spcAft>
              <a:buNone/>
            </a:pPr>
            <a:r>
              <a:rPr lang="fr-FR" dirty="0"/>
              <a:t>Faire le rapprochement avec le matériel </a:t>
            </a:r>
            <a:r>
              <a:rPr lang="fr-FR" dirty="0" err="1"/>
              <a:t>Cuisenaire</a:t>
            </a:r>
            <a:r>
              <a:rPr lang="fr-FR" dirty="0"/>
              <a:t> : </a:t>
            </a:r>
            <a:r>
              <a:rPr lang="fr-FR" i="1" dirty="0"/>
              <a:t>pour comparer les longueurs de réglettes en début d’année, on a procédé de la même manière. </a:t>
            </a:r>
            <a:endParaRPr dirty="0"/>
          </a:p>
          <a:p>
            <a:pPr marL="0" lvl="0" indent="0" algn="l" rtl="0">
              <a:spcBef>
                <a:spcPts val="0"/>
              </a:spcBef>
              <a:spcAft>
                <a:spcPts val="0"/>
              </a:spcAft>
              <a:buNone/>
            </a:pPr>
            <a:endParaRPr dirty="0"/>
          </a:p>
        </p:txBody>
      </p:sp>
      <p:sp>
        <p:nvSpPr>
          <p:cNvPr id="180" name="Google Shape;180;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7</a:t>
            </a:fld>
            <a:endParaRPr/>
          </a:p>
        </p:txBody>
      </p:sp>
    </p:spTree>
    <p:extLst>
      <p:ext uri="{BB962C8B-B14F-4D97-AF65-F5344CB8AC3E}">
        <p14:creationId xmlns:p14="http://schemas.microsoft.com/office/powerpoint/2010/main" val="2018723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dirty="0"/>
              <a:t>À présent, voici 5 barres. Chaque barre est identifiée par une lettre : A, B, C, D et E.</a:t>
            </a:r>
            <a:endParaRPr i="1" dirty="0"/>
          </a:p>
          <a:p>
            <a:pPr marL="0" marR="0" lvl="0" indent="0" algn="l" rtl="0">
              <a:lnSpc>
                <a:spcPct val="100000"/>
              </a:lnSpc>
              <a:spcBef>
                <a:spcPts val="0"/>
              </a:spcBef>
              <a:spcAft>
                <a:spcPts val="0"/>
              </a:spcAft>
              <a:buClr>
                <a:schemeClr val="dk1"/>
              </a:buClr>
              <a:buSzPts val="1200"/>
              <a:buFont typeface="Arial"/>
              <a:buNone/>
            </a:pPr>
            <a:r>
              <a:rPr lang="fr-FR" sz="1200" i="1" dirty="0">
                <a:latin typeface="Arial"/>
                <a:ea typeface="Arial"/>
                <a:cs typeface="Arial"/>
                <a:sym typeface="Arial"/>
              </a:rPr>
              <a:t>Vous allez ranger ces barres dans l’ordre croissant de leur longueur, c’est-à-dire de la plus courte à la plus longue.</a:t>
            </a:r>
            <a:endParaRPr dirty="0"/>
          </a:p>
          <a:p>
            <a:pPr marL="0" lvl="0" indent="0" algn="l" rtl="0">
              <a:spcBef>
                <a:spcPts val="0"/>
              </a:spcBef>
              <a:spcAft>
                <a:spcPts val="0"/>
              </a:spcAft>
              <a:buNone/>
            </a:pPr>
            <a:r>
              <a:rPr lang="fr-FR" dirty="0"/>
              <a:t>Laisser </a:t>
            </a:r>
            <a:r>
              <a:rPr lang="fr-FR" dirty="0">
                <a:extLst>
                  <a:ext uri="http://customooxmlschemas.google.com/">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textRoundtripDataId="2"/>
                  </a:ext>
                </a:extLst>
              </a:rPr>
              <a:t>quelques instants</a:t>
            </a:r>
            <a:r>
              <a:rPr lang="fr-FR" dirty="0"/>
              <a:t> aux élèves pour écrire la réponse, puis i</a:t>
            </a:r>
            <a:r>
              <a:rPr lang="fr-FR" i="0" dirty="0"/>
              <a:t>nterroger un élève en lui demandant d’expliquer sa démarche.</a:t>
            </a:r>
            <a:endParaRPr dirty="0"/>
          </a:p>
          <a:p>
            <a:pPr marL="0" marR="0" lvl="0" indent="0" algn="l" rtl="0">
              <a:lnSpc>
                <a:spcPct val="100000"/>
              </a:lnSpc>
              <a:spcBef>
                <a:spcPts val="0"/>
              </a:spcBef>
              <a:spcAft>
                <a:spcPts val="0"/>
              </a:spcAft>
              <a:buClr>
                <a:schemeClr val="dk1"/>
              </a:buClr>
              <a:buSzPts val="1200"/>
              <a:buFont typeface="Calibri"/>
              <a:buNone/>
            </a:pPr>
            <a:endParaRPr sz="1200" dirty="0">
              <a:latin typeface="Arial"/>
              <a:ea typeface="Arial"/>
              <a:cs typeface="Arial"/>
              <a:sym typeface="Arial"/>
            </a:endParaRPr>
          </a:p>
          <a:p>
            <a:pPr marL="0" lvl="0" indent="0" algn="l" rtl="0">
              <a:spcBef>
                <a:spcPts val="0"/>
              </a:spcBef>
              <a:spcAft>
                <a:spcPts val="0"/>
              </a:spcAft>
              <a:buNone/>
            </a:pPr>
            <a:endParaRPr dirty="0"/>
          </a:p>
        </p:txBody>
      </p:sp>
      <p:sp>
        <p:nvSpPr>
          <p:cNvPr id="188" name="Google Shape;18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8</a:t>
            </a:fld>
            <a:endParaRPr/>
          </a:p>
        </p:txBody>
      </p:sp>
    </p:spTree>
    <p:extLst>
      <p:ext uri="{BB962C8B-B14F-4D97-AF65-F5344CB8AC3E}">
        <p14:creationId xmlns:p14="http://schemas.microsoft.com/office/powerpoint/2010/main" val="2294799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fr-FR" i="1"/>
              <a:t>La barre la plus courte est la barre C.</a:t>
            </a:r>
            <a:endParaRPr/>
          </a:p>
          <a:p>
            <a:pPr marL="0" marR="0" lvl="0" indent="0" algn="l" rtl="0">
              <a:lnSpc>
                <a:spcPct val="100000"/>
              </a:lnSpc>
              <a:spcBef>
                <a:spcPts val="0"/>
              </a:spcBef>
              <a:spcAft>
                <a:spcPts val="0"/>
              </a:spcAft>
              <a:buClr>
                <a:schemeClr val="dk1"/>
              </a:buClr>
              <a:buSzPts val="1200"/>
              <a:buFont typeface="Calibri"/>
              <a:buNone/>
            </a:pPr>
            <a:endParaRPr sz="1200">
              <a:latin typeface="Arial"/>
              <a:ea typeface="Arial"/>
              <a:cs typeface="Arial"/>
              <a:sym typeface="Arial"/>
            </a:endParaRPr>
          </a:p>
          <a:p>
            <a:pPr marL="0" lvl="0" indent="0" algn="l" rtl="0">
              <a:spcBef>
                <a:spcPts val="0"/>
              </a:spcBef>
              <a:spcAft>
                <a:spcPts val="0"/>
              </a:spcAft>
              <a:buNone/>
            </a:pPr>
            <a:endParaRPr/>
          </a:p>
        </p:txBody>
      </p:sp>
      <p:sp>
        <p:nvSpPr>
          <p:cNvPr id="203" name="Google Shape;203;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fr-FR"/>
              <a:t>9</a:t>
            </a:fld>
            <a:endParaRPr/>
          </a:p>
        </p:txBody>
      </p:sp>
    </p:spTree>
    <p:extLst>
      <p:ext uri="{BB962C8B-B14F-4D97-AF65-F5344CB8AC3E}">
        <p14:creationId xmlns:p14="http://schemas.microsoft.com/office/powerpoint/2010/main" val="21319331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cSld name="Diapositive de titre">
    <p:spTree>
      <p:nvGrpSpPr>
        <p:cNvPr id="1" name="Shape 15"/>
        <p:cNvGrpSpPr/>
        <p:nvPr/>
      </p:nvGrpSpPr>
      <p:grpSpPr>
        <a:xfrm>
          <a:off x="0" y="0"/>
          <a:ext cx="0" cy="0"/>
          <a:chOff x="0" y="0"/>
          <a:chExt cx="0" cy="0"/>
        </a:xfrm>
      </p:grpSpPr>
      <p:pic>
        <p:nvPicPr>
          <p:cNvPr id="16" name="Google Shape;16;p20"/>
          <p:cNvPicPr preferRelativeResize="0"/>
          <p:nvPr/>
        </p:nvPicPr>
        <p:blipFill rotWithShape="1">
          <a:blip r:embed="rId2">
            <a:alphaModFix/>
            <a:extLst>
              <a:ext uri="{28A0092B-C50C-407E-A947-70E740481C1C}">
                <a14:useLocalDpi xmlns:a14="http://schemas.microsoft.com/office/drawing/2010/main" val="0"/>
              </a:ext>
            </a:extLst>
          </a:blip>
          <a:srcRect t="1564" b="1564"/>
          <a:stretch/>
        </p:blipFill>
        <p:spPr>
          <a:xfrm>
            <a:off x="1" y="-1"/>
            <a:ext cx="9143999" cy="6858001"/>
          </a:xfrm>
          <a:prstGeom prst="rect">
            <a:avLst/>
          </a:prstGeom>
          <a:noFill/>
          <a:ln>
            <a:noFill/>
          </a:ln>
        </p:spPr>
      </p:pic>
      <p:sp>
        <p:nvSpPr>
          <p:cNvPr id="17" name="Google Shape;17;p20"/>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2700"/>
              <a:buFont typeface="Verdana"/>
              <a:buNone/>
              <a:defRPr sz="2700" b="1">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0"/>
          <p:cNvSpPr txBox="1"/>
          <p:nvPr/>
        </p:nvSpPr>
        <p:spPr>
          <a:xfrm>
            <a:off x="4342511" y="6163768"/>
            <a:ext cx="4421378" cy="499464"/>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None/>
            </a:pPr>
            <a:r>
              <a:rPr lang="fr-FR" sz="2000" b="0" i="0" u="none" strike="noStrike" cap="none">
                <a:solidFill>
                  <a:schemeClr val="lt1"/>
                </a:solidFill>
                <a:latin typeface="Verdana"/>
                <a:ea typeface="Verdana"/>
                <a:cs typeface="Verdana"/>
                <a:sym typeface="Verdana"/>
              </a:rPr>
              <a:t>Réservé à la vidéoprojection</a:t>
            </a:r>
            <a:endParaRPr sz="2000" b="0" i="0" u="none" strike="noStrike" cap="none">
              <a:solidFill>
                <a:schemeClr val="lt1"/>
              </a:solidFill>
              <a:latin typeface="Verdana"/>
              <a:ea typeface="Verdana"/>
              <a:cs typeface="Verdana"/>
              <a:sym typeface="Verdana"/>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userDrawn="1">
  <p:cSld name="OBJECT">
    <p:spTree>
      <p:nvGrpSpPr>
        <p:cNvPr id="1" name="Shape 1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eux contenus" userDrawn="1">
  <p:cSld name="TWO_OBJECTS">
    <p:spTree>
      <p:nvGrpSpPr>
        <p:cNvPr id="1" name="Shape 25"/>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Vide" userDrawn="1">
  <p:cSld name="Vide">
    <p:spTree>
      <p:nvGrpSpPr>
        <p:cNvPr id="1" name="Shape 3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FR"/>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
          <p:cNvSpPr txBox="1">
            <a:spLocks noGrp="1"/>
          </p:cNvSpPr>
          <p:nvPr>
            <p:ph type="ctrTitle"/>
          </p:nvPr>
        </p:nvSpPr>
        <p:spPr>
          <a:xfrm>
            <a:off x="751788" y="3040905"/>
            <a:ext cx="7772400" cy="77619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2700"/>
              <a:buFont typeface="Verdana"/>
              <a:buNone/>
            </a:pPr>
            <a:r>
              <a:rPr lang="fr-FR"/>
              <a:t>12. Comparer des longueurs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pic>
        <p:nvPicPr>
          <p:cNvPr id="6" name="Image 5" descr="Une image contenant texte, capture d’écran, ligne, diagramme&#10;&#10;Description générée automatiquement">
            <a:extLst>
              <a:ext uri="{FF2B5EF4-FFF2-40B4-BE49-F238E27FC236}">
                <a16:creationId xmlns:a16="http://schemas.microsoft.com/office/drawing/2014/main" id="{9D459DCE-8F4C-1B3D-D15E-C136E9136E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pic>
        <p:nvPicPr>
          <p:cNvPr id="6" name="Image 5" descr="Une image contenant texte, capture d’écran, ligne, diagramme&#10;&#10;Description générée automatiquement">
            <a:extLst>
              <a:ext uri="{FF2B5EF4-FFF2-40B4-BE49-F238E27FC236}">
                <a16:creationId xmlns:a16="http://schemas.microsoft.com/office/drawing/2014/main" id="{92118928-660A-6303-7540-F6D61C5196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pic>
        <p:nvPicPr>
          <p:cNvPr id="4" name="Image 3" descr="Une image contenant texte, capture d’écran, Police, ligne&#10;&#10;Description générée automatiquement">
            <a:extLst>
              <a:ext uri="{FF2B5EF4-FFF2-40B4-BE49-F238E27FC236}">
                <a16:creationId xmlns:a16="http://schemas.microsoft.com/office/drawing/2014/main" id="{2F4DD7C9-94FC-3013-D7DC-4D6A5A505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4" name="Image 3" descr="Une image contenant texte, capture d’écran, Police, ligne&#10;&#10;Description générée automatiquement">
            <a:extLst>
              <a:ext uri="{FF2B5EF4-FFF2-40B4-BE49-F238E27FC236}">
                <a16:creationId xmlns:a16="http://schemas.microsoft.com/office/drawing/2014/main" id="{90E97D20-DC30-155D-8EA6-C2D0BA126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4" name="Image 3" descr="Une image contenant texte, capture d’écran, conception, Police&#10;&#10;Description générée automatiquement">
            <a:extLst>
              <a:ext uri="{FF2B5EF4-FFF2-40B4-BE49-F238E27FC236}">
                <a16:creationId xmlns:a16="http://schemas.microsoft.com/office/drawing/2014/main" id="{A4775A96-CA2A-3833-5029-57EF81AFB6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 name="Image 2" descr="Une image contenant texte, capture d’écran, conception, ligne&#10;&#10;Description générée automatiquement">
            <a:extLst>
              <a:ext uri="{FF2B5EF4-FFF2-40B4-BE49-F238E27FC236}">
                <a16:creationId xmlns:a16="http://schemas.microsoft.com/office/drawing/2014/main" id="{17A884E0-5764-347A-3E01-B87D6FC531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A5859889-5427-1716-9FA1-A004479237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4" name="Image 3" descr="Une image contenant texte, capture d’écran, Système d’exploitation, logiciel&#10;&#10;Description générée automatiquement">
            <a:extLst>
              <a:ext uri="{FF2B5EF4-FFF2-40B4-BE49-F238E27FC236}">
                <a16:creationId xmlns:a16="http://schemas.microsoft.com/office/drawing/2014/main" id="{470D67E6-1D96-F6B2-C24A-6D3D1F3387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49078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4" name="Image 3" descr="Une image contenant texte, capture d’écran, logiciel, Page web&#10;&#10;Description générée automatiquement">
            <a:extLst>
              <a:ext uri="{FF2B5EF4-FFF2-40B4-BE49-F238E27FC236}">
                <a16:creationId xmlns:a16="http://schemas.microsoft.com/office/drawing/2014/main" id="{14F587CB-C9CF-79BA-3F70-C6DBCAFF62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492792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pic>
        <p:nvPicPr>
          <p:cNvPr id="4" name="Image 3" descr="Une image contenant texte, capture d’écran, Rectangle, ligne&#10;&#10;Description générée automatiquement">
            <a:extLst>
              <a:ext uri="{FF2B5EF4-FFF2-40B4-BE49-F238E27FC236}">
                <a16:creationId xmlns:a16="http://schemas.microsoft.com/office/drawing/2014/main" id="{FA4C8DBC-28CB-2A3E-61B9-BD8BDA9928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136332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3" name="Image 2" descr="Une image contenant texte, capture d’écran, Police&#10;&#10;Description générée automatiquement">
            <a:extLst>
              <a:ext uri="{FF2B5EF4-FFF2-40B4-BE49-F238E27FC236}">
                <a16:creationId xmlns:a16="http://schemas.microsoft.com/office/drawing/2014/main" id="{CA6E6A69-EBD3-9F8D-7BAD-04AFD23214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4" name="Image 3" descr="Une image contenant texte, capture d’écran, ligne, diagramme&#10;&#10;Description générée automatiquement">
            <a:extLst>
              <a:ext uri="{FF2B5EF4-FFF2-40B4-BE49-F238E27FC236}">
                <a16:creationId xmlns:a16="http://schemas.microsoft.com/office/drawing/2014/main" id="{E7531D20-ADE1-7FFE-FFA4-36245119C4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pic>
        <p:nvPicPr>
          <p:cNvPr id="4" name="Image 3" descr="Une image contenant texte, capture d’écran, Police, ligne&#10;&#10;Description générée automatiquement">
            <a:extLst>
              <a:ext uri="{FF2B5EF4-FFF2-40B4-BE49-F238E27FC236}">
                <a16:creationId xmlns:a16="http://schemas.microsoft.com/office/drawing/2014/main" id="{875783EE-05A3-BB6D-2797-4DF246541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4" name="Image 3" descr="Une image contenant texte, capture d’écran, fournitures de bureau, outil d’écriture&#10;&#10;Description générée automatiquement">
            <a:extLst>
              <a:ext uri="{FF2B5EF4-FFF2-40B4-BE49-F238E27FC236}">
                <a16:creationId xmlns:a16="http://schemas.microsoft.com/office/drawing/2014/main" id="{72CC9439-0A9B-B36A-9147-618C15E70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3" name="Image 2" descr="Une image contenant texte, capture d’écran, conception&#10;&#10;Description générée automatiquement">
            <a:extLst>
              <a:ext uri="{FF2B5EF4-FFF2-40B4-BE49-F238E27FC236}">
                <a16:creationId xmlns:a16="http://schemas.microsoft.com/office/drawing/2014/main" id="{F0BF2AAF-8493-E3F6-B551-629EA756EA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4" name="Image 3" descr="Une image contenant texte, bougie, capture d’écran&#10;&#10;Description générée automatiquement">
            <a:extLst>
              <a:ext uri="{FF2B5EF4-FFF2-40B4-BE49-F238E27FC236}">
                <a16:creationId xmlns:a16="http://schemas.microsoft.com/office/drawing/2014/main" id="{2E8B1F00-6377-E3ED-1085-CD29870065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6" name="Image 5" descr="Une image contenant texte, bougie, capture d’écran&#10;&#10;Description générée automatiquement">
            <a:extLst>
              <a:ext uri="{FF2B5EF4-FFF2-40B4-BE49-F238E27FC236}">
                <a16:creationId xmlns:a16="http://schemas.microsoft.com/office/drawing/2014/main" id="{BD9E0D92-257F-A418-3B28-91316A086C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589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3" name="Image 2" descr="Une image contenant texte, capture d’écran, Police, logiciel&#10;&#10;Description générée automatiquement">
            <a:extLst>
              <a:ext uri="{FF2B5EF4-FFF2-40B4-BE49-F238E27FC236}">
                <a16:creationId xmlns:a16="http://schemas.microsoft.com/office/drawing/2014/main" id="{62737FB0-D627-263F-29F5-5FA30A015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3" name="Image 2" descr="Une image contenant texte, capture d’écran, Police, ligne&#10;&#10;Description générée automatiquement">
            <a:extLst>
              <a:ext uri="{FF2B5EF4-FFF2-40B4-BE49-F238E27FC236}">
                <a16:creationId xmlns:a16="http://schemas.microsoft.com/office/drawing/2014/main" id="{2F181941-2A94-9303-B94C-F1E5A8A9C2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5" name="Image 4" descr="Une image contenant texte, capture d’écran, ligne, diagramme&#10;&#10;Description générée automatiquement">
            <a:extLst>
              <a:ext uri="{FF2B5EF4-FFF2-40B4-BE49-F238E27FC236}">
                <a16:creationId xmlns:a16="http://schemas.microsoft.com/office/drawing/2014/main" id="{AF7288EC-5069-6A3D-3856-1F115365BA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sld>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496440C913BA45A370CE7E11E8D566" ma:contentTypeVersion="7" ma:contentTypeDescription="Create a new document." ma:contentTypeScope="" ma:versionID="a294f3863cfee161bfcb7ac074ee7a4c">
  <xsd:schema xmlns:xsd="http://www.w3.org/2001/XMLSchema" xmlns:xs="http://www.w3.org/2001/XMLSchema" xmlns:p="http://schemas.microsoft.com/office/2006/metadata/properties" xmlns:ns2="09219ee2-2e9c-4e26-afc7-dc2d20fdf34e" xmlns:ns3="acd48830-2a75-428a-ba87-2ad2d4179e11" targetNamespace="http://schemas.microsoft.com/office/2006/metadata/properties" ma:root="true" ma:fieldsID="ab4ff6d19a9d122a047aeca3702d1310" ns2:_="" ns3:_="">
    <xsd:import namespace="09219ee2-2e9c-4e26-afc7-dc2d20fdf34e"/>
    <xsd:import namespace="acd48830-2a75-428a-ba87-2ad2d4179e1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219ee2-2e9c-4e26-afc7-dc2d20fdf3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SearchProperties" ma:index="1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d48830-2a75-428a-ba87-2ad2d4179e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acd48830-2a75-428a-ba87-2ad2d4179e11">
      <UserInfo>
        <DisplayName/>
        <AccountId xsi:nil="true"/>
        <AccountType/>
      </UserInfo>
    </SharedWithUsers>
  </documentManagement>
</p:properties>
</file>

<file path=customXml/itemProps1.xml><?xml version="1.0" encoding="utf-8"?>
<ds:datastoreItem xmlns:ds="http://schemas.openxmlformats.org/officeDocument/2006/customXml" ds:itemID="{EE5A426F-4F7F-4EBE-991C-A851917D5399}">
  <ds:schemaRefs>
    <ds:schemaRef ds:uri="http://schemas.microsoft.com/sharepoint/v3/contenttype/forms"/>
  </ds:schemaRefs>
</ds:datastoreItem>
</file>

<file path=customXml/itemProps2.xml><?xml version="1.0" encoding="utf-8"?>
<ds:datastoreItem xmlns:ds="http://schemas.openxmlformats.org/officeDocument/2006/customXml" ds:itemID="{69580EB6-298B-49D1-A495-569A4AED4881}"/>
</file>

<file path=customXml/itemProps3.xml><?xml version="1.0" encoding="utf-8"?>
<ds:datastoreItem xmlns:ds="http://schemas.openxmlformats.org/officeDocument/2006/customXml" ds:itemID="{1D4A6DA8-19E4-4582-9F8A-B8E837FFE088}">
  <ds:schemaRefs>
    <ds:schemaRef ds:uri="http://purl.org/dc/dcmitype/"/>
    <ds:schemaRef ds:uri="http://schemas.microsoft.com/office/2006/metadata/properties"/>
    <ds:schemaRef ds:uri="http://schemas.microsoft.com/office/2006/documentManagement/types"/>
    <ds:schemaRef ds:uri="http://purl.org/dc/elements/1.1/"/>
    <ds:schemaRef ds:uri="http://www.w3.org/XML/1998/namespace"/>
    <ds:schemaRef ds:uri="cd84cc96-e4f0-4e7f-873a-a508fb658c41"/>
    <ds:schemaRef ds:uri="27f64e36-29aa-44d5-a3e0-06242cad7d4d"/>
    <ds:schemaRef ds:uri="http://purl.org/dc/terms/"/>
    <ds:schemaRef ds:uri="http://schemas.microsoft.com/office/infopath/2007/PartnerControls"/>
    <ds:schemaRef ds:uri="http://schemas.openxmlformats.org/package/2006/metadata/core-properties"/>
    <ds:schemaRef ds:uri="be993d5a-5390-4a32-bd90-2a12d82b1d47"/>
  </ds:schemaRefs>
</ds:datastoreItem>
</file>

<file path=docProps/app.xml><?xml version="1.0" encoding="utf-8"?>
<Properties xmlns="http://schemas.openxmlformats.org/officeDocument/2006/extended-properties" xmlns:vt="http://schemas.openxmlformats.org/officeDocument/2006/docPropsVTypes">
  <Template/>
  <TotalTime>212</TotalTime>
  <Words>912</Words>
  <Application>Microsoft Office PowerPoint</Application>
  <PresentationFormat>Affichage à l'écran (4:3)</PresentationFormat>
  <Paragraphs>54</Paragraphs>
  <Slides>21</Slides>
  <Notes>21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21</vt:i4>
      </vt:variant>
    </vt:vector>
  </HeadingPairs>
  <TitlesOfParts>
    <vt:vector size="25" baseType="lpstr">
      <vt:lpstr>Arial</vt:lpstr>
      <vt:lpstr>Calibri</vt:lpstr>
      <vt:lpstr>Verdana</vt:lpstr>
      <vt:lpstr>Thème Office</vt:lpstr>
      <vt:lpstr>12. Comparer des longueurs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COMPARER DES LONGUEURS</dc:title>
  <dc:creator>EDITIONS HATIER</dc:creator>
  <cp:lastModifiedBy>CARATY CORINNE</cp:lastModifiedBy>
  <cp:revision>29</cp:revision>
  <dcterms:created xsi:type="dcterms:W3CDTF">2022-01-07T11:15:07Z</dcterms:created>
  <dcterms:modified xsi:type="dcterms:W3CDTF">2023-06-23T20:23:47Z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0x0101008A496440C913BA45A370CE7E11E8D566</vt:lpwstr>
  </property>
  <property fmtid="{D5CDD505-2E9C-101B-9397-08002B2CF9AE}" pid="3" name="MediaServiceImageTags">
    <vt:lpwstr/>
  </property>
  <property fmtid="{D5CDD505-2E9C-101B-9397-08002B2CF9AE}" pid="4" name="Order">
    <vt:r8>68700</vt:r8>
  </property>
  <property fmtid="{D5CDD505-2E9C-101B-9397-08002B2CF9AE}" pid="5" name="xd_Signature">
    <vt:bool>false</vt:bool>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_SourceUrl">
    <vt:lpwstr/>
  </property>
  <property fmtid="{D5CDD505-2E9C-101B-9397-08002B2CF9AE}" pid="10" name="_SharedFileIndex">
    <vt:lpwstr/>
  </property>
  <property fmtid="{D5CDD505-2E9C-101B-9397-08002B2CF9AE}" pid="11" name="ComplianceAssetId">
    <vt:lpwstr/>
  </property>
  <property fmtid="{D5CDD505-2E9C-101B-9397-08002B2CF9AE}" pid="12" name="TemplateUrl">
    <vt:lpwstr/>
  </property>
</Properties>
</file>