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4"/>
  </p:notesMasterIdLst>
  <p:sldIdLst>
    <p:sldId id="260" r:id="rId5"/>
    <p:sldId id="290" r:id="rId6"/>
    <p:sldId id="392" r:id="rId7"/>
    <p:sldId id="391" r:id="rId8"/>
    <p:sldId id="394" r:id="rId9"/>
    <p:sldId id="395" r:id="rId10"/>
    <p:sldId id="281" r:id="rId11"/>
    <p:sldId id="377" r:id="rId12"/>
    <p:sldId id="381" r:id="rId13"/>
    <p:sldId id="387" r:id="rId14"/>
    <p:sldId id="384" r:id="rId15"/>
    <p:sldId id="386" r:id="rId16"/>
    <p:sldId id="383" r:id="rId17"/>
    <p:sldId id="396" r:id="rId18"/>
    <p:sldId id="399" r:id="rId19"/>
    <p:sldId id="400" r:id="rId20"/>
    <p:sldId id="401" r:id="rId21"/>
    <p:sldId id="397" r:id="rId22"/>
    <p:sldId id="398"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2EACF4B5-B5D6-1F77-434B-4ACC816D40DA}" name="Caroline HACHE" initials="CH" userId="Caroline HACH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a:srgbClr val="A3949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99E30-9107-4690-BC35-3D740E554417}" v="11" dt="2023-06-07T10:18:3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57" autoAdjust="0"/>
  </p:normalViewPr>
  <p:slideViewPr>
    <p:cSldViewPr snapToGrid="0">
      <p:cViewPr varScale="1">
        <p:scale>
          <a:sx n="110" d="100"/>
          <a:sy n="110" d="100"/>
        </p:scale>
        <p:origin x="18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Aujourd’hui, nous allons apprendre à additionner 3 nombres ou plus.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293081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17.</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59717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23.</a:t>
            </a:r>
          </a:p>
          <a:p>
            <a:r>
              <a:rPr lang="fr-FR" dirty="0"/>
              <a:t>Lors de la correction, </a:t>
            </a:r>
            <a:r>
              <a:rPr lang="fr-FR" sz="1800" b="0" i="0" u="none" strike="noStrike" dirty="0">
                <a:solidFill>
                  <a:srgbClr val="000000"/>
                </a:solidFill>
                <a:effectLst/>
                <a:latin typeface="Calibri" panose="020F0502020204030204" pitchFamily="34" charset="0"/>
              </a:rPr>
              <a:t>entourer les deux 5 pour marquer la 1</a:t>
            </a:r>
            <a:r>
              <a:rPr lang="fr-FR" sz="1800" b="0" i="0" u="none" strike="noStrike" baseline="30000" dirty="0">
                <a:solidFill>
                  <a:srgbClr val="000000"/>
                </a:solidFill>
                <a:effectLst/>
                <a:latin typeface="Calibri" panose="020F0502020204030204" pitchFamily="34" charset="0"/>
              </a:rPr>
              <a:t>re</a:t>
            </a:r>
            <a:r>
              <a:rPr lang="fr-FR" sz="1800" b="0" i="0" u="none" strike="noStrike" dirty="0">
                <a:solidFill>
                  <a:srgbClr val="000000"/>
                </a:solidFill>
                <a:effectLst/>
                <a:latin typeface="Calibri" panose="020F0502020204030204" pitchFamily="34" charset="0"/>
              </a:rPr>
              <a:t> étape de calcul. Sur une ligne en dessous, on peut écrire 5 + 5. Puis entourer d’une autre couleur le 10 à ajouter et écrire + 10 à côté des 5. Et enfin, ajouter 3.</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202847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Réponse attendue : 20.</a:t>
            </a:r>
          </a:p>
          <a:p>
            <a:r>
              <a:rPr lang="fr-FR" dirty="0"/>
              <a:t>Lors de la correction, expliquer que, lorsqu’on ne remarque aucun regroupement astucieux, on peut : </a:t>
            </a:r>
          </a:p>
          <a:p>
            <a:r>
              <a:rPr lang="fr-FR" dirty="0"/>
              <a:t>- décomposer un nombre pour pouvoir ensuite faire des regroupements. Ici on fait apparaitre dans le 7 un 5 (7= 5 + 2) pour l’additionner au premier 5. Écrire en dessous 5 + 5 + 2 + 8 ;</a:t>
            </a:r>
          </a:p>
          <a:p>
            <a:pPr marL="0" indent="0">
              <a:buFontTx/>
              <a:buNone/>
            </a:pPr>
            <a:r>
              <a:rPr lang="fr-FR" dirty="0"/>
              <a:t>- utiliser les presque doubles (7 + 8 c’est 7 + 7 + 1) ; </a:t>
            </a:r>
          </a:p>
          <a:p>
            <a:pPr marL="0" indent="0">
              <a:buFontTx/>
              <a:buNone/>
            </a:pPr>
            <a:r>
              <a:rPr lang="fr-FR" dirty="0"/>
              <a:t>- utiliser le nombre le plus grand en premier.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140773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Réponse attendue : 14.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 de la correction, </a:t>
            </a:r>
            <a:r>
              <a:rPr lang="fr-FR" sz="1200" b="0" i="0" u="none" strike="noStrike" dirty="0">
                <a:solidFill>
                  <a:srgbClr val="000000"/>
                </a:solidFill>
                <a:effectLst/>
                <a:latin typeface="Calibri" panose="020F0502020204030204" pitchFamily="34" charset="0"/>
              </a:rPr>
              <a:t>entourer 1 et 9 pour marquer la 1</a:t>
            </a:r>
            <a:r>
              <a:rPr lang="fr-FR" sz="1200" b="0" i="0" u="none" strike="noStrike" baseline="30000" dirty="0">
                <a:solidFill>
                  <a:srgbClr val="000000"/>
                </a:solidFill>
                <a:effectLst/>
                <a:latin typeface="Calibri" panose="020F0502020204030204" pitchFamily="34" charset="0"/>
              </a:rPr>
              <a:t>re</a:t>
            </a:r>
            <a:r>
              <a:rPr lang="fr-FR" sz="1200" b="0" i="0" u="none" strike="noStrike" dirty="0">
                <a:solidFill>
                  <a:srgbClr val="000000"/>
                </a:solidFill>
                <a:effectLst/>
                <a:latin typeface="Calibri" panose="020F0502020204030204" pitchFamily="34" charset="0"/>
              </a:rPr>
              <a:t> étape de calcul, puis entourer d’une autre couleur le 4 à ajouter. </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357695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Calculez 4 + 3 + 4 avec la</a:t>
            </a:r>
            <a:r>
              <a:rPr lang="fr-FR" b="0" i="1" baseline="0" dirty="0"/>
              <a:t> méthode de votre choix.</a:t>
            </a:r>
            <a:endParaRPr lang="fr-FR" b="0" i="1" dirty="0"/>
          </a:p>
          <a:p>
            <a:r>
              <a:rPr lang="fr-FR" b="0" i="0" dirty="0"/>
              <a:t>Laisser 1 minute, puis interroger les élèves et faire verbaliser les différentes stratégies possibles : la</a:t>
            </a:r>
            <a:r>
              <a:rPr lang="fr-FR" b="0" i="0" baseline="0" dirty="0"/>
              <a:t> file numérique, le </a:t>
            </a:r>
            <a:r>
              <a:rPr lang="fr-FR" b="0" i="0" baseline="0" dirty="0" err="1"/>
              <a:t>surcomptage</a:t>
            </a:r>
            <a:r>
              <a:rPr lang="fr-FR" b="0" i="0" baseline="0" dirty="0"/>
              <a:t>, l’utilisation des résultats mémorisés.</a:t>
            </a:r>
            <a:endParaRPr lang="fr-FR" b="0" i="0" dirty="0"/>
          </a:p>
          <a:p>
            <a:r>
              <a:rPr lang="fr-FR" b="0" i="1" baseline="0" dirty="0"/>
              <a:t>Dans une addition, on peut choisir dans quel ordre ajouter les nombres ; cela ne modifie pas le résultat. A</a:t>
            </a:r>
            <a:r>
              <a:rPr lang="fr-FR" i="1" dirty="0"/>
              <a:t>ujourd’hui, nous</a:t>
            </a:r>
            <a:r>
              <a:rPr lang="fr-FR" i="1" baseline="0" dirty="0"/>
              <a:t> allons nous entrainer à utiliser les résultats que l’on </a:t>
            </a:r>
            <a:r>
              <a:rPr lang="fr-FR" i="1" dirty="0"/>
              <a:t>connait par</a:t>
            </a:r>
            <a:r>
              <a:rPr lang="fr-FR" i="1" baseline="0" dirty="0"/>
              <a:t> cœur pour effectuer des additions de 3 ou 4 nombres. </a:t>
            </a:r>
          </a:p>
          <a:p>
            <a:r>
              <a:rPr lang="fr-FR" i="0" baseline="0" dirty="0"/>
              <a:t>Distribuer les réglettes pour que chaque élève expérimente cette stratégie</a:t>
            </a:r>
            <a:r>
              <a:rPr lang="fr-FR" i="0" dirty="0"/>
              <a:t>.</a:t>
            </a:r>
            <a:endParaRPr lang="fr-FR" i="0" dirty="0">
              <a:cs typeface="Calibri"/>
            </a:endParaRPr>
          </a:p>
          <a:p>
            <a:endParaRPr lang="fr-FR" dirty="0">
              <a:cs typeface="Calibri"/>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97559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Dans un train de réglettes, on peut changer l'ordre des réglettes sans que cela change le résultat. Cela permet de s'appuyer sur des résultats que l'on connait par cœur, par exemple les doubles. Ici, quel est le résultat que vous connaissez par cœur ? </a:t>
            </a:r>
          </a:p>
          <a:p>
            <a:r>
              <a:rPr lang="fr-FR" i="0" dirty="0">
                <a:sym typeface="Symbol" panose="05050102010706020507" pitchFamily="18" charset="2"/>
              </a:rPr>
              <a:t> </a:t>
            </a:r>
            <a:r>
              <a:rPr lang="fr-FR" i="1" dirty="0"/>
              <a:t>4 + 4, car c’est le double de 4</a:t>
            </a:r>
            <a:r>
              <a:rPr lang="fr-FR"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Donc quelles réglettes peut-on regrouper ? </a:t>
            </a:r>
          </a:p>
          <a:p>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71825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strike="noStrike" dirty="0">
                <a:sym typeface="Symbol" panose="05050102010706020507" pitchFamily="18" charset="2"/>
              </a:rPr>
              <a:t> L</a:t>
            </a:r>
            <a:r>
              <a:rPr lang="fr-FR" i="1" strike="noStrike" dirty="0"/>
              <a:t>es deux réglettes 4, auxquelles on ajoute la réglette 3. </a:t>
            </a:r>
          </a:p>
          <a:p>
            <a:r>
              <a:rPr lang="fr-FR" i="1" dirty="0"/>
              <a:t>Que peut-on faire maintenant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368903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strike="noStrike" dirty="0">
                <a:sym typeface="Symbol" panose="05050102010706020507" pitchFamily="18" charset="2"/>
              </a:rPr>
              <a:t> On peut remplacer </a:t>
            </a:r>
            <a:r>
              <a:rPr lang="fr-FR" i="1" strike="noStrike" dirty="0"/>
              <a:t>les deux réglettes 4 par la réglette 8. </a:t>
            </a:r>
          </a:p>
          <a:p>
            <a:r>
              <a:rPr lang="fr-FR" i="1" dirty="0"/>
              <a:t>Et maintenant, que peut-on faire pour calculer 8 + 3 ? </a:t>
            </a:r>
          </a:p>
          <a:p>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413523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
            </a:pPr>
            <a:r>
              <a:rPr lang="fr-FR" i="1" dirty="0">
                <a:sym typeface="Symbol" panose="05050102010706020507" pitchFamily="18" charset="2"/>
              </a:rPr>
              <a:t>On peut décomposer 3 en 2 + 1.</a:t>
            </a:r>
          </a:p>
          <a:p>
            <a:pPr marL="0" indent="0">
              <a:buFont typeface="Symbol" panose="05050102010706020507" pitchFamily="18" charset="2"/>
              <a:buNone/>
            </a:pPr>
            <a:r>
              <a:rPr lang="fr-FR" i="1" dirty="0"/>
              <a:t>8 + 2 = 10 et 10 + 1 = 11.</a:t>
            </a:r>
          </a:p>
          <a:p>
            <a:r>
              <a:rPr lang="fr-FR" dirty="0"/>
              <a:t>Écrire le résultat de l’opération.</a:t>
            </a:r>
          </a:p>
          <a:p>
            <a:r>
              <a:rPr lang="fr-FR" i="0" dirty="0"/>
              <a:t>Faire remarquer qu’à chaque ligne, le train de réglettes a toujours la même longueur. Le résultat est donc le même. À chaque ligne, écrire 11. On modifie l’ordre des réglettes mais aucune réglette ne disparait. C’est la même chose dans l’addition. Aucun nombre ne disparait même quand on fait des groupements. </a:t>
            </a:r>
          </a:p>
          <a:p>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256884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sz="1800" b="0" i="1" u="none" strike="noStrike" dirty="0">
                <a:solidFill>
                  <a:srgbClr val="000000"/>
                </a:solidFill>
                <a:effectLst/>
                <a:latin typeface="Calibri" panose="020F0502020204030204" pitchFamily="34" charset="0"/>
              </a:rPr>
              <a:t>Vous allez additionner 3 ou 4 nombres. Il faut utiliser les résultats que vous connaissez par cœur pour faire des regroupements astucieux, puis ajouter le troisième nombre en utilisant la stratégie de votre choix.</a:t>
            </a:r>
            <a:r>
              <a:rPr lang="en-US" sz="1800" b="0" i="0" dirty="0">
                <a:solidFill>
                  <a:srgbClr val="444444"/>
                </a:solidFill>
                <a:effectLst/>
                <a:latin typeface="Calibri" panose="020F0502020204030204" pitchFamily="34" charset="0"/>
              </a:rPr>
              <a:t>​</a:t>
            </a:r>
            <a:br>
              <a:rPr lang="en-US" sz="1800" b="0" i="0" dirty="0">
                <a:solidFill>
                  <a:srgbClr val="444444"/>
                </a:solidFill>
                <a:effectLst/>
                <a:latin typeface="Calibri" panose="020F0502020204030204" pitchFamily="34" charset="0"/>
              </a:rPr>
            </a:br>
            <a:r>
              <a:rPr lang="fr-FR" sz="1800" b="0" i="1" u="none" strike="noStrike" dirty="0">
                <a:solidFill>
                  <a:srgbClr val="000000"/>
                </a:solidFill>
                <a:effectLst/>
                <a:latin typeface="Calibri" panose="020F0502020204030204" pitchFamily="34" charset="0"/>
              </a:rPr>
              <a:t>Vous pouvez utiliser les réglettes, mais c’est encore mieux si vous n’en avez pas besoin.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fr-FR" sz="1800" b="0" i="0" dirty="0">
                <a:solidFill>
                  <a:srgbClr val="444444"/>
                </a:solidFill>
                <a:effectLst/>
                <a:latin typeface="Calibri" panose="020F0502020204030204" pitchFamily="34" charset="0"/>
              </a:rPr>
              <a:t>​</a:t>
            </a:r>
            <a:endParaRPr lang="fr-FR" b="0" i="0" dirty="0">
              <a:solidFill>
                <a:srgbClr val="444444"/>
              </a:solidFill>
              <a:effectLst/>
              <a:latin typeface="Calibri" panose="020F0502020204030204" pitchFamily="34" charset="0"/>
            </a:endParaRPr>
          </a:p>
          <a:p>
            <a:pPr algn="l" rtl="0" fontAlgn="base"/>
            <a:r>
              <a:rPr lang="fr-FR" sz="1800" b="0" i="0" dirty="0">
                <a:solidFill>
                  <a:srgbClr val="444444"/>
                </a:solidFill>
                <a:effectLst/>
                <a:latin typeface="Calibri" panose="020F0502020204030204" pitchFamily="34" charset="0"/>
              </a:rPr>
              <a:t>​</a:t>
            </a:r>
            <a:endParaRPr lang="fr-FR" b="0" i="0" dirty="0">
              <a:solidFill>
                <a:srgbClr val="444444"/>
              </a:solidFill>
              <a:effectLst/>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a:p>
        </p:txBody>
      </p:sp>
    </p:spTree>
    <p:extLst>
      <p:ext uri="{BB962C8B-B14F-4D97-AF65-F5344CB8AC3E}">
        <p14:creationId xmlns:p14="http://schemas.microsoft.com/office/powerpoint/2010/main" val="172922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Calibri" panose="020F0502020204030204" pitchFamily="34" charset="0"/>
              </a:rPr>
              <a:t>Réponse attendue : 13.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00000"/>
                </a:solidFill>
                <a:effectLst/>
                <a:latin typeface="Calibri" panose="020F0502020204030204" pitchFamily="34" charset="0"/>
              </a:rPr>
              <a:t>Rappeler aux élèves de s’appuyer sur les doubles et leur laisser un court temps de recherche.</a:t>
            </a:r>
            <a:endParaRPr lang="fr-FR" dirty="0"/>
          </a:p>
          <a:p>
            <a:r>
              <a:rPr lang="fr-FR" dirty="0"/>
              <a:t>Lors de la correction, demander aux élèves de verbaliser leur stratégie (vous pouvez utiliser les réglettes pour les illustrer). </a:t>
            </a:r>
          </a:p>
          <a:p>
            <a:r>
              <a:rPr lang="fr-FR" sz="1200" b="0" i="0" u="none" strike="noStrike" dirty="0">
                <a:solidFill>
                  <a:srgbClr val="000000"/>
                </a:solidFill>
                <a:effectLst/>
                <a:latin typeface="Calibri" panose="020F0502020204030204" pitchFamily="34" charset="0"/>
              </a:rPr>
              <a:t>Entourer le regroupement fait par l’élève et faire verbaliser qu’on ajoute ensuite le troisième nombre.</a:t>
            </a:r>
            <a:r>
              <a:rPr lang="fr-FR" sz="1200" b="0" i="0" dirty="0">
                <a:solidFill>
                  <a:srgbClr val="000000"/>
                </a:solidFill>
                <a:effectLst/>
                <a:latin typeface="Calibri" panose="020F0502020204030204" pitchFamily="34" charset="0"/>
              </a:rPr>
              <a:t>​ Noter le résultat.</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60737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Réponse attendue : 15.</a:t>
            </a:r>
          </a:p>
          <a:p>
            <a:r>
              <a:rPr lang="fr-FR" dirty="0"/>
              <a:t>Même démarche.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1435629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3CEEF-AE27-44D6-9A44-5EC3C1B42CFC}"/>
              </a:ext>
            </a:extLst>
          </p:cNvPr>
          <p:cNvSpPr>
            <a:spLocks noGrp="1"/>
          </p:cNvSpPr>
          <p:nvPr>
            <p:ph type="ctrTitle"/>
          </p:nvPr>
        </p:nvSpPr>
        <p:spPr/>
        <p:txBody>
          <a:bodyPr>
            <a:normAutofit fontScale="90000"/>
          </a:bodyPr>
          <a:lstStyle/>
          <a:p>
            <a:r>
              <a:rPr lang="fr-FR" dirty="0"/>
              <a:t>13. LES NOMBRES JUSQU’À 20</a:t>
            </a:r>
            <a:br>
              <a:rPr lang="fr-FR" dirty="0"/>
            </a:br>
            <a:r>
              <a:rPr lang="fr-FR" dirty="0"/>
              <a:t>Additionner 3 nombres ou plus</a:t>
            </a:r>
          </a:p>
        </p:txBody>
      </p:sp>
    </p:spTree>
    <p:extLst>
      <p:ext uri="{BB962C8B-B14F-4D97-AF65-F5344CB8AC3E}">
        <p14:creationId xmlns:p14="http://schemas.microsoft.com/office/powerpoint/2010/main" val="217382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B96E0C5D-F10A-A449-5EEB-6587D0128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86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EB8AE69F-DF6E-23D5-628A-4FAFDA023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60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89856CC4-5723-89D7-A926-D078E3EE3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225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5C84C2F2-0CB1-CBE9-2B9B-5C6466C7E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44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logiciel, Système d’exploitation&#10;&#10;Description générée automatiquement">
            <a:extLst>
              <a:ext uri="{FF2B5EF4-FFF2-40B4-BE49-F238E27FC236}">
                <a16:creationId xmlns:a16="http://schemas.microsoft.com/office/drawing/2014/main" id="{621BBCF9-BE3A-4EA3-976F-69E0E5C80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6634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Caractère coloré, logiciel&#10;&#10;Description générée automatiquement">
            <a:extLst>
              <a:ext uri="{FF2B5EF4-FFF2-40B4-BE49-F238E27FC236}">
                <a16:creationId xmlns:a16="http://schemas.microsoft.com/office/drawing/2014/main" id="{F5AC143D-2093-9CA2-F3F7-59ACE6EEC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8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nombre, Police&#10;&#10;Description générée automatiquement">
            <a:extLst>
              <a:ext uri="{FF2B5EF4-FFF2-40B4-BE49-F238E27FC236}">
                <a16:creationId xmlns:a16="http://schemas.microsoft.com/office/drawing/2014/main" id="{8144BD52-E111-B9C6-4259-3DD16C1CE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958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26297823-0A88-4976-5E9F-A5521FB05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78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5913176E-84DE-2FC2-43C8-CECBAB059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761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BF86C49B-5DC9-ACBF-EB39-3B149CF14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07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084904D7-8571-D2D3-4CBE-457DFAEFB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20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Caractère coloré&#10;&#10;Description générée automatiquement">
            <a:extLst>
              <a:ext uri="{FF2B5EF4-FFF2-40B4-BE49-F238E27FC236}">
                <a16:creationId xmlns:a16="http://schemas.microsoft.com/office/drawing/2014/main" id="{E3F67270-AD2C-566D-BA28-57B1D1D4C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898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Caractère coloré&#10;&#10;Description générée automatiquement">
            <a:extLst>
              <a:ext uri="{FF2B5EF4-FFF2-40B4-BE49-F238E27FC236}">
                <a16:creationId xmlns:a16="http://schemas.microsoft.com/office/drawing/2014/main" id="{1A4C37A4-C7E3-7F49-51AE-92BB67E6F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847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aractère coloré, Police&#10;&#10;Description générée automatiquement">
            <a:extLst>
              <a:ext uri="{FF2B5EF4-FFF2-40B4-BE49-F238E27FC236}">
                <a16:creationId xmlns:a16="http://schemas.microsoft.com/office/drawing/2014/main" id="{48953FEC-E056-19B9-E19C-51A1596D7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587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aractère coloré, Police&#10;&#10;Description générée automatiquement">
            <a:extLst>
              <a:ext uri="{FF2B5EF4-FFF2-40B4-BE49-F238E27FC236}">
                <a16:creationId xmlns:a16="http://schemas.microsoft.com/office/drawing/2014/main" id="{B4D5E393-5D86-7EDC-9D2B-D0EC84CA8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689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conception&#10;&#10;Description générée automatiquement">
            <a:extLst>
              <a:ext uri="{FF2B5EF4-FFF2-40B4-BE49-F238E27FC236}">
                <a16:creationId xmlns:a16="http://schemas.microsoft.com/office/drawing/2014/main" id="{18C9EA15-20FC-24B7-B55F-22DA6CE8A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528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nombre&#10;&#10;Description générée automatiquement">
            <a:extLst>
              <a:ext uri="{FF2B5EF4-FFF2-40B4-BE49-F238E27FC236}">
                <a16:creationId xmlns:a16="http://schemas.microsoft.com/office/drawing/2014/main" id="{3AC6082D-8B89-F8A1-7C1F-CD5B6947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92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919881DB-DD73-72C3-B91B-F81A890DA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19398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BA27F-D21F-4DCA-8718-6907820D6510}">
  <ds:schemaRefs>
    <ds:schemaRef ds:uri="27f64e36-29aa-44d5-a3e0-06242cad7d4d"/>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cd84cc96-e4f0-4e7f-873a-a508fb658c41"/>
    <ds:schemaRef ds:uri="http://schemas.microsoft.com/office/2006/metadata/properties"/>
    <ds:schemaRef ds:uri="http://purl.org/dc/elements/1.1/"/>
    <ds:schemaRef ds:uri="be993d5a-5390-4a32-bd90-2a12d82b1d47"/>
  </ds:schemaRefs>
</ds:datastoreItem>
</file>

<file path=customXml/itemProps2.xml><?xml version="1.0" encoding="utf-8"?>
<ds:datastoreItem xmlns:ds="http://schemas.openxmlformats.org/officeDocument/2006/customXml" ds:itemID="{977E9629-7776-4D8E-B4D6-45FEF87DC349}"/>
</file>

<file path=customXml/itemProps3.xml><?xml version="1.0" encoding="utf-8"?>
<ds:datastoreItem xmlns:ds="http://schemas.openxmlformats.org/officeDocument/2006/customXml" ds:itemID="{C3AD6E93-9B95-4056-BF85-2BD0A4A73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4674</TotalTime>
  <Words>653</Words>
  <Application>Microsoft Office PowerPoint</Application>
  <PresentationFormat>Affichage à l'écran (4:3)</PresentationFormat>
  <Paragraphs>49</Paragraphs>
  <Slides>19</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Symbol</vt:lpstr>
      <vt:lpstr>Arial</vt:lpstr>
      <vt:lpstr>Calibri</vt:lpstr>
      <vt:lpstr>Verdana</vt:lpstr>
      <vt:lpstr>Calibri Light</vt:lpstr>
      <vt:lpstr>Thème Office</vt:lpstr>
      <vt:lpstr>13. LES NOMBRES JUSQU’À 20 Additionner 3 nombres ou plus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62</cp:revision>
  <dcterms:created xsi:type="dcterms:W3CDTF">2022-01-07T11:15:07Z</dcterms:created>
  <dcterms:modified xsi:type="dcterms:W3CDTF">2023-06-23T20:32:18Z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