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6"/>
  </p:notesMasterIdLst>
  <p:sldIdLst>
    <p:sldId id="256" r:id="rId5"/>
    <p:sldId id="467" r:id="rId6"/>
    <p:sldId id="468" r:id="rId7"/>
    <p:sldId id="480" r:id="rId8"/>
    <p:sldId id="479" r:id="rId9"/>
    <p:sldId id="478" r:id="rId10"/>
    <p:sldId id="477" r:id="rId11"/>
    <p:sldId id="476" r:id="rId12"/>
    <p:sldId id="491" r:id="rId13"/>
    <p:sldId id="483" r:id="rId14"/>
    <p:sldId id="484" r:id="rId15"/>
    <p:sldId id="485" r:id="rId16"/>
    <p:sldId id="481" r:id="rId17"/>
    <p:sldId id="469" r:id="rId18"/>
    <p:sldId id="482" r:id="rId19"/>
    <p:sldId id="492" r:id="rId20"/>
    <p:sldId id="490" r:id="rId21"/>
    <p:sldId id="489" r:id="rId22"/>
    <p:sldId id="488" r:id="rId23"/>
    <p:sldId id="486" r:id="rId24"/>
    <p:sldId id="487" r:id="rId25"/>
    <p:sldId id="470" r:id="rId26"/>
    <p:sldId id="494" r:id="rId27"/>
    <p:sldId id="493" r:id="rId28"/>
    <p:sldId id="473" r:id="rId29"/>
    <p:sldId id="495" r:id="rId30"/>
    <p:sldId id="496" r:id="rId31"/>
    <p:sldId id="497" r:id="rId32"/>
    <p:sldId id="474" r:id="rId33"/>
    <p:sldId id="263" r:id="rId34"/>
    <p:sldId id="475"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Verdana" panose="020B0604030504040204" pitchFamily="34"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99329D8D-736E-127F-056B-D92D91D3CEEB}" name="Harmonie Rossi Tessier" initials="HRT" userId="ce3dc0babca3d520" providerId="Windows Live"/>
  <p188:author id="{2EACF4B5-B5D6-1F77-434B-4ACC816D40DA}" name="Caroline HACHE" initials="CH" userId="Caroline HACH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4D1"/>
    <a:srgbClr val="A3949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C8E97-0FC6-486E-BBAD-F022E854216D}" v="2" dt="2023-05-15T10:34:46.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4" autoAdjust="0"/>
    <p:restoredTop sz="71040" autoAdjust="0"/>
  </p:normalViewPr>
  <p:slideViewPr>
    <p:cSldViewPr snapToGrid="0">
      <p:cViewPr varScale="1">
        <p:scale>
          <a:sx n="81" d="100"/>
          <a:sy n="81" d="100"/>
        </p:scale>
        <p:origin x="23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23/06/2023</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dirty="0"/>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Aujourd’hui, nous allons nous entrainer à calculer des sommes. Nous allons ajouter 1, 2 ou 3 à des nombres inférieurs ou égaux à 10.</a:t>
            </a:r>
          </a:p>
          <a:p>
            <a:r>
              <a:rPr lang="fr-FR" i="1" dirty="0"/>
              <a:t>Il faudra mémoriser ces sommes ou apprendre à les calculer très vite.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dirty="0"/>
          </a:p>
        </p:txBody>
      </p:sp>
    </p:spTree>
    <p:extLst>
      <p:ext uri="{BB962C8B-B14F-4D97-AF65-F5344CB8AC3E}">
        <p14:creationId xmlns:p14="http://schemas.microsoft.com/office/powerpoint/2010/main" val="2739197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Même démarche que pour la table de 1. Ces sommes sont déjà mémorisées ou faciles à retrouver en ajoutant 1 puis encore 1 (sur la file numérique ou sur les doigts).</a:t>
            </a:r>
            <a:br>
              <a:rPr lang="fr-FR" i="0" dirty="0"/>
            </a:br>
            <a:r>
              <a:rPr lang="fr-FR" i="0" dirty="0"/>
              <a:t>Le faire verbaliser par les élèves lors de la correction :</a:t>
            </a:r>
            <a:br>
              <a:rPr lang="fr-FR" i="1" dirty="0"/>
            </a:br>
            <a:r>
              <a:rPr lang="fr-FR" i="1" dirty="0"/>
              <a:t>- je connais 1 + 2 par cœur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 j’ai fait : 1 + 1 + 1.</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10</a:t>
            </a:fld>
            <a:endParaRPr lang="fr-FR" dirty="0"/>
          </a:p>
        </p:txBody>
      </p:sp>
    </p:spTree>
    <p:extLst>
      <p:ext uri="{BB962C8B-B14F-4D97-AF65-F5344CB8AC3E}">
        <p14:creationId xmlns:p14="http://schemas.microsoft.com/office/powerpoint/2010/main" val="249793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Faire verbaliser le surcomptage également si un élève l’utilise. </a:t>
            </a:r>
            <a:r>
              <a:rPr lang="fr-FR" i="1" dirty="0"/>
              <a:t>J’ai calculé avec ma tête et mes doigts : j’ai mis 7 dans ma tête et j’ai ajouté 1 et encore1, ça fait 9.</a:t>
            </a: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11</a:t>
            </a:fld>
            <a:endParaRPr lang="fr-FR" dirty="0"/>
          </a:p>
        </p:txBody>
      </p:sp>
    </p:spTree>
    <p:extLst>
      <p:ext uri="{BB962C8B-B14F-4D97-AF65-F5344CB8AC3E}">
        <p14:creationId xmlns:p14="http://schemas.microsoft.com/office/powerpoint/2010/main" val="264318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Faire remarquer que 2 + 9, cela donne le même résultat que 9 + 2 ; il est plus rapide et efficace de partir du plus grand nombre quand on ajoute.</a:t>
            </a:r>
            <a:br>
              <a:rPr lang="fr-FR" i="0" dirty="0"/>
            </a:b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dirty="0"/>
          </a:p>
        </p:txBody>
      </p:sp>
    </p:spTree>
    <p:extLst>
      <p:ext uri="{BB962C8B-B14F-4D97-AF65-F5344CB8AC3E}">
        <p14:creationId xmlns:p14="http://schemas.microsoft.com/office/powerpoint/2010/main" val="118059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Faire verbaliser que l’on peut reconnaitre une décomposition de 10, ou encore utiliser la commutativité en calculant 8 + 2.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dirty="0"/>
          </a:p>
        </p:txBody>
      </p:sp>
    </p:spTree>
    <p:extLst>
      <p:ext uri="{BB962C8B-B14F-4D97-AF65-F5344CB8AC3E}">
        <p14:creationId xmlns:p14="http://schemas.microsoft.com/office/powerpoint/2010/main" val="2245750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dirty="0"/>
          </a:p>
        </p:txBody>
      </p:sp>
    </p:spTree>
    <p:extLst>
      <p:ext uri="{BB962C8B-B14F-4D97-AF65-F5344CB8AC3E}">
        <p14:creationId xmlns:p14="http://schemas.microsoft.com/office/powerpoint/2010/main" val="78260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15</a:t>
            </a:fld>
            <a:endParaRPr lang="fr-FR" dirty="0"/>
          </a:p>
        </p:txBody>
      </p:sp>
    </p:spTree>
    <p:extLst>
      <p:ext uri="{BB962C8B-B14F-4D97-AF65-F5344CB8AC3E}">
        <p14:creationId xmlns:p14="http://schemas.microsoft.com/office/powerpoint/2010/main" val="1529412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Lire la synthèse.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Conclure : </a:t>
            </a:r>
            <a:r>
              <a:rPr lang="fr-FR" i="1" dirty="0"/>
              <a:t>c’est pour cela que je ne vous demanderai pas d’apprendre la table d’addition de 2 par cœur, parce que soit vous la connaissez déjà, soit vous pouvez la retrouver très rapidement.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Maintenant nous allons calculer des sommes qui font partie de la table d’addition de 3.</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16</a:t>
            </a:fld>
            <a:endParaRPr lang="fr-FR" dirty="0"/>
          </a:p>
        </p:txBody>
      </p:sp>
    </p:spTree>
    <p:extLst>
      <p:ext uri="{BB962C8B-B14F-4D97-AF65-F5344CB8AC3E}">
        <p14:creationId xmlns:p14="http://schemas.microsoft.com/office/powerpoint/2010/main" val="339737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Même démarche que pour les autres tables. </a:t>
            </a:r>
            <a:br>
              <a:rPr lang="fr-FR" i="0" dirty="0"/>
            </a:br>
            <a:r>
              <a:rPr lang="fr-FR" i="0" dirty="0"/>
              <a:t>Si un élève verbalise l’appui sur les doubles, l’aider à formuler : </a:t>
            </a:r>
            <a:r>
              <a:rPr lang="fr-FR" i="1" dirty="0"/>
              <a:t>je sais par cœur que 3 + 3 = 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4, c’est 1 de plus que 3, donc 4 + 3 = 7.</a:t>
            </a:r>
            <a:br>
              <a:rPr lang="fr-FR" i="0" dirty="0"/>
            </a:br>
            <a:r>
              <a:rPr lang="fr-FR" i="0" dirty="0"/>
              <a:t>Lors de la correction, faire remarquer que les élèves qui connaissent ces sommes par cœur sont plus rapides. Cela prend un peu plus de temps d’ajouter 3 avec les autres stratégies.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17</a:t>
            </a:fld>
            <a:endParaRPr lang="fr-FR" dirty="0"/>
          </a:p>
        </p:txBody>
      </p:sp>
    </p:spTree>
    <p:extLst>
      <p:ext uri="{BB962C8B-B14F-4D97-AF65-F5344CB8AC3E}">
        <p14:creationId xmlns:p14="http://schemas.microsoft.com/office/powerpoint/2010/main" val="1097337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18</a:t>
            </a:fld>
            <a:endParaRPr lang="fr-FR" dirty="0"/>
          </a:p>
        </p:txBody>
      </p:sp>
    </p:spTree>
    <p:extLst>
      <p:ext uri="{BB962C8B-B14F-4D97-AF65-F5344CB8AC3E}">
        <p14:creationId xmlns:p14="http://schemas.microsoft.com/office/powerpoint/2010/main" val="3937382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Faire verbaliser ici la stratégie qui consiste à s’appuyer sur les résultats que l’on connait déjà : </a:t>
            </a:r>
            <a:r>
              <a:rPr lang="fr-FR" i="1" dirty="0"/>
              <a:t>9 + 3, c’est 9 + 1 + 2, c’est-à-dire 10 + 2.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Si besoin, utiliser les réglettes aimantées : afficher le train des réglettes 9 et 3, placer à nouveau 9 en dessous, puis demander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combien on ajoute à 9 pour faire 10 ? </a:t>
            </a:r>
            <a:r>
              <a:rPr lang="fr-FR" i="1" dirty="0">
                <a:sym typeface="Symbol" panose="05050102010706020507" pitchFamily="18" charset="2"/>
              </a:rPr>
              <a:t></a:t>
            </a:r>
            <a:r>
              <a:rPr lang="fr-FR" i="1" dirty="0"/>
              <a:t> On ajoute la réglette 1. </a:t>
            </a:r>
            <a:br>
              <a:rPr lang="fr-FR" i="0" dirty="0"/>
            </a:br>
            <a:r>
              <a:rPr lang="fr-FR" i="1" dirty="0"/>
              <a:t>On doit ajouter 3. On a déjà ajouté 1 : combien doit-on encore ajouter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ym typeface="Symbol" panose="05050102010706020507" pitchFamily="18" charset="2"/>
              </a:rPr>
              <a:t> </a:t>
            </a:r>
            <a:r>
              <a:rPr lang="fr-FR" i="1" dirty="0"/>
              <a:t>Il faut encore ajouter 2</a:t>
            </a:r>
            <a:r>
              <a:rPr lang="fr-FR" i="0" dirty="0"/>
              <a:t>.</a:t>
            </a:r>
            <a:br>
              <a:rPr lang="fr-FR" i="0" dirty="0"/>
            </a:br>
            <a:r>
              <a:rPr lang="fr-FR" i="1" dirty="0"/>
              <a:t>9 + 3 = 9 + 1 + 2 = 10 + 2.</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19</a:t>
            </a:fld>
            <a:endParaRPr lang="fr-FR" dirty="0"/>
          </a:p>
        </p:txBody>
      </p:sp>
    </p:spTree>
    <p:extLst>
      <p:ext uri="{BB962C8B-B14F-4D97-AF65-F5344CB8AC3E}">
        <p14:creationId xmlns:p14="http://schemas.microsoft.com/office/powerpoint/2010/main" val="319238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Vous connaissez déjà certains résultats par cœur. Et pour ceux que vous n’avez pas encore mémorisés, vous pouvez utiliser les stratégies que l’on connait : les doigts, ou la tête et les doigts et la file numérique.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dirty="0"/>
          </a:p>
        </p:txBody>
      </p:sp>
    </p:spTree>
    <p:extLst>
      <p:ext uri="{BB962C8B-B14F-4D97-AF65-F5344CB8AC3E}">
        <p14:creationId xmlns:p14="http://schemas.microsoft.com/office/powerpoint/2010/main" val="3417973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Insister sur l’importance de connaitre par cœur les sommes égales à 10.</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20</a:t>
            </a:fld>
            <a:endParaRPr lang="fr-FR" dirty="0"/>
          </a:p>
        </p:txBody>
      </p:sp>
    </p:spTree>
    <p:extLst>
      <p:ext uri="{BB962C8B-B14F-4D97-AF65-F5344CB8AC3E}">
        <p14:creationId xmlns:p14="http://schemas.microsoft.com/office/powerpoint/2010/main" val="194670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Rappeler que 3 + 8, c’est le même résultat que 8 + 3, et qu’on peut décomposer 3 en 2 + 1 pour calculer 8 + 2 + 1.</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21</a:t>
            </a:fld>
            <a:endParaRPr lang="fr-FR" dirty="0"/>
          </a:p>
        </p:txBody>
      </p:sp>
    </p:spTree>
    <p:extLst>
      <p:ext uri="{BB962C8B-B14F-4D97-AF65-F5344CB8AC3E}">
        <p14:creationId xmlns:p14="http://schemas.microsoft.com/office/powerpoint/2010/main" val="1635445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Faire verbaliser : </a:t>
            </a:r>
            <a:r>
              <a:rPr lang="fr-FR" i="1" dirty="0"/>
              <a:t>je connais par cœur le double de 3 </a:t>
            </a:r>
            <a:r>
              <a:rPr lang="fr-FR" i="1" dirty="0">
                <a:sym typeface="Symbol" panose="05050102010706020507" pitchFamily="18" charset="2"/>
              </a:rPr>
              <a:t></a:t>
            </a:r>
            <a:r>
              <a:rPr lang="fr-FR" i="1" dirty="0"/>
              <a:t> 3 + 3 = 6.</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22</a:t>
            </a:fld>
            <a:endParaRPr lang="fr-FR" dirty="0"/>
          </a:p>
        </p:txBody>
      </p:sp>
    </p:spTree>
    <p:extLst>
      <p:ext uri="{BB962C8B-B14F-4D97-AF65-F5344CB8AC3E}">
        <p14:creationId xmlns:p14="http://schemas.microsoft.com/office/powerpoint/2010/main" val="18244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Dans la table de 3, il y a beaucoup de résultats que nous connaissons déjà par cœur, et d’autres que nous allons devoir mémoriser.</a:t>
            </a:r>
            <a:br>
              <a:rPr lang="fr-FR" i="1" dirty="0"/>
            </a:br>
            <a:r>
              <a:rPr lang="fr-FR" i="1" dirty="0"/>
              <a:t>Nous allons commencer par repérer ceux que nous connaissons déjà. Levez le doigt pour me donner un résultat que vous connaissez par cœur, sans réfléchir. </a:t>
            </a:r>
            <a:br>
              <a:rPr lang="fr-FR" i="0" dirty="0"/>
            </a:br>
            <a:r>
              <a:rPr lang="fr-FR" i="0" dirty="0"/>
              <a:t>Noter les réponses. Faire remarquer que tous les résultats jusqu’à 10 sont présents dans les maisons des nombres. Il y a donc 3 nouvelles sommes à mémoriser : 8 + 3 ; 9 + 3 et 10 + 3.</a:t>
            </a:r>
            <a:br>
              <a:rPr lang="fr-FR" i="0" dirty="0"/>
            </a:br>
            <a:r>
              <a:rPr lang="fr-FR" i="0" dirty="0"/>
              <a:t>Si 10 + 3 n’a pas été désignée comme une somme mémorisée, faire remarquer que c’est la décomposition de 13.</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23</a:t>
            </a:fld>
            <a:endParaRPr lang="fr-FR" dirty="0"/>
          </a:p>
        </p:txBody>
      </p:sp>
    </p:spTree>
    <p:extLst>
      <p:ext uri="{BB962C8B-B14F-4D97-AF65-F5344CB8AC3E}">
        <p14:creationId xmlns:p14="http://schemas.microsoft.com/office/powerpoint/2010/main" val="1803635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Voici deux sommes qu’il va falloir retenir. En attendant de les connaitre par cœur, on peut utiliser la stratégie consistant à s’appuyer sur des résultats connus.</a:t>
            </a:r>
            <a:br>
              <a:rPr lang="fr-FR" i="1" dirty="0"/>
            </a:br>
            <a:r>
              <a:rPr lang="fr-FR" sz="1200" b="0" i="1" u="none" strike="noStrike" dirty="0">
                <a:solidFill>
                  <a:srgbClr val="000000"/>
                </a:solidFill>
                <a:effectLst/>
                <a:latin typeface="Calibri" panose="020F0502020204030204" pitchFamily="34" charset="0"/>
              </a:rPr>
              <a:t>On cherche d’abord à constituer une dizaine, pour calculer 8 + 3, je fais d’abord 8 + 2 car je sais par cœur que ça fait 10. Je dois encore ajouter 1 </a:t>
            </a:r>
            <a:r>
              <a:rPr lang="fr-FR" sz="1200" b="0" i="1" u="none" strike="noStrike" dirty="0">
                <a:solidFill>
                  <a:srgbClr val="000000"/>
                </a:solidFill>
                <a:effectLst/>
                <a:latin typeface="Calibri" panose="020F0502020204030204" pitchFamily="34" charset="0"/>
                <a:sym typeface="Symbol" panose="05050102010706020507" pitchFamily="18" charset="2"/>
              </a:rPr>
              <a:t></a:t>
            </a:r>
            <a:r>
              <a:rPr lang="fr-FR" sz="1200" b="0" i="1" u="none" strike="noStrike" dirty="0">
                <a:solidFill>
                  <a:srgbClr val="000000"/>
                </a:solidFill>
                <a:effectLst/>
                <a:latin typeface="Calibri" panose="020F0502020204030204" pitchFamily="34" charset="0"/>
              </a:rPr>
              <a:t> 10 + 1 = 11.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Calibri" panose="020F0502020204030204" pitchFamily="34" charset="0"/>
              </a:rPr>
              <a:t>Si besoin, illustrer avec les réglettes.</a:t>
            </a:r>
            <a:endParaRPr lang="fr-FR" sz="1200"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24</a:t>
            </a:fld>
            <a:endParaRPr lang="fr-FR" dirty="0"/>
          </a:p>
        </p:txBody>
      </p:sp>
    </p:spTree>
    <p:extLst>
      <p:ext uri="{BB962C8B-B14F-4D97-AF65-F5344CB8AC3E}">
        <p14:creationId xmlns:p14="http://schemas.microsoft.com/office/powerpoint/2010/main" val="50644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aux élèves la présence du </a:t>
            </a:r>
            <a:r>
              <a:rPr lang="fr-FR" dirty="0" err="1"/>
              <a:t>picto</a:t>
            </a:r>
            <a:r>
              <a:rPr lang="fr-FR" dirty="0"/>
              <a:t> « chronomètre » : chaque exercice sera d'abord chronométré pour que les élèves se rendent compte de ce qu’ils savent déjà et de ce qu’ils doivent encore calculer (voir le guide pédagogique pour les détails de la mise en œuvre).</a:t>
            </a:r>
          </a:p>
          <a:p>
            <a:r>
              <a:rPr lang="fr-FR" dirty="0"/>
              <a:t>Insister pour que, dans la première phase, ils ne fassent pas les calculs dans l'ordre mais cherchent et complètent en premier les sommes </a:t>
            </a:r>
            <a:r>
              <a:rPr lang="fr-FR" b="1" dirty="0"/>
              <a:t>qu'ils connaissent par cœur.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25</a:t>
            </a:fld>
            <a:endParaRPr lang="fr-FR" dirty="0"/>
          </a:p>
        </p:txBody>
      </p:sp>
    </p:spTree>
    <p:extLst>
      <p:ext uri="{BB962C8B-B14F-4D97-AF65-F5344CB8AC3E}">
        <p14:creationId xmlns:p14="http://schemas.microsoft.com/office/powerpoint/2010/main" val="2406576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26</a:t>
            </a:fld>
            <a:endParaRPr lang="fr-FR" dirty="0"/>
          </a:p>
        </p:txBody>
      </p:sp>
    </p:spTree>
    <p:extLst>
      <p:ext uri="{BB962C8B-B14F-4D97-AF65-F5344CB8AC3E}">
        <p14:creationId xmlns:p14="http://schemas.microsoft.com/office/powerpoint/2010/main" val="2715197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27</a:t>
            </a:fld>
            <a:endParaRPr lang="fr-FR" dirty="0"/>
          </a:p>
        </p:txBody>
      </p:sp>
    </p:spTree>
    <p:extLst>
      <p:ext uri="{BB962C8B-B14F-4D97-AF65-F5344CB8AC3E}">
        <p14:creationId xmlns:p14="http://schemas.microsoft.com/office/powerpoint/2010/main" val="274041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28</a:t>
            </a:fld>
            <a:endParaRPr lang="fr-FR" dirty="0"/>
          </a:p>
        </p:txBody>
      </p:sp>
    </p:spTree>
    <p:extLst>
      <p:ext uri="{BB962C8B-B14F-4D97-AF65-F5344CB8AC3E}">
        <p14:creationId xmlns:p14="http://schemas.microsoft.com/office/powerpoint/2010/main" val="1796021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29</a:t>
            </a:fld>
            <a:endParaRPr lang="fr-FR" dirty="0"/>
          </a:p>
        </p:txBody>
      </p:sp>
    </p:spTree>
    <p:extLst>
      <p:ext uri="{BB962C8B-B14F-4D97-AF65-F5344CB8AC3E}">
        <p14:creationId xmlns:p14="http://schemas.microsoft.com/office/powerpoint/2010/main" val="306191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Énoncer le calcul, les élèves écrivent seulement le résultat puis lèvent l’ardoise. Valider ou invalider discrètement. Puis corriger au bout de 10 secondes ; la séance doit être très rythmée. Interroger un élève et lui demander d’indiquer sa stratégie. Faire émerger que ce résultat est déjà mémorisé car il est dans les décompositions des nombres déjà vues, mais que l’on peut aussi ajouter 1 dans sa tête très rapidement, car ajouter 1, c’est dire le nombre suivant. Le montrer sur la file numérique : </a:t>
            </a:r>
            <a:r>
              <a:rPr lang="fr-FR" i="1" dirty="0"/>
              <a:t>juste après 7, il y a 8.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dirty="0"/>
          </a:p>
        </p:txBody>
      </p:sp>
    </p:spTree>
    <p:extLst>
      <p:ext uri="{BB962C8B-B14F-4D97-AF65-F5344CB8AC3E}">
        <p14:creationId xmlns:p14="http://schemas.microsoft.com/office/powerpoint/2010/main" val="54588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Même démarche.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dirty="0"/>
          </a:p>
        </p:txBody>
      </p:sp>
    </p:spTree>
    <p:extLst>
      <p:ext uri="{BB962C8B-B14F-4D97-AF65-F5344CB8AC3E}">
        <p14:creationId xmlns:p14="http://schemas.microsoft.com/office/powerpoint/2010/main" val="110750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Faire remarquer que 1 + 9, cela donne le même résultat que 9 + 1 ; il est plus rapide et efficace de partir du plus grand nombre quand on ajoute.</a:t>
            </a:r>
            <a:br>
              <a:rPr lang="fr-FR" i="0" dirty="0"/>
            </a:br>
            <a:r>
              <a:rPr lang="fr-FR" i="0" dirty="0"/>
              <a:t>Illustrer avec les réglettes aimantées : afficher le train de réglettes 1 + 9, placer 10 au-dessous. Faire verbaliser : </a:t>
            </a:r>
            <a:r>
              <a:rPr lang="fr-FR" i="1" dirty="0"/>
              <a:t>1 + 9 = 10. </a:t>
            </a:r>
            <a:r>
              <a:rPr lang="fr-FR" i="0" dirty="0"/>
              <a:t>Inverser les réglettes et faire verbaliser que, quand on ajoute, on peut inverser l’ordre des nombres, ça ne change pas le résultat.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dirty="0"/>
          </a:p>
        </p:txBody>
      </p:sp>
    </p:spTree>
    <p:extLst>
      <p:ext uri="{BB962C8B-B14F-4D97-AF65-F5344CB8AC3E}">
        <p14:creationId xmlns:p14="http://schemas.microsoft.com/office/powerpoint/2010/main" val="346706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dirty="0"/>
          </a:p>
        </p:txBody>
      </p:sp>
    </p:spTree>
    <p:extLst>
      <p:ext uri="{BB962C8B-B14F-4D97-AF65-F5344CB8AC3E}">
        <p14:creationId xmlns:p14="http://schemas.microsoft.com/office/powerpoint/2010/main" val="388504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7</a:t>
            </a:fld>
            <a:endParaRPr lang="fr-FR" dirty="0"/>
          </a:p>
        </p:txBody>
      </p:sp>
    </p:spTree>
    <p:extLst>
      <p:ext uri="{BB962C8B-B14F-4D97-AF65-F5344CB8AC3E}">
        <p14:creationId xmlns:p14="http://schemas.microsoft.com/office/powerpoint/2010/main" val="126614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8</a:t>
            </a:fld>
            <a:endParaRPr lang="fr-FR" dirty="0"/>
          </a:p>
        </p:txBody>
      </p:sp>
    </p:spTree>
    <p:extLst>
      <p:ext uri="{BB962C8B-B14F-4D97-AF65-F5344CB8AC3E}">
        <p14:creationId xmlns:p14="http://schemas.microsoft.com/office/powerpoint/2010/main" val="413660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Lire la synthèse.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Conclure : </a:t>
            </a:r>
            <a:r>
              <a:rPr lang="fr-FR" i="1" dirty="0"/>
              <a:t>c’est pour cela que je ne vous demanderai pas d’apprendre la table d’addition de 1 par cœur, parce que soit vous la connaissez déjà, soit vous pouvez la retrouver très rapidement.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Illustrer avec un exemple sur la file numérique. Puis interroger rapidement les élèves pour vérifier qu’ils ont compris : </a:t>
            </a:r>
            <a:r>
              <a:rPr lang="fr-FR" i="1" dirty="0"/>
              <a:t>5 + 1 ? 10 + 1 ? 17 + 1 ?</a:t>
            </a:r>
            <a:br>
              <a:rPr lang="fr-FR" i="1" dirty="0"/>
            </a:br>
            <a:r>
              <a:rPr lang="fr-FR" i="1" dirty="0"/>
              <a:t>Maintenant, nous allons calculer des sommes qui font partie de la table d’addition de 2.</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9</a:t>
            </a:fld>
            <a:endParaRPr lang="fr-FR" dirty="0"/>
          </a:p>
        </p:txBody>
      </p:sp>
    </p:spTree>
    <p:extLst>
      <p:ext uri="{BB962C8B-B14F-4D97-AF65-F5344CB8AC3E}">
        <p14:creationId xmlns:p14="http://schemas.microsoft.com/office/powerpoint/2010/main" val="1326069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a:extLst>
              <a:ext uri="{28A0092B-C50C-407E-A947-70E740481C1C}">
                <a14:useLocalDpi xmlns:a14="http://schemas.microsoft.com/office/drawing/2010/main" val="0"/>
              </a:ext>
            </a:extLst>
          </a:blip>
          <a:srcRect t="1565" b="1565"/>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vidéoprojection</a:t>
            </a: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155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23/06/2023</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dirty="0"/>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9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CEEF-AE27-44D6-9A44-5EC3C1B42CFC}"/>
              </a:ext>
            </a:extLst>
          </p:cNvPr>
          <p:cNvSpPr>
            <a:spLocks noGrp="1"/>
          </p:cNvSpPr>
          <p:nvPr>
            <p:ph type="ctrTitle"/>
          </p:nvPr>
        </p:nvSpPr>
        <p:spPr/>
        <p:txBody>
          <a:bodyPr>
            <a:normAutofit fontScale="90000"/>
          </a:bodyPr>
          <a:lstStyle/>
          <a:p>
            <a:r>
              <a:rPr lang="fr-FR" dirty="0"/>
              <a:t>14. LES NOMBRES JUSQU’À 20</a:t>
            </a:r>
            <a:br>
              <a:rPr lang="fr-FR" dirty="0"/>
            </a:br>
            <a:r>
              <a:rPr lang="fr-FR" dirty="0"/>
              <a:t>Addition : les tables de 1, de 2 et de 3</a:t>
            </a:r>
          </a:p>
        </p:txBody>
      </p:sp>
    </p:spTree>
    <p:extLst>
      <p:ext uri="{BB962C8B-B14F-4D97-AF65-F5344CB8AC3E}">
        <p14:creationId xmlns:p14="http://schemas.microsoft.com/office/powerpoint/2010/main" val="252049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48A4090D-C11C-6001-254D-6AC977C30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409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39E2F369-AA73-EC39-18F3-B68414087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984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7A069FFF-3DDC-8011-E844-D92B85F3A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55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Description générée automatiquement">
            <a:extLst>
              <a:ext uri="{FF2B5EF4-FFF2-40B4-BE49-F238E27FC236}">
                <a16:creationId xmlns:a16="http://schemas.microsoft.com/office/drawing/2014/main" id="{0D6C1542-C7DA-DE96-1A22-DC95680EB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620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Description générée automatiquement">
            <a:extLst>
              <a:ext uri="{FF2B5EF4-FFF2-40B4-BE49-F238E27FC236}">
                <a16:creationId xmlns:a16="http://schemas.microsoft.com/office/drawing/2014/main" id="{5066628F-6CC2-47DF-C094-C4890B11D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318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Description générée automatiquement">
            <a:extLst>
              <a:ext uri="{FF2B5EF4-FFF2-40B4-BE49-F238E27FC236}">
                <a16:creationId xmlns:a16="http://schemas.microsoft.com/office/drawing/2014/main" id="{41A00E25-8718-5882-EDFF-A886EE0F5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32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29839E3D-684C-A9BB-E452-49BAD8D15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175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Police&#10;&#10;Description générée automatiquement">
            <a:extLst>
              <a:ext uri="{FF2B5EF4-FFF2-40B4-BE49-F238E27FC236}">
                <a16:creationId xmlns:a16="http://schemas.microsoft.com/office/drawing/2014/main" id="{53BDC134-A9C0-9FB8-40B3-CA2AE7A4E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438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Police&#10;&#10;Description générée automatiquement">
            <a:extLst>
              <a:ext uri="{FF2B5EF4-FFF2-40B4-BE49-F238E27FC236}">
                <a16:creationId xmlns:a16="http://schemas.microsoft.com/office/drawing/2014/main" id="{456B1602-5E8C-0C25-8E1C-3E029D884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933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Police&#10;&#10;Description générée automatiquement">
            <a:extLst>
              <a:ext uri="{FF2B5EF4-FFF2-40B4-BE49-F238E27FC236}">
                <a16:creationId xmlns:a16="http://schemas.microsoft.com/office/drawing/2014/main" id="{B383D1DD-3B05-7D3B-5011-E4E6F089D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133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conception&#10;&#10;Description générée automatiquement">
            <a:extLst>
              <a:ext uri="{FF2B5EF4-FFF2-40B4-BE49-F238E27FC236}">
                <a16:creationId xmlns:a16="http://schemas.microsoft.com/office/drawing/2014/main" id="{518F4EE8-25E2-E018-78D3-7871587C8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512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Police&#10;&#10;Description générée automatiquement">
            <a:extLst>
              <a:ext uri="{FF2B5EF4-FFF2-40B4-BE49-F238E27FC236}">
                <a16:creationId xmlns:a16="http://schemas.microsoft.com/office/drawing/2014/main" id="{35DDB792-7D1C-9664-1598-3E18DD65B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561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diagramme&#10;&#10;Description générée automatiquement">
            <a:extLst>
              <a:ext uri="{FF2B5EF4-FFF2-40B4-BE49-F238E27FC236}">
                <a16:creationId xmlns:a16="http://schemas.microsoft.com/office/drawing/2014/main" id="{F985FE04-469F-9536-D33E-3B2CCB482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842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diagramme&#10;&#10;Description générée automatiquement">
            <a:extLst>
              <a:ext uri="{FF2B5EF4-FFF2-40B4-BE49-F238E27FC236}">
                <a16:creationId xmlns:a16="http://schemas.microsoft.com/office/drawing/2014/main" id="{3C9E8DFC-00EB-6675-017C-1AF1329C9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97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969CCB1F-B78A-0D51-26F4-9092E3DF8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997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diagramme, Police&#10;&#10;Description générée automatiquement">
            <a:extLst>
              <a:ext uri="{FF2B5EF4-FFF2-40B4-BE49-F238E27FC236}">
                <a16:creationId xmlns:a16="http://schemas.microsoft.com/office/drawing/2014/main" id="{B5AA85D7-7C35-A70C-0593-52C1269D5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46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diagramme&#10;&#10;Description générée automatiquement">
            <a:extLst>
              <a:ext uri="{FF2B5EF4-FFF2-40B4-BE49-F238E27FC236}">
                <a16:creationId xmlns:a16="http://schemas.microsoft.com/office/drawing/2014/main" id="{83FE2B4C-67A9-F017-456E-F1A90B766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475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logiciel&#10;&#10;Description générée automatiquement">
            <a:extLst>
              <a:ext uri="{FF2B5EF4-FFF2-40B4-BE49-F238E27FC236}">
                <a16:creationId xmlns:a16="http://schemas.microsoft.com/office/drawing/2014/main" id="{C2A09E08-24FD-C99B-66CE-AB5BD30CA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631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157022C3-E62B-B1E7-D2D3-C2890F535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7709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602D4862-44B4-8851-6E14-9A8469E32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603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diagramme&#10;&#10;Description générée automatiquement">
            <a:extLst>
              <a:ext uri="{FF2B5EF4-FFF2-40B4-BE49-F238E27FC236}">
                <a16:creationId xmlns:a16="http://schemas.microsoft.com/office/drawing/2014/main" id="{8D480996-BBC8-F7A1-28DA-3E465A99C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936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9D9DB331-78E0-CC91-817E-275E7CF00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941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18E39E14-A74D-CE94-249E-353FA5D84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BE2CBA9B-9B39-EF39-9003-CABDB70C8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72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2105AFD9-FD13-83BE-91F1-BE9340C1E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712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D76BDA54-82F9-4EB5-E3B2-ABE68836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055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E4FE7B14-C909-03B1-98AC-CA917634C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903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Description générée automatiquement">
            <a:extLst>
              <a:ext uri="{FF2B5EF4-FFF2-40B4-BE49-F238E27FC236}">
                <a16:creationId xmlns:a16="http://schemas.microsoft.com/office/drawing/2014/main" id="{DF4CDA04-24CC-6028-295A-91110DB0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027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Description générée automatiquement">
            <a:extLst>
              <a:ext uri="{FF2B5EF4-FFF2-40B4-BE49-F238E27FC236}">
                <a16:creationId xmlns:a16="http://schemas.microsoft.com/office/drawing/2014/main" id="{645DAFB4-4C7A-E036-4C89-41E2A7D9D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347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0EB71CFA-FED4-0811-6D93-A868F6219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60217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BA27F-D21F-4DCA-8718-6907820D6510}">
  <ds:schemaRefs>
    <ds:schemaRef ds:uri="http://purl.org/dc/elements/1.1/"/>
    <ds:schemaRef ds:uri="http://purl.org/dc/dcmitype/"/>
    <ds:schemaRef ds:uri="http://schemas.microsoft.com/office/2006/metadata/properties"/>
    <ds:schemaRef ds:uri="http://schemas.microsoft.com/office/2006/documentManagement/types"/>
    <ds:schemaRef ds:uri="cd84cc96-e4f0-4e7f-873a-a508fb658c41"/>
    <ds:schemaRef ds:uri="http://schemas.microsoft.com/office/infopath/2007/PartnerControls"/>
    <ds:schemaRef ds:uri="http://schemas.openxmlformats.org/package/2006/metadata/core-properties"/>
    <ds:schemaRef ds:uri="27f64e36-29aa-44d5-a3e0-06242cad7d4d"/>
    <ds:schemaRef ds:uri="http://www.w3.org/XML/1998/namespace"/>
    <ds:schemaRef ds:uri="http://purl.org/dc/terms/"/>
    <ds:schemaRef ds:uri="be993d5a-5390-4a32-bd90-2a12d82b1d47"/>
  </ds:schemaRefs>
</ds:datastoreItem>
</file>

<file path=customXml/itemProps2.xml><?xml version="1.0" encoding="utf-8"?>
<ds:datastoreItem xmlns:ds="http://schemas.openxmlformats.org/officeDocument/2006/customXml" ds:itemID="{A324FE32-E602-4720-BCC2-2123C7DFFB89}"/>
</file>

<file path=customXml/itemProps3.xml><?xml version="1.0" encoding="utf-8"?>
<ds:datastoreItem xmlns:ds="http://schemas.openxmlformats.org/officeDocument/2006/customXml" ds:itemID="{C3AD6E93-9B95-4056-BF85-2BD0A4A73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4775</TotalTime>
  <Words>1170</Words>
  <Application>Microsoft Office PowerPoint</Application>
  <PresentationFormat>Affichage à l'écran (4:3)</PresentationFormat>
  <Paragraphs>61</Paragraphs>
  <Slides>31</Slides>
  <Notes>29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Verdana</vt:lpstr>
      <vt:lpstr>Calibri Light</vt:lpstr>
      <vt:lpstr>Thème Office</vt:lpstr>
      <vt:lpstr>14. LES NOMBRES JUSQU’À 20 Addition : les tables de 1, de 2 et de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60</cp:revision>
  <dcterms:created xsi:type="dcterms:W3CDTF">2022-01-07T11:15:07Z</dcterms:created>
  <dcterms:modified xsi:type="dcterms:W3CDTF">2023-06-23T20:41:11Z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69000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