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70" r:id="rId9"/>
    <p:sldId id="260" r:id="rId10"/>
    <p:sldId id="261" r:id="rId11"/>
    <p:sldId id="262" r:id="rId12"/>
    <p:sldId id="263" r:id="rId13"/>
    <p:sldId id="264" r:id="rId14"/>
    <p:sldId id="265" r:id="rId15"/>
    <p:sldId id="266" r:id="rId16"/>
    <p:sldId id="267" r:id="rId17"/>
    <p:sldId id="271" r:id="rId18"/>
    <p:sldId id="272" r:id="rId19"/>
    <p:sldId id="273" r:id="rId20"/>
    <p:sldId id="268" r:id="rId21"/>
    <p:sldId id="269"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N4uy54nEjaRsEbYfTmsWwjtH7c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2EACF4B5-B5D6-1F77-434B-4ACC816D40DA}" name="Caroline HACHE" initials="CH" userId="Caroline HACH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 DRACOS" initials="" lastIdx="2" clrIdx="0"/>
  <p:cmAuthor id="1" name="Harmonie Tessier" initials="" lastIdx="3" clrIdx="1"/>
  <p:cmAuthor id="2" name="jennifer r" initials="" lastIdx="8" clrIdx="2"/>
  <p:cmAuthor id="3" name="HACHE Caroline" initials="" lastIdx="11" clrIdx="3"/>
  <p:cmAuthor id="4" name="Catherine MALLARD" initial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25EF6-BC78-40AE-BE17-72E48096F130}" v="1" dt="2023-05-15T10:36:49.144"/>
  </p1510:revLst>
</p1510:revInfo>
</file>

<file path=ppt/tableStyles.xml><?xml version="1.0" encoding="utf-8"?>
<a:tblStyleLst xmlns:a="http://schemas.openxmlformats.org/drawingml/2006/main" def="{A94ED216-A2DE-400E-A016-8C7FF90147B7}">
  <a:tblStyle styleId="{A94ED216-A2DE-400E-A016-8C7FF90147B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3" autoAdjust="0"/>
  </p:normalViewPr>
  <p:slideViewPr>
    <p:cSldViewPr snapToGrid="0">
      <p:cViewPr varScale="1">
        <p:scale>
          <a:sx n="109" d="100"/>
          <a:sy n="109" d="100"/>
        </p:scale>
        <p:origin x="16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i="1" dirty="0"/>
              <a:t>Aujourd’hui, nous allons travailler sur des nombres plus grands que 20. </a:t>
            </a:r>
            <a:endParaRPr i="1" dirty="0"/>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Maintenant, vous allez dessiner les dizaines et les unités restantes de nombres. Pour représenter une dizaine, vous pouvez dessiner une longue barre et pour faire une unité restante, un petit carré. </a:t>
            </a:r>
            <a:endParaRPr dirty="0"/>
          </a:p>
          <a:p>
            <a:pPr marL="0" lvl="0" indent="0" algn="l" rtl="0">
              <a:spcBef>
                <a:spcPts val="0"/>
              </a:spcBef>
              <a:spcAft>
                <a:spcPts val="0"/>
              </a:spcAft>
              <a:buNone/>
            </a:pPr>
            <a:endParaRPr i="1" dirty="0"/>
          </a:p>
        </p:txBody>
      </p:sp>
      <p:sp>
        <p:nvSpPr>
          <p:cNvPr id="274" name="Google Shape;2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On commence avec le nombre 24. </a:t>
            </a:r>
            <a:endParaRPr dirty="0"/>
          </a:p>
          <a:p>
            <a:pPr marL="0" lvl="0" indent="0" algn="l" rtl="0">
              <a:spcBef>
                <a:spcPts val="0"/>
              </a:spcBef>
              <a:spcAft>
                <a:spcPts val="0"/>
              </a:spcAft>
              <a:buNone/>
            </a:pPr>
            <a:r>
              <a:rPr lang="fr-FR" i="0" dirty="0"/>
              <a:t>Lors du retour collectif, dessiner sous la dictée des élèves</a:t>
            </a:r>
            <a:r>
              <a:rPr lang="fr-FR" dirty="0"/>
              <a:t> </a:t>
            </a:r>
            <a:r>
              <a:rPr lang="fr-FR" i="0" dirty="0"/>
              <a:t>:</a:t>
            </a:r>
            <a:r>
              <a:rPr lang="fr-FR" i="1" dirty="0"/>
              <a:t> combien de dizaines dois-je dessiner ? Et combien d’unités restantes ? </a:t>
            </a:r>
            <a:endParaRPr i="1" dirty="0"/>
          </a:p>
          <a:p>
            <a:pPr marL="0" marR="0" lvl="0" indent="0" algn="l" rtl="0">
              <a:lnSpc>
                <a:spcPct val="100000"/>
              </a:lnSpc>
              <a:spcBef>
                <a:spcPts val="0"/>
              </a:spcBef>
              <a:spcAft>
                <a:spcPts val="0"/>
              </a:spcAft>
              <a:buClr>
                <a:schemeClr val="dk1"/>
              </a:buClr>
              <a:buSzPts val="1200"/>
              <a:buFont typeface="Calibri"/>
              <a:buNone/>
            </a:pPr>
            <a:r>
              <a:rPr lang="fr-FR" i="1" dirty="0"/>
              <a:t>24, c’est 2 dizaines et 4 unités restantes </a:t>
            </a:r>
            <a:r>
              <a:rPr lang="fr-FR" i="0" dirty="0"/>
              <a:t>(pointer chaque </a:t>
            </a:r>
            <a:r>
              <a:rPr lang="fr-FR" i="0" strike="noStrike" dirty="0"/>
              <a:t>chiffre avec le doigt</a:t>
            </a:r>
            <a:r>
              <a:rPr lang="fr-FR" i="0" dirty="0"/>
              <a:t>). </a:t>
            </a:r>
            <a:endParaRPr i="1" dirty="0"/>
          </a:p>
          <a:p>
            <a:pPr marL="0" lvl="0" indent="0" algn="l" rtl="0">
              <a:spcBef>
                <a:spcPts val="0"/>
              </a:spcBef>
              <a:spcAft>
                <a:spcPts val="0"/>
              </a:spcAft>
              <a:buNone/>
            </a:pPr>
            <a:endParaRPr i="1" dirty="0"/>
          </a:p>
        </p:txBody>
      </p:sp>
      <p:sp>
        <p:nvSpPr>
          <p:cNvPr id="283" name="Google Shape;2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a:t>Même démarche. </a:t>
            </a:r>
            <a:endParaRPr/>
          </a:p>
        </p:txBody>
      </p:sp>
      <p:sp>
        <p:nvSpPr>
          <p:cNvPr id="292" name="Google Shape;2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3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51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641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Vous allez travailler en groupes. Je vais distribuer un sachet contenant des cubes à chaque groupe et vous allez chercher combien de cubes il contient et écrire la réponse sur une ardoise. Moi, je vais passer dans les groupes et je dois pouvoir voir en quelques secondes le nombre de cubes que vous avez sur la table. Il faut donc les organiser pour que je puisse</a:t>
            </a:r>
            <a:r>
              <a:rPr lang="fr-FR" i="1" strike="noStrike" dirty="0"/>
              <a:t> les dénombrer </a:t>
            </a:r>
            <a:r>
              <a:rPr lang="fr-FR" i="1" dirty="0"/>
              <a:t>rapidement. </a:t>
            </a:r>
            <a:endParaRPr dirty="0"/>
          </a:p>
          <a:p>
            <a:pPr marL="0" lvl="0" indent="0" algn="l" rtl="0">
              <a:spcBef>
                <a:spcPts val="0"/>
              </a:spcBef>
              <a:spcAft>
                <a:spcPts val="0"/>
              </a:spcAft>
              <a:buNone/>
            </a:pPr>
            <a:r>
              <a:rPr lang="fr-FR" i="0" dirty="0"/>
              <a:t>Passer dans les rangs. Inciter les élèves à organiser leur collection d’objets pour qu’on puisse </a:t>
            </a:r>
            <a:r>
              <a:rPr lang="fr-FR" i="0" strike="noStrike" dirty="0"/>
              <a:t>la dénombrer </a:t>
            </a:r>
            <a:r>
              <a:rPr lang="fr-FR" i="0" dirty="0"/>
              <a:t>d’un coup d’œil, mais sans évoquer le rangement en dizaines et unités restantes. </a:t>
            </a:r>
            <a:endParaRPr dirty="0"/>
          </a:p>
          <a:p>
            <a:pPr marL="0" lvl="0" indent="0" algn="l" rtl="0">
              <a:spcBef>
                <a:spcPts val="0"/>
              </a:spcBef>
              <a:spcAft>
                <a:spcPts val="0"/>
              </a:spcAft>
              <a:buNone/>
            </a:pPr>
            <a:r>
              <a:rPr lang="fr-FR" i="0" strike="noStrike" dirty="0"/>
              <a:t>Procéder à la mise en commun : </a:t>
            </a:r>
            <a:r>
              <a:rPr lang="fr-FR" i="1" strike="noStrike" dirty="0"/>
              <a:t>c</a:t>
            </a:r>
            <a:r>
              <a:rPr lang="fr-FR" i="1" dirty="0"/>
              <a:t>omment est-ce que vous pouvez faire pour que je voie rapidement combien de cubes vous avez ? </a:t>
            </a:r>
          </a:p>
          <a:p>
            <a:pPr marL="0" lvl="0" indent="0" algn="l" rtl="0">
              <a:spcBef>
                <a:spcPts val="0"/>
              </a:spcBef>
              <a:spcAft>
                <a:spcPts val="0"/>
              </a:spcAft>
              <a:buNone/>
            </a:pPr>
            <a:r>
              <a:rPr lang="fr-FR" i="1" dirty="0">
                <a:sym typeface="Symbol" panose="05050102010706020507" pitchFamily="18" charset="2"/>
              </a:rPr>
              <a:t> On peut les regrouper en dizaines et en unités restantes. </a:t>
            </a:r>
            <a:endParaRPr lang="fr-FR" i="1" dirty="0"/>
          </a:p>
          <a:p>
            <a:pPr marL="0" lvl="0" indent="0" algn="l" rtl="0">
              <a:spcBef>
                <a:spcPts val="0"/>
              </a:spcBef>
              <a:spcAft>
                <a:spcPts val="0"/>
              </a:spcAft>
              <a:buNone/>
            </a:pPr>
            <a:r>
              <a:rPr lang="fr-FR" i="0" dirty="0"/>
              <a:t>Demander aux groupes qui n’y ont pas pensé de structurer leur collection de cette manière. </a:t>
            </a:r>
            <a:endParaRPr dirty="0"/>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t>Reprendre en collectif : </a:t>
            </a:r>
            <a:r>
              <a:rPr lang="fr-FR" i="1" dirty="0"/>
              <a:t>faisons ensemble le bilan de ce que nous avons appris. </a:t>
            </a:r>
            <a:endParaRPr dirty="0"/>
          </a:p>
          <a:p>
            <a:pPr marL="0" lvl="0" indent="0" algn="l" rtl="0">
              <a:spcBef>
                <a:spcPts val="0"/>
              </a:spcBef>
              <a:spcAft>
                <a:spcPts val="0"/>
              </a:spcAft>
              <a:buNone/>
            </a:pPr>
            <a:r>
              <a:rPr lang="fr-FR" i="1" dirty="0"/>
              <a:t>L’unité, c’est ce que l’on compte : des cubes, des points, des doigts, des fruits, des billes, des enfants… </a:t>
            </a:r>
            <a:endParaRPr dirty="0"/>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Quand on a 10 unités, on peut faire un paquet contenant ces 10 unités. On appelle ce paquet une « dizaine ». </a:t>
            </a:r>
            <a:endParaRPr/>
          </a:p>
        </p:txBody>
      </p:sp>
      <p:sp>
        <p:nvSpPr>
          <p:cNvPr id="132" name="Google Shape;13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Voici un exemple. Il y a beaucoup de points et on veut savoir combien il y en a. Ici, c’est un peu différent des cubes, car on ne peut pas déplacer les points. On va donc les entourer pour les grouper. </a:t>
            </a:r>
            <a:endParaRPr dirty="0"/>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332478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On a fait les paquets de 10. </a:t>
            </a:r>
            <a:endParaRPr dirty="0"/>
          </a:p>
          <a:p>
            <a:pPr marL="0" lvl="0" indent="0" algn="l" rtl="0">
              <a:spcBef>
                <a:spcPts val="0"/>
              </a:spcBef>
              <a:spcAft>
                <a:spcPts val="0"/>
              </a:spcAft>
              <a:buNone/>
            </a:pPr>
            <a:r>
              <a:rPr lang="fr-FR" i="1" dirty="0"/>
              <a:t>Combien a-t-on fait de dizaines ? → 3, car on voit 3 paquets. </a:t>
            </a:r>
            <a:endParaRPr dirty="0"/>
          </a:p>
          <a:p>
            <a:pPr marL="0" lvl="0" indent="0" algn="l" rtl="0">
              <a:spcBef>
                <a:spcPts val="0"/>
              </a:spcBef>
              <a:spcAft>
                <a:spcPts val="0"/>
              </a:spcAft>
              <a:buNone/>
            </a:pPr>
            <a:r>
              <a:rPr lang="fr-FR" i="1" dirty="0"/>
              <a:t>Combien reste-t-il de points qui ne sont pas dans les paquets de 10 ? → 2 : il y a 2 unités restantes. </a:t>
            </a:r>
            <a:endParaRPr dirty="0"/>
          </a:p>
          <a:p>
            <a:pPr marL="0" lvl="0" indent="0" algn="l" rtl="0">
              <a:spcBef>
                <a:spcPts val="0"/>
              </a:spcBef>
              <a:spcAft>
                <a:spcPts val="0"/>
              </a:spcAft>
              <a:buNone/>
            </a:pPr>
            <a:r>
              <a:rPr lang="fr-FR" i="0" dirty="0"/>
              <a:t>Compléter le tableau, puis : </a:t>
            </a:r>
            <a:r>
              <a:rPr lang="fr-FR" i="1" dirty="0"/>
              <a:t>combien y a-t-il de billes en tout ? → 32. </a:t>
            </a:r>
            <a:endParaRPr dirty="0"/>
          </a:p>
          <a:p>
            <a:pPr marL="0" lvl="0" indent="0" algn="l" rtl="0">
              <a:spcBef>
                <a:spcPts val="0"/>
              </a:spcBef>
              <a:spcAft>
                <a:spcPts val="0"/>
              </a:spcAft>
              <a:buNone/>
            </a:pPr>
            <a:r>
              <a:rPr lang="fr-FR" i="1" dirty="0"/>
              <a:t>Dans un nombre à 2 chiffres, le premier chiffre indique le nombre de dizaines et le deuxième chiffre indique le nombre d’unités restantes. </a:t>
            </a:r>
            <a:endParaRPr dirty="0"/>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Écris le nombre représenté ici. </a:t>
            </a:r>
            <a:endParaRPr dirty="0"/>
          </a:p>
          <a:p>
            <a:pPr marL="0" lvl="0" indent="0" algn="l" rtl="0">
              <a:spcBef>
                <a:spcPts val="0"/>
              </a:spcBef>
              <a:spcAft>
                <a:spcPts val="0"/>
              </a:spcAft>
              <a:buNone/>
            </a:pPr>
            <a:r>
              <a:rPr lang="fr-FR" i="0" dirty="0"/>
              <a:t>Laisser quelques secondes. Les élèves lèvent leur ardoise lorsqu’ils ont trouvé. Valider discrètement d’un signe de tête.</a:t>
            </a:r>
            <a:endParaRPr dirty="0"/>
          </a:p>
          <a:p>
            <a:pPr marL="0" lvl="0" indent="0" algn="l" rtl="0">
              <a:spcBef>
                <a:spcPts val="0"/>
              </a:spcBef>
              <a:spcAft>
                <a:spcPts val="0"/>
              </a:spcAft>
              <a:buNone/>
            </a:pPr>
            <a:r>
              <a:rPr lang="fr-FR" i="0" dirty="0"/>
              <a:t>Faire verbaliser aux élèves : </a:t>
            </a:r>
            <a:r>
              <a:rPr lang="fr-FR" i="1" dirty="0"/>
              <a:t>je vois 6 dizaines, je peux donc écrire le 6 (qui signifie 60) puis j’écris le 1 des unités restantes. </a:t>
            </a:r>
            <a:endParaRPr dirty="0"/>
          </a:p>
          <a:p>
            <a:pPr marL="0" lvl="0" indent="0" algn="l" rtl="0">
              <a:spcBef>
                <a:spcPts val="0"/>
              </a:spcBef>
              <a:spcAft>
                <a:spcPts val="0"/>
              </a:spcAft>
              <a:buNone/>
            </a:pPr>
            <a:r>
              <a:rPr lang="fr-FR" i="0" dirty="0"/>
              <a:t>Écrire 61 dans le cadre. </a:t>
            </a:r>
            <a:endParaRPr dirty="0"/>
          </a:p>
          <a:p>
            <a:pPr marL="0" marR="0" lvl="0" indent="0" algn="l" rtl="0">
              <a:lnSpc>
                <a:spcPct val="100000"/>
              </a:lnSpc>
              <a:spcBef>
                <a:spcPts val="0"/>
              </a:spcBef>
              <a:spcAft>
                <a:spcPts val="0"/>
              </a:spcAft>
              <a:buClr>
                <a:schemeClr val="dk1"/>
              </a:buClr>
              <a:buSzPts val="1800"/>
              <a:buFont typeface="Quattrocento Sans"/>
              <a:buNone/>
            </a:pPr>
            <a:r>
              <a:rPr lang="fr-FR" sz="1800" i="1" dirty="0">
                <a:latin typeface="Quattrocento Sans"/>
                <a:ea typeface="Quattrocento Sans"/>
                <a:cs typeface="Quattrocento Sans"/>
                <a:sym typeface="Quattrocento Sans"/>
              </a:rPr>
              <a:t>Quand on écrit un nombre qui a 2 chiffres : le premier chiffre est celui des dizaines et le deuxième chiffre (le plus à droite) est celui des unités restantes. </a:t>
            </a:r>
          </a:p>
          <a:p>
            <a:pPr marL="0" marR="0" lvl="0" indent="0" algn="l" rtl="0">
              <a:lnSpc>
                <a:spcPct val="100000"/>
              </a:lnSpc>
              <a:spcBef>
                <a:spcPts val="0"/>
              </a:spcBef>
              <a:spcAft>
                <a:spcPts val="0"/>
              </a:spcAft>
              <a:buClr>
                <a:schemeClr val="dk1"/>
              </a:buClr>
              <a:buSzPts val="1800"/>
              <a:buFont typeface="Quattrocento Sans"/>
              <a:buNone/>
            </a:pPr>
            <a:r>
              <a:rPr lang="fr-FR" sz="1800" i="1" dirty="0">
                <a:latin typeface="Quattrocento Sans"/>
                <a:ea typeface="Quattrocento Sans"/>
                <a:cs typeface="Quattrocento Sans"/>
                <a:sym typeface="Quattrocento Sans"/>
              </a:rPr>
              <a:t>61 et 16 ont les mêmes chiffres mais pas dans le même ordre, </a:t>
            </a:r>
            <a:r>
              <a:rPr lang="fr-FR" sz="1800" i="1" dirty="0">
                <a:latin typeface="Quattrocento Sans"/>
                <a:ea typeface="Quattrocento Sans"/>
                <a:cs typeface="Quattrocento Sans"/>
                <a:sym typeface="Quattrocento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donc ces 2 nombres ne représentent pas la même quantité.</a:t>
            </a:r>
            <a:endParaRPr sz="1800" i="1" dirty="0">
              <a:latin typeface="Arial"/>
              <a:ea typeface="Arial"/>
              <a:cs typeface="Arial"/>
              <a:sym typeface="Arial"/>
            </a:endParaRPr>
          </a:p>
          <a:p>
            <a:pPr marL="0" lvl="0" indent="0" algn="l" rtl="0">
              <a:spcBef>
                <a:spcPts val="0"/>
              </a:spcBef>
              <a:spcAft>
                <a:spcPts val="0"/>
              </a:spcAft>
              <a:buNone/>
            </a:pPr>
            <a:endParaRPr i="1" dirty="0"/>
          </a:p>
          <a:p>
            <a:pPr marL="0" lvl="0" indent="0" algn="l" rtl="0">
              <a:spcBef>
                <a:spcPts val="0"/>
              </a:spcBef>
              <a:spcAft>
                <a:spcPts val="0"/>
              </a:spcAft>
              <a:buNone/>
            </a:pPr>
            <a:endParaRPr i="0" dirty="0"/>
          </a:p>
        </p:txBody>
      </p:sp>
      <p:sp>
        <p:nvSpPr>
          <p:cNvPr id="205" name="Google Shape;2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Même démarche.</a:t>
            </a:r>
            <a:endParaRPr dirty="0"/>
          </a:p>
          <a:p>
            <a:pPr marL="0" lvl="0" indent="0" algn="l" rtl="0">
              <a:spcBef>
                <a:spcPts val="0"/>
              </a:spcBef>
              <a:spcAft>
                <a:spcPts val="0"/>
              </a:spcAft>
              <a:buNone/>
            </a:pPr>
            <a:r>
              <a:rPr lang="fr-FR" i="0" dirty="0"/>
              <a:t>Lors du retour collectif, expliquer : </a:t>
            </a:r>
            <a:r>
              <a:rPr lang="fr-FR" i="1" dirty="0"/>
              <a:t>ici, il y a beaucoup d’unités restantes. Quand on constate qu’il y a beaucoup d’unités, il faut commencer par compter les unités, car s’il y en a dix ou plus de dix, il faut former une nouvelle dizaine. Ici, c’est le cas : on peut former une nouvelle dizaine. </a:t>
            </a:r>
            <a:endParaRPr dirty="0"/>
          </a:p>
          <a:p>
            <a:pPr marL="0" lvl="0" indent="0" algn="l" rtl="0">
              <a:spcBef>
                <a:spcPts val="0"/>
              </a:spcBef>
              <a:spcAft>
                <a:spcPts val="0"/>
              </a:spcAft>
              <a:buNone/>
            </a:pPr>
            <a:r>
              <a:rPr lang="fr-FR" i="0" dirty="0"/>
              <a:t>Compter 10 unités et entourer la nouvelle dizaine au tableau.  </a:t>
            </a:r>
            <a:endParaRPr dirty="0"/>
          </a:p>
          <a:p>
            <a:pPr marL="0" lvl="0" indent="0" algn="l" rtl="0">
              <a:spcBef>
                <a:spcPts val="0"/>
              </a:spcBef>
              <a:spcAft>
                <a:spcPts val="0"/>
              </a:spcAft>
              <a:buNone/>
            </a:pPr>
            <a:r>
              <a:rPr lang="fr-FR" i="1" dirty="0"/>
              <a:t>On voit donc qu’il y a 3 dizaines et 4 unités restantes. On écrit le nombre 34 : d’abord le chiffre des dizaines, ensuite le chiffre des unités restantes.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Même démarche (37). </a:t>
            </a:r>
            <a:endParaRPr dirty="0"/>
          </a:p>
        </p:txBody>
      </p:sp>
      <p:sp>
        <p:nvSpPr>
          <p:cNvPr id="245" name="Google Shape;2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2">
            <a:alphaModFix/>
          </a:blip>
          <a:srcRect t="1564" b="1564"/>
          <a:stretch/>
        </p:blipFill>
        <p:spPr>
          <a:xfrm>
            <a:off x="1" y="-1"/>
            <a:ext cx="9143999" cy="6858001"/>
          </a:xfrm>
          <a:prstGeom prst="rect">
            <a:avLst/>
          </a:prstGeom>
          <a:noFill/>
          <a:ln>
            <a:noFill/>
          </a:ln>
        </p:spPr>
      </p:pic>
      <p:sp>
        <p:nvSpPr>
          <p:cNvPr id="17" name="Google Shape;17;p16"/>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A39491"/>
              </a:buClr>
              <a:buSzPts val="2700"/>
              <a:buFont typeface="Verdana"/>
              <a:buNone/>
              <a:defRPr sz="2700" b="1">
                <a:solidFill>
                  <a:schemeClr val="bg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16"/>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dirty="0">
                <a:solidFill>
                  <a:schemeClr val="bg1"/>
                </a:solidFill>
                <a:latin typeface="Verdana"/>
                <a:ea typeface="Verdana"/>
                <a:cs typeface="Verdana"/>
                <a:sym typeface="Verdana"/>
              </a:rPr>
              <a:t>Réservé à la </a:t>
            </a:r>
            <a:r>
              <a:rPr lang="fr-FR" sz="2000" b="0" i="0" u="none" strike="noStrike" cap="none" dirty="0" err="1">
                <a:solidFill>
                  <a:schemeClr val="bg1"/>
                </a:solidFill>
                <a:latin typeface="Verdana"/>
                <a:ea typeface="Verdana"/>
                <a:cs typeface="Verdana"/>
                <a:sym typeface="Verdana"/>
              </a:rPr>
              <a:t>vidéoprojection</a:t>
            </a:r>
            <a:endParaRPr sz="2000" b="0" i="0" u="none" strike="noStrike" cap="none" dirty="0">
              <a:solidFill>
                <a:schemeClr val="bg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751788" y="3220199"/>
            <a:ext cx="7772400" cy="77619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A39491"/>
              </a:buClr>
              <a:buSzPct val="100000"/>
              <a:buFont typeface="Verdana"/>
              <a:buNone/>
            </a:pPr>
            <a:r>
              <a:rPr lang="fr-FR" dirty="0">
                <a:solidFill>
                  <a:schemeClr val="bg1"/>
                </a:solidFill>
              </a:rPr>
              <a:t>15. LES NOMBRES JUSQU’À 69</a:t>
            </a:r>
            <a:br>
              <a:rPr lang="fr-FR" dirty="0">
                <a:solidFill>
                  <a:schemeClr val="bg1"/>
                </a:solidFill>
              </a:rPr>
            </a:br>
            <a:r>
              <a:rPr lang="fr-FR" dirty="0">
                <a:solidFill>
                  <a:schemeClr val="bg1"/>
                </a:solidFill>
              </a:rPr>
              <a:t>Structurer une quantité en dizaines et unités restantes (1)</a:t>
            </a:r>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3" name="Image 2" descr="Une image contenant texte, capture d’écran, Système d’exploitation, logiciel&#10;&#10;Description générée automatiquement">
            <a:extLst>
              <a:ext uri="{FF2B5EF4-FFF2-40B4-BE49-F238E27FC236}">
                <a16:creationId xmlns:a16="http://schemas.microsoft.com/office/drawing/2014/main" id="{581449F6-A34B-E1D7-0A1E-82E85B1FDDA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4" name="Image 3" descr="Une image contenant texte, capture d’écran, Système d’exploitation, logiciel&#10;&#10;Description générée automatiquement">
            <a:extLst>
              <a:ext uri="{FF2B5EF4-FFF2-40B4-BE49-F238E27FC236}">
                <a16:creationId xmlns:a16="http://schemas.microsoft.com/office/drawing/2014/main" id="{8DDEB44C-7BA8-E773-9066-9A6EC98B0EB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4" name="Image 3" descr="Une image contenant texte, capture d’écran, Système d’exploitation, logiciel&#10;&#10;Description générée automatiquement">
            <a:extLst>
              <a:ext uri="{FF2B5EF4-FFF2-40B4-BE49-F238E27FC236}">
                <a16:creationId xmlns:a16="http://schemas.microsoft.com/office/drawing/2014/main" id="{CF6D4A6E-42C3-D001-B9E9-5B4F0B22E5F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4" name="Image 3" descr="Une image contenant texte, capture d’écran, logiciel, diagramme&#10;&#10;Description générée automatiquement">
            <a:extLst>
              <a:ext uri="{FF2B5EF4-FFF2-40B4-BE49-F238E27FC236}">
                <a16:creationId xmlns:a16="http://schemas.microsoft.com/office/drawing/2014/main" id="{602D752C-7EB4-9B67-DAF0-A39607BBD24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4" name="Image 3" descr="Une image contenant texte, capture d’écran, logiciel, Rectangle&#10;&#10;Description générée automatiquement">
            <a:extLst>
              <a:ext uri="{FF2B5EF4-FFF2-40B4-BE49-F238E27FC236}">
                <a16:creationId xmlns:a16="http://schemas.microsoft.com/office/drawing/2014/main" id="{31A7351F-787E-9DE0-6A7C-02C93A03EF5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5291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4" name="Image 3" descr="Une image contenant texte, capture d’écran, Rectangle, diagramme&#10;&#10;Description générée automatiquement">
            <a:extLst>
              <a:ext uri="{FF2B5EF4-FFF2-40B4-BE49-F238E27FC236}">
                <a16:creationId xmlns:a16="http://schemas.microsoft.com/office/drawing/2014/main" id="{19BC23E6-D1FB-9E69-9E28-54A9700E842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6457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1C4308B1-8F03-C21B-8D4A-6B81E0CD843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669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4" name="Image 3" descr="Une image contenant texte, capture d’écran, ligne, diagramme&#10;&#10;Description générée automatiquement">
            <a:extLst>
              <a:ext uri="{FF2B5EF4-FFF2-40B4-BE49-F238E27FC236}">
                <a16:creationId xmlns:a16="http://schemas.microsoft.com/office/drawing/2014/main" id="{7C02CCB4-E8D0-F77F-6115-7BAA5B5C6AF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56782FD6-3775-BADC-C636-56162427FB8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A5BCA2A6-24D6-FF7B-C21C-9C938085CD3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7B357AC8-8F36-A560-FE95-F9FA0795597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BF0386D4-AAA2-EECD-82AE-4E8B998E71E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4A4A753C-FE1E-9512-7544-77D7136E3A3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0084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39" name="Image 138" descr="Une image contenant texte, capture d’écran, diagramme&#10;&#10;Description générée automatiquement">
            <a:extLst>
              <a:ext uri="{FF2B5EF4-FFF2-40B4-BE49-F238E27FC236}">
                <a16:creationId xmlns:a16="http://schemas.microsoft.com/office/drawing/2014/main" id="{89294E88-9B19-8E23-C960-24250669B3B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5" name="Image 4" descr="Une image contenant texte, capture d’écran, Police, conception&#10;&#10;Description générée automatiquement">
            <a:extLst>
              <a:ext uri="{FF2B5EF4-FFF2-40B4-BE49-F238E27FC236}">
                <a16:creationId xmlns:a16="http://schemas.microsoft.com/office/drawing/2014/main" id="{5C7575F6-770E-A31E-CD2B-2F7CE94DC35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6" name="Image 5" descr="Une image contenant texte, capture d’écran, Système d’exploitation, logiciel&#10;&#10;Description générée automatiquement">
            <a:extLst>
              <a:ext uri="{FF2B5EF4-FFF2-40B4-BE49-F238E27FC236}">
                <a16:creationId xmlns:a16="http://schemas.microsoft.com/office/drawing/2014/main" id="{2E71F637-F726-F2A4-75C9-538A1651138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5" name="Image 4" descr="Une image contenant texte, capture d’écran, diagramme, conception&#10;&#10;Description générée automatiquement">
            <a:extLst>
              <a:ext uri="{FF2B5EF4-FFF2-40B4-BE49-F238E27FC236}">
                <a16:creationId xmlns:a16="http://schemas.microsoft.com/office/drawing/2014/main" id="{3CBAFFAA-8B37-3ED3-A32C-71BA803324F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38FAF4A2-0914-45D2-8972-259AF9D63885}">
  <ds:schemaRefs>
    <ds:schemaRef ds:uri="http://schemas.microsoft.com/sharepoint/v3/contenttype/forms"/>
  </ds:schemaRefs>
</ds:datastoreItem>
</file>

<file path=customXml/itemProps2.xml><?xml version="1.0" encoding="utf-8"?>
<ds:datastoreItem xmlns:ds="http://schemas.openxmlformats.org/officeDocument/2006/customXml" ds:itemID="{59772A34-A06C-4E46-B209-DB5E0446DD12}"/>
</file>

<file path=customXml/itemProps3.xml><?xml version="1.0" encoding="utf-8"?>
<ds:datastoreItem xmlns:ds="http://schemas.openxmlformats.org/officeDocument/2006/customXml" ds:itemID="{22DF592C-6722-4DC9-A267-A2EFAD601E17}">
  <ds:schemaRefs>
    <ds:schemaRef ds:uri="27f64e36-29aa-44d5-a3e0-06242cad7d4d"/>
    <ds:schemaRef ds:uri="http://schemas.openxmlformats.org/package/2006/metadata/core-properties"/>
    <ds:schemaRef ds:uri="http://schemas.microsoft.com/office/2006/metadata/properties"/>
    <ds:schemaRef ds:uri="http://www.w3.org/XML/1998/namespace"/>
    <ds:schemaRef ds:uri="cd84cc96-e4f0-4e7f-873a-a508fb658c41"/>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
  <TotalTime>128</TotalTime>
  <Words>722</Words>
  <Application>Microsoft Office PowerPoint</Application>
  <PresentationFormat>Affichage à l'écran (4:3)</PresentationFormat>
  <Paragraphs>43</Paragraphs>
  <Slides>18</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Quattrocento Sans</vt:lpstr>
      <vt:lpstr>Verdana</vt:lpstr>
      <vt:lpstr>Thème Office</vt:lpstr>
      <vt:lpstr>15. LES NOMBRES JUSQU’À 69 Structurer une quantité en dizaines et unités restantes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LES NOMBRES JUSQU’À 69 Structurer une quantité en dizaines et unités restantes (1)</dc:title>
  <dc:creator>EDITIONS HATIER</dc:creator>
  <cp:lastModifiedBy>CARATY CORINNE</cp:lastModifiedBy>
  <cp:revision>7</cp:revision>
  <dcterms:created xsi:type="dcterms:W3CDTF">2022-01-07T11:15:07Z</dcterms:created>
  <dcterms:modified xsi:type="dcterms:W3CDTF">2023-06-23T20:47:22Z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69100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