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sldIdLst>
    <p:sldId id="259" r:id="rId5"/>
    <p:sldId id="302" r:id="rId6"/>
    <p:sldId id="329" r:id="rId7"/>
    <p:sldId id="330" r:id="rId8"/>
    <p:sldId id="331" r:id="rId9"/>
    <p:sldId id="332" r:id="rId10"/>
    <p:sldId id="323" r:id="rId11"/>
    <p:sldId id="333" r:id="rId12"/>
    <p:sldId id="334" r:id="rId13"/>
    <p:sldId id="286" r:id="rId14"/>
    <p:sldId id="335" r:id="rId15"/>
    <p:sldId id="336" r:id="rId16"/>
    <p:sldId id="288" r:id="rId17"/>
    <p:sldId id="287" r:id="rId18"/>
    <p:sldId id="290" r:id="rId19"/>
    <p:sldId id="291" r:id="rId20"/>
    <p:sldId id="292" r:id="rId21"/>
    <p:sldId id="317" r:id="rId22"/>
    <p:sldId id="318" r:id="rId23"/>
    <p:sldId id="319" r:id="rId24"/>
    <p:sldId id="296" r:id="rId25"/>
    <p:sldId id="325" r:id="rId26"/>
    <p:sldId id="337" r:id="rId27"/>
    <p:sldId id="338" r:id="rId28"/>
    <p:sldId id="324" r:id="rId29"/>
    <p:sldId id="326" r:id="rId30"/>
    <p:sldId id="327"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DIN Next Rounded LT Pro" panose="020F0503020203050203" pitchFamily="34" charset="0"/>
      <p:regular r:id="rId39"/>
    </p:embeddedFont>
    <p:embeddedFont>
      <p:font typeface="Segoe UI" panose="020B0502040204020203"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 id="6" name="Christophe DRACOS" initials="" lastIdx="2" clrIdx="5"/>
  <p:cmAuthor id="7" name="Harmonie Tessier" initials="" lastIdx="2" clrIdx="6"/>
  <p:cmAuthor id="8" name="jennifer r" initials="" lastIdx="2" clrIdx="7"/>
  <p:cmAuthor id="9" name="HACHE Caroline" initials="" lastIdx="4" clrIdx="8"/>
  <p:cmAuthor id="10" name="TAILLADE JUSTINE" initials="TJ" lastIdx="5" clrIdx="9">
    <p:extLst>
      <p:ext uri="{19B8F6BF-5375-455C-9EA6-DF929625EA0E}">
        <p15:presenceInfo xmlns:p15="http://schemas.microsoft.com/office/powerpoint/2012/main" userId="S::JTAILLADE@editions-hatier.fr::7689be7a-6074-46a5-a6a4-f2fd3e4f6393" providerId="AD"/>
      </p:ext>
    </p:extLst>
  </p:cmAuthor>
  <p:cmAuthor id="11" name="CHAUVELLIER ANNE" initials="CA [2]" lastIdx="23" clrIdx="10">
    <p:extLst>
      <p:ext uri="{19B8F6BF-5375-455C-9EA6-DF929625EA0E}">
        <p15:presenceInfo xmlns:p15="http://schemas.microsoft.com/office/powerpoint/2012/main" userId="S::ACHAUVELLIER@editions-hatier.fr::f6f57ace-c9cf-44ce-941b-3615434e65b1" providerId="AD"/>
      </p:ext>
    </p:extLst>
  </p:cmAuthor>
  <p:cmAuthor id="12" name="Sylvie Advenier" initials="SA" lastIdx="9" clrIdx="11">
    <p:extLst>
      <p:ext uri="{19B8F6BF-5375-455C-9EA6-DF929625EA0E}">
        <p15:presenceInfo xmlns:p15="http://schemas.microsoft.com/office/powerpoint/2012/main" userId="516bcc22ff4f1580" providerId="Windows Live"/>
      </p:ext>
    </p:extLst>
  </p:cmAuthor>
  <p:cmAuthor id="13" name="Caroline HACHE" initials="CH" lastIdx="12" clrIdx="12">
    <p:extLst>
      <p:ext uri="{19B8F6BF-5375-455C-9EA6-DF929625EA0E}">
        <p15:presenceInfo xmlns:p15="http://schemas.microsoft.com/office/powerpoint/2012/main" userId="Caroline HACHE" providerId="None"/>
      </p:ext>
    </p:extLst>
  </p:cmAuthor>
  <p:cmAuthor id="14" name="jennifer riviere" initials="jr" lastIdx="15" clrIdx="13">
    <p:extLst>
      <p:ext uri="{19B8F6BF-5375-455C-9EA6-DF929625EA0E}">
        <p15:presenceInfo xmlns:p15="http://schemas.microsoft.com/office/powerpoint/2012/main" userId="77148290420568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48301-A564-417B-91AB-6540E2483022}" v="2" dt="2023-05-15T12:27:22.32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67507" autoAdjust="0"/>
  </p:normalViewPr>
  <p:slideViewPr>
    <p:cSldViewPr snapToGrid="0">
      <p:cViewPr varScale="1">
        <p:scale>
          <a:sx n="77" d="100"/>
          <a:sy n="77" d="100"/>
        </p:scale>
        <p:origin x="2742"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Aujourd’hui, nous allons apprendre à calculer grâce au tableau des nombres.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36399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a:t>Vous allez maintenant calculer les opérations qui vont s’afficher.</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baseline="0" dirty="0"/>
              <a:t>38 </a:t>
            </a:r>
            <a:r>
              <a:rPr lang="fr-FR" i="1" dirty="0"/>
              <a:t>– </a:t>
            </a:r>
            <a:r>
              <a:rPr lang="fr-FR" i="1" baseline="0" dirty="0"/>
              <a:t>1</a:t>
            </a:r>
            <a:r>
              <a:rPr lang="fr-FR" i="1" dirty="0"/>
              <a:t> =</a:t>
            </a:r>
            <a:r>
              <a:rPr lang="fr-FR" i="1" baseline="0" dirty="0"/>
              <a:t> ? Écrivez le résultat sur vos ardoises. Vous pouvez vous aider du tableau des nombres. </a:t>
            </a:r>
            <a:r>
              <a:rPr lang="fr-FR" i="0" dirty="0"/>
              <a:t>Distribuer le tableau des nombres plastifié aux élèves si besoin. </a:t>
            </a:r>
            <a:br>
              <a:rPr lang="fr-FR" i="1" baseline="0" dirty="0">
                <a:cs typeface="+mn-lt"/>
              </a:rPr>
            </a:br>
            <a:r>
              <a:rPr lang="fr-FR" i="0" baseline="0" dirty="0">
                <a:cs typeface="+mn-lt"/>
              </a:rPr>
              <a:t>Laisser un temps, puis interroger un élève.</a:t>
            </a:r>
            <a:r>
              <a:rPr lang="fr-FR" i="0" baseline="0" dirty="0"/>
              <a:t> Compléter la case grise correspondante et les pointillés.</a:t>
            </a:r>
            <a:endParaRPr lang="fr-FR" i="1"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11</a:t>
            </a:fld>
            <a:endParaRPr lang="fr-FR"/>
          </a:p>
        </p:txBody>
      </p:sp>
    </p:spTree>
    <p:extLst>
      <p:ext uri="{BB962C8B-B14F-4D97-AF65-F5344CB8AC3E}">
        <p14:creationId xmlns:p14="http://schemas.microsoft.com/office/powerpoint/2010/main" val="174864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a:t>Même démarche.</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12</a:t>
            </a:fld>
            <a:endParaRPr lang="fr-FR"/>
          </a:p>
        </p:txBody>
      </p:sp>
    </p:spTree>
    <p:extLst>
      <p:ext uri="{BB962C8B-B14F-4D97-AF65-F5344CB8AC3E}">
        <p14:creationId xmlns:p14="http://schemas.microsoft.com/office/powerpoint/2010/main" val="257272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i="0"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baseline="0" dirty="0"/>
              <a:t>Des calculs vont s’afficher ; vous devrez écrire le résultat sur vos ardoises. Faites bien attention au signe ! Vous pouvez vous aider du tableau des nombres. </a:t>
            </a:r>
            <a:endParaRPr lang="fr-FR" i="0"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a:t>73 + 1 = ?</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Corriger en faisant verbaliser : </a:t>
            </a:r>
            <a:r>
              <a:rPr lang="fr-FR" sz="1800" i="1" dirty="0">
                <a:effectLst/>
                <a:latin typeface="Segoe UI" panose="020B0502040204020203" pitchFamily="34" charset="0"/>
              </a:rPr>
              <a:t>j'agis sur les unités, donc je me déplace sur la ligne.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Segoe UI" panose="020B0502040204020203" pitchFamily="34" charset="0"/>
              </a:rPr>
              <a:t>+ 1, j’avance d’une case sur la ligne. </a:t>
            </a:r>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35 - 10 = ?</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Corriger en faisant verbaliser : </a:t>
            </a:r>
            <a:r>
              <a:rPr lang="fr-FR" sz="1200" i="1" dirty="0">
                <a:effectLst/>
                <a:latin typeface="Segoe UI" panose="020B0502040204020203" pitchFamily="34" charset="0"/>
              </a:rPr>
              <a:t>j'agis sur les dizaines, donc je me déplace sur la colonne.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Segoe UI" panose="020B0502040204020203" pitchFamily="34" charset="0"/>
              </a:rPr>
              <a:t>– 10 : cela signifie qu’on enlève une dizaine, on passe dans la famille qui se situe juste avant la famille des 30. Dans le tableau des nombres, on remonte d’une case. Les unités restantes ne changent pas. Il y en a toujours 5.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17</a:t>
            </a:fld>
            <a:endParaRPr lang="fr-FR"/>
          </a:p>
        </p:txBody>
      </p:sp>
    </p:spTree>
    <p:extLst>
      <p:ext uri="{BB962C8B-B14F-4D97-AF65-F5344CB8AC3E}">
        <p14:creationId xmlns:p14="http://schemas.microsoft.com/office/powerpoint/2010/main" val="339182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démarche.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18</a:t>
            </a:fld>
            <a:endParaRPr lang="fr-FR"/>
          </a:p>
        </p:txBody>
      </p:sp>
    </p:spTree>
    <p:extLst>
      <p:ext uri="{BB962C8B-B14F-4D97-AF65-F5344CB8AC3E}">
        <p14:creationId xmlns:p14="http://schemas.microsoft.com/office/powerpoint/2010/main" val="642772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les élèves se confrontent à une opération à trou. Ils peuvent observer que les unités restantes ne changent pas  ; c’est le nombre de dizaines qui change : on a donc ajouté 10. </a:t>
            </a:r>
          </a:p>
          <a:p>
            <a:r>
              <a:rPr lang="fr-FR" dirty="0"/>
              <a:t>Les élèves peuvent aussi entourer le nombre de départ et le nombre final sur leur tableau des nombres plastifié, et observer que l’on a descendu une case : on a donc ajouté 10.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19</a:t>
            </a:fld>
            <a:endParaRPr lang="fr-FR"/>
          </a:p>
        </p:txBody>
      </p:sp>
    </p:spTree>
    <p:extLst>
      <p:ext uri="{BB962C8B-B14F-4D97-AF65-F5344CB8AC3E}">
        <p14:creationId xmlns:p14="http://schemas.microsoft.com/office/powerpoint/2010/main" val="188474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Voici le tableau des nombres jusqu’à 99. Vous le connaissez déjà car nous l’utilisons dans le rituel du CJC. </a:t>
            </a:r>
          </a:p>
          <a:p>
            <a:r>
              <a:rPr lang="fr-FR" i="1" dirty="0"/>
              <a:t>Sur chaque ligne, il y a les familles : la famille des « unités seules » de 0 à 9, puis la famille des 10, la famille des 20, etc.</a:t>
            </a:r>
          </a:p>
          <a:p>
            <a:r>
              <a:rPr lang="fr-FR" i="1" dirty="0"/>
              <a:t>Si on regarde les colonnes, on peut voir que la première colonne est orange : ce sont les dizaines, les « chefs de famille ». </a:t>
            </a:r>
          </a:p>
          <a:p>
            <a:r>
              <a:rPr lang="fr-FR" i="1" dirty="0"/>
              <a:t>Dans la deuxième colonne </a:t>
            </a:r>
            <a:r>
              <a:rPr lang="fr-FR" i="0" dirty="0"/>
              <a:t>(la montrer avec le doigt)</a:t>
            </a:r>
            <a:r>
              <a:rPr lang="fr-FR" i="1" dirty="0"/>
              <a:t>, les nombres finissent par 1, cela signifie qu’ils ont 1 seule unité restante.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300345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démarche, mais ici c’est une soustraction à trou. On constate qu’on a enlevé une unité restante, donc on a fait – 1.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20</a:t>
            </a:fld>
            <a:endParaRPr lang="fr-FR"/>
          </a:p>
        </p:txBody>
      </p:sp>
    </p:spTree>
    <p:extLst>
      <p:ext uri="{BB962C8B-B14F-4D97-AF65-F5344CB8AC3E}">
        <p14:creationId xmlns:p14="http://schemas.microsoft.com/office/powerpoint/2010/main" val="1177152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démarche. On a enlevé 10.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21</a:t>
            </a:fld>
            <a:endParaRPr lang="fr-FR"/>
          </a:p>
        </p:txBody>
      </p:sp>
    </p:spTree>
    <p:extLst>
      <p:ext uri="{BB962C8B-B14F-4D97-AF65-F5344CB8AC3E}">
        <p14:creationId xmlns:p14="http://schemas.microsoft.com/office/powerpoint/2010/main" val="3467923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27</a:t>
            </a:fld>
            <a:endParaRPr lang="fr-FR"/>
          </a:p>
        </p:txBody>
      </p:sp>
    </p:spTree>
    <p:extLst>
      <p:ext uri="{BB962C8B-B14F-4D97-AF65-F5344CB8AC3E}">
        <p14:creationId xmlns:p14="http://schemas.microsoft.com/office/powerpoint/2010/main" val="313110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Arial" panose="020B0604020202020204" pitchFamily="34" charset="0"/>
                <a:ea typeface="Calibri" panose="020F0502020204030204" pitchFamily="34" charset="0"/>
                <a:cs typeface="Times New Roman" panose="02020603050405020304" pitchFamily="18" charset="0"/>
              </a:rPr>
              <a:t>Écrivez sur votre ardoise le nombre qui se trouve dans la case grise.</a:t>
            </a:r>
            <a:r>
              <a:rPr lang="fr-FR"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Calibri" panose="020F0502020204030204" pitchFamily="34" charset="0"/>
                <a:cs typeface="Times New Roman" panose="02020603050405020304" pitchFamily="18" charset="0"/>
              </a:rPr>
              <a:t>Laisser 20 secondes, puis interroger un élève : </a:t>
            </a:r>
            <a:r>
              <a:rPr lang="fr-FR" sz="1200" i="1" dirty="0">
                <a:effectLst/>
                <a:latin typeface="Arial" panose="020B0604020202020204" pitchFamily="34" charset="0"/>
                <a:ea typeface="Calibri" panose="020F0502020204030204" pitchFamily="34" charset="0"/>
                <a:cs typeface="Times New Roman" panose="02020603050405020304" pitchFamily="18" charset="0"/>
              </a:rPr>
              <a:t>on est dans la famille des 10 et dans la colonne des nombres qui ont 3 unités restantes. On écrit donc 1, qui signifie « 1 dizaine » puis 3, qui signifie « 3 unités restantes ». On pouvait aussi s’aider avec le nombre précédent (12) et le nombre suivant (14).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Arial" panose="020B0604020202020204" pitchFamily="34" charset="0"/>
                <a:ea typeface="Calibri" panose="020F0502020204030204" pitchFamily="34" charset="0"/>
                <a:cs typeface="Times New Roman" panose="02020603050405020304" pitchFamily="18" charset="0"/>
              </a:rPr>
              <a:t>Il faut bien respecter l’ordre des chiffres car le nombre 13 n’est pas le même que le nombre 31.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14462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 O</a:t>
            </a:r>
            <a:r>
              <a:rPr lang="fr-FR" sz="1200" i="1" dirty="0">
                <a:effectLst/>
                <a:latin typeface="Arial" panose="020B0604020202020204" pitchFamily="34" charset="0"/>
                <a:ea typeface="Calibri" panose="020F0502020204030204" pitchFamily="34" charset="0"/>
                <a:cs typeface="Times New Roman" panose="02020603050405020304" pitchFamily="18" charset="0"/>
              </a:rPr>
              <a:t>n est dans la famille des 30 et on est dans la colonne des nombres qui ont 6 unités restantes. On écrit donc 3, qui signifie « 3 dizaines » puis 6, qui signifie « 6 unités restantes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Arial" panose="020B0604020202020204" pitchFamily="34" charset="0"/>
                <a:ea typeface="Calibri" panose="020F0502020204030204" pitchFamily="34" charset="0"/>
                <a:cs typeface="Times New Roman" panose="02020603050405020304" pitchFamily="18" charset="0"/>
              </a:rPr>
              <a:t>Ici, on ne peut plus s’aider des nombres précédent et suivant. Il faut s’appuyer sur les dizaines et les unités restantes.</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41623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 O</a:t>
            </a:r>
            <a:r>
              <a:rPr lang="fr-FR" sz="1200" i="1" dirty="0">
                <a:effectLst/>
                <a:latin typeface="Arial" panose="020B0604020202020204" pitchFamily="34" charset="0"/>
                <a:ea typeface="Calibri" panose="020F0502020204030204" pitchFamily="34" charset="0"/>
                <a:cs typeface="Times New Roman" panose="02020603050405020304" pitchFamily="18" charset="0"/>
              </a:rPr>
              <a:t>n est dans la famille des 60 et on est dans la colonne des nombres qui ont 4 unités restantes. On écrit donc 64.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368101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 O</a:t>
            </a:r>
            <a:r>
              <a:rPr lang="fr-FR" sz="1200" i="1" dirty="0">
                <a:effectLst/>
                <a:latin typeface="Arial" panose="020B0604020202020204" pitchFamily="34" charset="0"/>
                <a:ea typeface="Calibri" panose="020F0502020204030204" pitchFamily="34" charset="0"/>
                <a:cs typeface="Times New Roman" panose="02020603050405020304" pitchFamily="18" charset="0"/>
              </a:rPr>
              <a:t>n est dans la famille des 70 et on est dans la colonne des nombres qui ont 8 unités restantes. On écrit donc 78.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107675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fr-FR" i="1" dirty="0"/>
              <a:t>Maintenant, on va voir comment on se déplace dans le tableau des nombres. Si je me place sur le nombre 52</a:t>
            </a:r>
            <a:r>
              <a:rPr lang="fr-FR" dirty="0"/>
              <a:t> (le montrer sur le tableau)</a:t>
            </a:r>
            <a:r>
              <a:rPr lang="fr-FR" i="1" dirty="0"/>
              <a:t> et que je vais vers la gauche, je recule : j’enlève 1. </a:t>
            </a:r>
          </a:p>
          <a:p>
            <a:pPr marL="0" lvl="0" indent="0" algn="l" rtl="0">
              <a:spcBef>
                <a:spcPts val="0"/>
              </a:spcBef>
              <a:spcAft>
                <a:spcPts val="0"/>
              </a:spcAft>
              <a:buNone/>
            </a:pPr>
            <a:r>
              <a:rPr lang="fr-FR" i="1" dirty="0"/>
              <a:t>52 – 1 = 51 </a:t>
            </a:r>
            <a:r>
              <a:rPr lang="fr-FR" i="0" dirty="0"/>
              <a:t>(montrer 51 et compléter les pointillés à droite). </a:t>
            </a:r>
          </a:p>
          <a:p>
            <a:pPr marL="0" lvl="0" indent="0" algn="l" rtl="0">
              <a:spcBef>
                <a:spcPts val="0"/>
              </a:spcBef>
              <a:spcAft>
                <a:spcPts val="0"/>
              </a:spcAft>
              <a:buNone/>
            </a:pPr>
            <a:r>
              <a:rPr lang="fr-FR" i="1" dirty="0"/>
              <a:t>Si je me déplace vers la droite, j’avance : j’ajoute 1. </a:t>
            </a:r>
          </a:p>
          <a:p>
            <a:pPr marL="0" lvl="0" indent="0" algn="l" rtl="0">
              <a:spcBef>
                <a:spcPts val="0"/>
              </a:spcBef>
              <a:spcAft>
                <a:spcPts val="0"/>
              </a:spcAft>
              <a:buNone/>
            </a:pPr>
            <a:r>
              <a:rPr lang="fr-FR" i="1" dirty="0"/>
              <a:t>52 + 1 = 53 </a:t>
            </a:r>
            <a:r>
              <a:rPr lang="fr-FR" i="0" dirty="0"/>
              <a:t>(montrer 53 et compléter les pointillés à droite)</a:t>
            </a:r>
            <a:r>
              <a:rPr lang="fr-FR" i="1" dirty="0"/>
              <a:t>. </a:t>
            </a:r>
          </a:p>
          <a:p>
            <a:pPr marL="0" lvl="0" indent="0" algn="l" rtl="0">
              <a:spcBef>
                <a:spcPts val="0"/>
              </a:spcBef>
              <a:spcAft>
                <a:spcPts val="0"/>
              </a:spcAft>
              <a:buNone/>
            </a:pPr>
            <a:r>
              <a:rPr lang="fr-FR" i="1" dirty="0"/>
              <a:t>Lorsque je me déplace sur une ligne du tableau, seule l’unité change. C’est comme sur la file numérique.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206" name="Google Shape;2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125803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baseline="0" dirty="0">
                <a:latin typeface="DIN Next Rounded LT Pro"/>
              </a:rPr>
              <a:t>Mais si je me déplace dans la colonne et non plus sur la ligne, les unités restantes ne changent pas, c’est le nombre de dizaines qui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baseline="0" dirty="0">
                <a:latin typeface="DIN Next Rounded LT Pro"/>
              </a:rPr>
              <a:t>Si je monte d’une case, j’enlève 10. Si je descends d’une case, j’ajoute 10</a:t>
            </a:r>
            <a:r>
              <a:rPr lang="fr-FR" sz="1200" i="0" baseline="0" dirty="0">
                <a:latin typeface="DIN Next Rounded LT Pro"/>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baseline="0" dirty="0">
                <a:latin typeface="DIN Next Rounded LT Pro"/>
              </a:rPr>
              <a:t>Enlever 10 ou ajouter 10 revient à changer de famille. Les unités restantes ne changent pas.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baseline="0" dirty="0">
                <a:latin typeface="DIN Next Rounded LT Pro"/>
              </a:rPr>
              <a:t>Compléter les égalités en interrogeant un élève.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200" i="1" baseline="0" dirty="0">
                <a:latin typeface="DIN Next Rounded LT Pro"/>
              </a:rPr>
              <a:t>Quand j’enlève 10, je remonte d’une case. 52 – 10 = 42. </a:t>
            </a:r>
            <a:r>
              <a:rPr lang="fr-FR" sz="1200" i="0" baseline="0" dirty="0">
                <a:latin typeface="DIN Next Rounded LT Pro"/>
              </a:rPr>
              <a:t>(Entourer 42 dans le tableau des nombres et compléter les pointillés).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200" i="1" baseline="0" dirty="0">
                <a:latin typeface="DIN Next Rounded LT Pro"/>
              </a:rPr>
              <a:t>Quand j’ajoute 10, je descends d’une case. 52 + 10 = 62. </a:t>
            </a:r>
            <a:r>
              <a:rPr lang="fr-FR" sz="1200" i="0" baseline="0" dirty="0">
                <a:latin typeface="DIN Next Rounded LT Pro"/>
              </a:rPr>
              <a:t>(Entourer 62 dans le tableau des nombres et compléter les pointillés). </a:t>
            </a: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206" name="Google Shape;2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301160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baseline="0" dirty="0">
                <a:latin typeface="DIN Next Rounded LT Pro"/>
              </a:rPr>
              <a:t>Montrer que les résultats sont visibles dans la croix autour de 52.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Récapituler en pointant chaque nombre au tableau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52 – 1 = 51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52 + 1 = 53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52 – 10 = 42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52 + 10 = 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p:txBody>
      </p:sp>
      <p:sp>
        <p:nvSpPr>
          <p:cNvPr id="206" name="Google Shape;2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22343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23/06/2023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a:xfrm>
            <a:off x="818695" y="3297384"/>
            <a:ext cx="7772400" cy="776190"/>
          </a:xfrm>
        </p:spPr>
        <p:txBody>
          <a:bodyPr>
            <a:normAutofit fontScale="90000"/>
          </a:bodyPr>
          <a:lstStyle/>
          <a:p>
            <a:r>
              <a:rPr lang="fr-FR" dirty="0">
                <a:solidFill>
                  <a:schemeClr val="bg1"/>
                </a:solidFill>
              </a:rPr>
              <a:t>17. LES NOMBRES JUSQU’À 69</a:t>
            </a:r>
            <a:br>
              <a:rPr lang="fr-FR" dirty="0">
                <a:solidFill>
                  <a:schemeClr val="bg1"/>
                </a:solidFill>
              </a:rPr>
            </a:br>
            <a:r>
              <a:rPr lang="fr-FR" dirty="0">
                <a:solidFill>
                  <a:schemeClr val="bg1"/>
                </a:solidFill>
              </a:rPr>
              <a:t>Le tableau des nombres : </a:t>
            </a:r>
            <a:br>
              <a:rPr lang="fr-FR" dirty="0">
                <a:solidFill>
                  <a:schemeClr val="bg1"/>
                </a:solidFill>
              </a:rPr>
            </a:br>
            <a:r>
              <a:rPr lang="fr-FR" dirty="0">
                <a:solidFill>
                  <a:schemeClr val="bg1"/>
                </a:solidFill>
              </a:rPr>
              <a:t>repérage et calculs</a:t>
            </a:r>
          </a:p>
        </p:txBody>
      </p:sp>
    </p:spTree>
    <p:extLst>
      <p:ext uri="{BB962C8B-B14F-4D97-AF65-F5344CB8AC3E}">
        <p14:creationId xmlns:p14="http://schemas.microsoft.com/office/powerpoint/2010/main" val="159863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BB71D426-F59B-DF97-DA39-8035DFF43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logiciel&#10;&#10;Description générée automatiquement">
            <a:extLst>
              <a:ext uri="{FF2B5EF4-FFF2-40B4-BE49-F238E27FC236}">
                <a16:creationId xmlns:a16="http://schemas.microsoft.com/office/drawing/2014/main" id="{6E8C7158-6341-8541-FD74-AEA24D581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10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9E929676-2E58-AB01-E874-4E831AE03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138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EE1F70B1-DD8F-867C-0F7B-388EE3AAA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EB124C60-AF0F-C035-1ABA-8BC5DCCA9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0174143C-9DB9-99D2-E75B-BB31F8AD1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7340E81D-0C80-B83F-C05B-2E3C0686F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logiciel&#10;&#10;Description générée automatiquement">
            <a:extLst>
              <a:ext uri="{FF2B5EF4-FFF2-40B4-BE49-F238E27FC236}">
                <a16:creationId xmlns:a16="http://schemas.microsoft.com/office/drawing/2014/main" id="{B4FFD758-D2B1-FE5F-B91F-91BDEAB33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logiciel&#10;&#10;Description générée automatiquement">
            <a:extLst>
              <a:ext uri="{FF2B5EF4-FFF2-40B4-BE49-F238E27FC236}">
                <a16:creationId xmlns:a16="http://schemas.microsoft.com/office/drawing/2014/main" id="{35A88C4E-D585-282B-41F8-AD7B60143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381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44B73B73-8991-E6E6-580A-19C8B89B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727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1C189720-5D20-1102-4A0B-FD657DD03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27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BBBFF608-B688-E2AB-8766-F83603738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446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717ED7CD-CA6C-2B36-F886-90D46DE55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nombre&#10;&#10;Description générée automatiquement">
            <a:extLst>
              <a:ext uri="{FF2B5EF4-FFF2-40B4-BE49-F238E27FC236}">
                <a16:creationId xmlns:a16="http://schemas.microsoft.com/office/drawing/2014/main" id="{4A4D8625-9292-6B08-D60C-416459D04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05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mots croisés, carré&#10;&#10;Description générée automatiquement">
            <a:extLst>
              <a:ext uri="{FF2B5EF4-FFF2-40B4-BE49-F238E27FC236}">
                <a16:creationId xmlns:a16="http://schemas.microsoft.com/office/drawing/2014/main" id="{D3C56110-407F-3DAA-A3D6-F1219D907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40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4E6EE6F8-DFE0-593A-FAA9-5E02EB806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424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2A60DC17-F570-86D5-4F1A-EFD5EF251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22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276624CA-3478-B04F-5B8B-CB125CED1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4432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1FB16562-E165-7FC7-457D-23BE6821B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739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36923363-4A7F-1A28-8EEF-5EF883538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81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BDF4F077-CF29-7362-B0E2-9B46FFB7B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486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08585210-44D7-9BC4-4F05-AC5943B05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032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BB65595D-98DF-29ED-38FA-15E047E54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661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3576642D-F056-5D4F-D381-D53F65257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581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62EE1D87-94FD-188E-1BCA-D2CA3095D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28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9EAA0A4A-E3DF-32A1-D935-6E118D665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085145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BA27F-D21F-4DCA-8718-6907820D6510}">
  <ds:schemaRefs>
    <ds:schemaRef ds:uri="http://schemas.microsoft.com/office/2006/documentManagement/types"/>
    <ds:schemaRef ds:uri="http://schemas.microsoft.com/office/2006/metadata/properties"/>
    <ds:schemaRef ds:uri="27f64e36-29aa-44d5-a3e0-06242cad7d4d"/>
    <ds:schemaRef ds:uri="http://purl.org/dc/dcmitype/"/>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cd84cc96-e4f0-4e7f-873a-a508fb658c41"/>
    <ds:schemaRef ds:uri="be993d5a-5390-4a32-bd90-2a12d82b1d47"/>
  </ds:schemaRefs>
</ds:datastoreItem>
</file>

<file path=customXml/itemProps2.xml><?xml version="1.0" encoding="utf-8"?>
<ds:datastoreItem xmlns:ds="http://schemas.openxmlformats.org/officeDocument/2006/customXml" ds:itemID="{32DF0422-36B2-4657-A13B-8F7E472E1083}"/>
</file>

<file path=customXml/itemProps3.xml><?xml version="1.0" encoding="utf-8"?>
<ds:datastoreItem xmlns:ds="http://schemas.openxmlformats.org/officeDocument/2006/customXml" ds:itemID="{C3AD6E93-9B95-4056-BF85-2BD0A4A73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5044</TotalTime>
  <Words>970</Words>
  <Application>Microsoft Office PowerPoint</Application>
  <PresentationFormat>Affichage à l'écran (4:3)</PresentationFormat>
  <Paragraphs>68</Paragraphs>
  <Slides>27</Slides>
  <Notes>22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Symbol</vt:lpstr>
      <vt:lpstr>Arial</vt:lpstr>
      <vt:lpstr>DIN Next Rounded LT Pro</vt:lpstr>
      <vt:lpstr>Segoe UI</vt:lpstr>
      <vt:lpstr>Calibri</vt:lpstr>
      <vt:lpstr>Verdana</vt:lpstr>
      <vt:lpstr>Calibri Light</vt:lpstr>
      <vt:lpstr>Thème Office</vt:lpstr>
      <vt:lpstr>17. LES NOMBRES JUSQU’À 69 Le tableau des nombres :  repérage et calculs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59</cp:revision>
  <dcterms:created xsi:type="dcterms:W3CDTF">2022-01-07T11:15:07Z</dcterms:created>
  <dcterms:modified xsi:type="dcterms:W3CDTF">2023-06-23T21:06:02Z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69400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