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4"/>
  </p:notesMasterIdLst>
  <p:sldIdLst>
    <p:sldId id="256" r:id="rId5"/>
    <p:sldId id="282" r:id="rId6"/>
    <p:sldId id="284" r:id="rId7"/>
    <p:sldId id="283" r:id="rId8"/>
    <p:sldId id="296" r:id="rId9"/>
    <p:sldId id="297" r:id="rId10"/>
    <p:sldId id="309" r:id="rId11"/>
    <p:sldId id="287" r:id="rId12"/>
    <p:sldId id="288" r:id="rId13"/>
    <p:sldId id="298" r:id="rId14"/>
    <p:sldId id="299" r:id="rId15"/>
    <p:sldId id="293" r:id="rId16"/>
    <p:sldId id="310" r:id="rId17"/>
    <p:sldId id="311" r:id="rId18"/>
    <p:sldId id="312" r:id="rId19"/>
    <p:sldId id="291" r:id="rId20"/>
    <p:sldId id="294" r:id="rId21"/>
    <p:sldId id="313" r:id="rId22"/>
    <p:sldId id="292"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Segoe UI" panose="020B0502040204020203"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6E47C18F-DDAE-EA39-9B3A-D5582A6DAE9D}" name="pauline.negrellion" initials="pa" userId="S::pauline.negrellion_gmail.com#ext#@hachette.onmicrosoft.com::9fb65b54-3bbd-4994-b3cf-42d8602c7eef" providerId="AD"/>
  <p188:author id="{CB410498-00AA-A716-1E6C-E42B11846246}" name="jennifer riviere" initials="jr" userId="77148290420568c5" providerId="Windows Live"/>
  <p188:author id="{0992C6AD-E11F-3496-5A8D-A9C4512F8EFC}" name="Harmonie Tessier" initials="HT" userId="Anonymous_Harmonie Tessier" providerId="None"/>
  <p188:author id="{2EACF4B5-B5D6-1F77-434B-4ACC816D40DA}" name="Caroline HACHE" initials="CH" userId="Caroline HACHE" providerId="None"/>
  <p188:author id="{E89BFAD0-ACBE-9964-AB8B-A2E5DAC1FBA3}" name="omenriah" initials="om" userId="S::omenriah_gmail.com#ext#@hachette.onmicrosoft.com::1c7e23f3-21b9-4451-98c0-15057ee07999" providerId="AD"/>
  <p188:author id="{4CF84EDD-95CE-3E5E-4B94-06DB52278683}" name="Christophe Dracos" initials="CD" userId="S::cri.dracos_outlook.fr#ext#@hachette.onmicrosoft.com::9a339485-cc17-450e-b56d-f2edc49ca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Harmonie Tessier" initials="HT"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DFEF0-29BD-4A93-BBB3-E0DB20CC0DE7}" v="1" dt="2023-06-07T10:25:48.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58551" autoAdjust="0"/>
  </p:normalViewPr>
  <p:slideViewPr>
    <p:cSldViewPr snapToGrid="0">
      <p:cViewPr varScale="1">
        <p:scale>
          <a:sx n="66" d="100"/>
          <a:sy n="66" d="100"/>
        </p:scale>
        <p:origin x="29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pPr/>
              <a:t>24/06/2023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pPr/>
              <a:t>‹N°›</a:t>
            </a:fld>
            <a:endParaRPr lang="fr-FR" dirty="0"/>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Aujourd’hui, nous allons apprendre ce qu’est un segment et comment le</a:t>
            </a:r>
            <a:r>
              <a:rPr lang="fr-FR" i="1" baseline="0" dirty="0"/>
              <a:t> tracer.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Avant de commencer cette activité, demander aux élèves de vérifier que leur crayon est bien taillé, afin qu’ils fassent des tracés précis. </a:t>
            </a:r>
          </a:p>
          <a:p>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a:t>
            </a:fld>
            <a:endParaRPr lang="fr-FR" dirty="0"/>
          </a:p>
        </p:txBody>
      </p:sp>
    </p:spTree>
    <p:extLst>
      <p:ext uri="{BB962C8B-B14F-4D97-AF65-F5344CB8AC3E}">
        <p14:creationId xmlns:p14="http://schemas.microsoft.com/office/powerpoint/2010/main" val="291575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baseline="0" dirty="0"/>
              <a:t>Maintenant, vous allez vous entrainer avec votre règle.</a:t>
            </a:r>
            <a:br>
              <a:rPr lang="fr-FR" i="1" baseline="0" dirty="0"/>
            </a:br>
            <a:r>
              <a:rPr lang="fr-FR" i="0" baseline="0" dirty="0"/>
              <a:t>Expliquer la consigne de l’exercice 2 de la fiche photocopiable.</a:t>
            </a:r>
            <a:br>
              <a:rPr lang="fr-FR" i="1" baseline="0" dirty="0"/>
            </a:br>
            <a:r>
              <a:rPr lang="fr-FR" baseline="0" dirty="0"/>
              <a:t>Passer dans les rangs et aider au maniement et au placement de la règle</a:t>
            </a:r>
            <a:r>
              <a:rPr lang="fr-FR" dirty="0"/>
              <a:t>.</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a:t>Comment placer deux points alignés avec les points A et B ?</a:t>
            </a:r>
          </a:p>
          <a:p>
            <a:r>
              <a:rPr lang="fr-FR" i="0" dirty="0"/>
              <a:t>Faire émerger que ces deux points doivent être </a:t>
            </a:r>
            <a:r>
              <a:rPr lang="fr-FR" i="1" dirty="0"/>
              <a:t>sur la même ligne</a:t>
            </a:r>
            <a:r>
              <a:rPr lang="fr-FR" i="0" dirty="0"/>
              <a:t> que A et B. </a:t>
            </a:r>
            <a:r>
              <a:rPr lang="fr-FR" i="1" dirty="0"/>
              <a:t>« Ligne » et « aligné » sont des mots de la même famille. On peut donc tracer la droite qui passe par A et B et placer deux nouveaux points n’importe où sur cette droite. Cela peut être entre A et B, mais aussi avant ou après.</a:t>
            </a:r>
            <a:br>
              <a:rPr lang="fr-FR" i="0" dirty="0"/>
            </a:br>
            <a:r>
              <a:rPr lang="fr-FR" i="0" dirty="0"/>
              <a:t>Tracer la droite au tableau puis placer un point en expliquant aux élèves qu’il suffit de tracer un petit trait, le point étant l’intersection entre la droite et le petit trait. Placer le 2</a:t>
            </a:r>
            <a:r>
              <a:rPr lang="fr-FR" i="0" baseline="30000" dirty="0"/>
              <a:t>e</a:t>
            </a:r>
            <a:r>
              <a:rPr lang="fr-FR" i="0" dirty="0"/>
              <a:t> point.</a:t>
            </a:r>
          </a:p>
          <a:p>
            <a:r>
              <a:rPr lang="fr-FR" i="1" baseline="0" dirty="0"/>
              <a:t>Maintenant, vous allez vous entrainer avec votre règle.</a:t>
            </a:r>
            <a:br>
              <a:rPr lang="fr-FR" i="1" baseline="0" dirty="0"/>
            </a:br>
            <a:r>
              <a:rPr lang="fr-FR" baseline="0" dirty="0"/>
              <a:t>Passer dans les rangs et aider au maniement et au placement de la règle</a:t>
            </a:r>
            <a:r>
              <a:rPr lang="fr-FR" dirty="0"/>
              <a:t>.</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11</a:t>
            </a:fld>
            <a:endParaRPr lang="fr-FR" dirty="0"/>
          </a:p>
        </p:txBody>
      </p:sp>
    </p:spTree>
    <p:extLst>
      <p:ext uri="{BB962C8B-B14F-4D97-AF65-F5344CB8AC3E}">
        <p14:creationId xmlns:p14="http://schemas.microsoft.com/office/powerpoint/2010/main" val="219548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l’exercice 3, on demande de tracer un segment, donc un trait qui a pour limites A et B</a:t>
            </a:r>
            <a:r>
              <a:rPr lang="fr-FR"/>
              <a:t>.  Cependant </a:t>
            </a:r>
            <a:r>
              <a:rPr lang="fr-FR" dirty="0"/>
              <a:t>les élèves peuvent placer les points alignés avant A ou après B s’ils le désirent, à condition de veiller avec leur règle à ce que ces points soient effectivement alignés.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12</a:t>
            </a:fld>
            <a:endParaRPr lang="fr-FR" dirty="0"/>
          </a:p>
        </p:txBody>
      </p:sp>
    </p:spTree>
    <p:extLst>
      <p:ext uri="{BB962C8B-B14F-4D97-AF65-F5344CB8AC3E}">
        <p14:creationId xmlns:p14="http://schemas.microsoft.com/office/powerpoint/2010/main" val="381522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13</a:t>
            </a:fld>
            <a:endParaRPr lang="fr-FR" dirty="0"/>
          </a:p>
        </p:txBody>
      </p:sp>
    </p:spTree>
    <p:extLst>
      <p:ext uri="{BB962C8B-B14F-4D97-AF65-F5344CB8AC3E}">
        <p14:creationId xmlns:p14="http://schemas.microsoft.com/office/powerpoint/2010/main" val="319218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14</a:t>
            </a:fld>
            <a:endParaRPr lang="fr-FR" dirty="0"/>
          </a:p>
        </p:txBody>
      </p:sp>
    </p:spTree>
    <p:extLst>
      <p:ext uri="{BB962C8B-B14F-4D97-AF65-F5344CB8AC3E}">
        <p14:creationId xmlns:p14="http://schemas.microsoft.com/office/powerpoint/2010/main" val="409336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15</a:t>
            </a:fld>
            <a:endParaRPr lang="fr-FR" dirty="0"/>
          </a:p>
        </p:txBody>
      </p:sp>
    </p:spTree>
    <p:extLst>
      <p:ext uri="{BB962C8B-B14F-4D97-AF65-F5344CB8AC3E}">
        <p14:creationId xmlns:p14="http://schemas.microsoft.com/office/powerpoint/2010/main" val="329951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16</a:t>
            </a:fld>
            <a:endParaRPr lang="fr-FR" dirty="0"/>
          </a:p>
        </p:txBody>
      </p:sp>
    </p:spTree>
    <p:extLst>
      <p:ext uri="{BB962C8B-B14F-4D97-AF65-F5344CB8AC3E}">
        <p14:creationId xmlns:p14="http://schemas.microsoft.com/office/powerpoint/2010/main" val="175754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i="1" dirty="0"/>
              <a:t>Voici un point.</a:t>
            </a:r>
            <a:endParaRPr lang="fr-FR" dirty="0">
              <a:ea typeface="Calibri"/>
              <a:cs typeface="Calibri"/>
            </a:endParaRP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i="1" dirty="0"/>
              <a:t>En mathématiques, on le marque par une croix. Le point, c’est l’intersection des deux petits traits</a:t>
            </a:r>
            <a:r>
              <a:rPr lang="fr-FR" i="0" dirty="0"/>
              <a:t> (montrer les traits du doigt, puis désigner le point). </a:t>
            </a:r>
            <a:r>
              <a:rPr lang="fr-FR" i="1" dirty="0"/>
              <a:t>C’est plus précis qu’un point rond.</a:t>
            </a:r>
            <a:endParaRPr lang="fr-FR" dirty="0">
              <a:ea typeface="Calibri"/>
              <a:cs typeface="Calibri"/>
            </a:endParaRP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3</a:t>
            </a:fld>
            <a:endParaRPr lang="fr-FR" dirty="0"/>
          </a:p>
        </p:txBody>
      </p:sp>
    </p:spTree>
    <p:extLst>
      <p:ext uri="{BB962C8B-B14F-4D97-AF65-F5344CB8AC3E}">
        <p14:creationId xmlns:p14="http://schemas.microsoft.com/office/powerpoint/2010/main" val="5463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i="1" strike="noStrike" dirty="0"/>
              <a:t>Je veux tracer une droite qui passe par ce point </a:t>
            </a:r>
            <a:r>
              <a:rPr lang="fr-FR" i="0" strike="noStrike" dirty="0"/>
              <a:t>(le pointer)</a:t>
            </a:r>
            <a:r>
              <a:rPr lang="fr-FR" i="1" strike="noStrike" dirty="0"/>
              <a:t>. Une droite, c’est une ligne droite qui n’a ni début ni fin.</a:t>
            </a:r>
          </a:p>
          <a:p>
            <a:pPr>
              <a:defRPr/>
            </a:pPr>
            <a:r>
              <a:rPr lang="fr-FR" i="1" dirty="0"/>
              <a:t>Vous </a:t>
            </a:r>
            <a:r>
              <a:rPr lang="fr-FR" i="1" baseline="0" dirty="0"/>
              <a:t>allez</a:t>
            </a:r>
            <a:r>
              <a:rPr lang="fr-FR" i="1" dirty="0"/>
              <a:t> donner des consignes </a:t>
            </a:r>
            <a:r>
              <a:rPr lang="fr-FR" i="1" baseline="0" dirty="0"/>
              <a:t>et </a:t>
            </a:r>
            <a:r>
              <a:rPr lang="fr-FR" i="1" dirty="0"/>
              <a:t>je vais </a:t>
            </a:r>
            <a:r>
              <a:rPr lang="fr-FR" i="1" baseline="0" dirty="0"/>
              <a:t>faire exactement ce </a:t>
            </a:r>
            <a:r>
              <a:rPr lang="fr-FR" i="1" dirty="0"/>
              <a:t>que </a:t>
            </a:r>
            <a:r>
              <a:rPr lang="fr-FR" i="1" baseline="0" dirty="0"/>
              <a:t>vous </a:t>
            </a:r>
            <a:r>
              <a:rPr lang="fr-FR" i="1" dirty="0"/>
              <a:t>demanderez. </a:t>
            </a:r>
            <a:r>
              <a:rPr lang="fr-FR" i="1" baseline="0" dirty="0"/>
              <a:t> À</a:t>
            </a:r>
            <a:r>
              <a:rPr lang="fr-FR" i="1" dirty="0"/>
              <a:t> la fin, je dois obtenir </a:t>
            </a:r>
            <a:r>
              <a:rPr lang="fr-FR" i="1" baseline="0" dirty="0"/>
              <a:t>une droite qui passe par </a:t>
            </a:r>
            <a:r>
              <a:rPr lang="fr-FR" i="1" dirty="0"/>
              <a:t>ce </a:t>
            </a:r>
            <a:r>
              <a:rPr lang="fr-FR" i="1" baseline="0" dirty="0"/>
              <a:t>point.</a:t>
            </a:r>
            <a:r>
              <a:rPr lang="fr-FR" i="1" dirty="0"/>
              <a:t> Que dois-je faire en premier</a:t>
            </a:r>
            <a:r>
              <a:rPr lang="fr-FR" i="1" baseline="0" dirty="0"/>
              <a:t> </a:t>
            </a:r>
            <a:r>
              <a:rPr lang="fr-FR" i="1" dirty="0"/>
              <a:t>?</a:t>
            </a:r>
            <a:br>
              <a:rPr lang="fr-FR" baseline="0" dirty="0">
                <a:cs typeface="+mn-lt"/>
              </a:rPr>
            </a:br>
            <a:r>
              <a:rPr lang="fr-FR" baseline="0" dirty="0">
                <a:cs typeface="+mn-cs"/>
              </a:rPr>
              <a:t>Ne pas hésiter à exagérer un peu </a:t>
            </a:r>
            <a:r>
              <a:rPr lang="fr-FR" dirty="0"/>
              <a:t>pour amener les élèves à une formulation précise. Par</a:t>
            </a:r>
            <a:r>
              <a:rPr lang="fr-FR" baseline="0" dirty="0"/>
              <a:t> exemple, s’ils disent de poser la règle, commencer par la poser au sol ; lorsqu’ils précisent « sur le tableau », la </a:t>
            </a:r>
            <a:r>
              <a:rPr lang="fr-FR" dirty="0"/>
              <a:t>placer</a:t>
            </a:r>
            <a:r>
              <a:rPr lang="fr-FR" baseline="0" dirty="0"/>
              <a:t> loin du point. Et ainsi de suite.</a:t>
            </a:r>
            <a:r>
              <a:rPr lang="fr-FR" dirty="0"/>
              <a:t> </a:t>
            </a:r>
            <a:br>
              <a:rPr lang="fr-FR" baseline="0" dirty="0">
                <a:cs typeface="+mn-lt"/>
              </a:rPr>
            </a:br>
            <a:r>
              <a:rPr lang="fr-FR" baseline="0" dirty="0">
                <a:cs typeface="+mn-lt"/>
              </a:rPr>
              <a:t>Réponse attendue </a:t>
            </a:r>
            <a:r>
              <a:rPr lang="fr-FR" baseline="0" dirty="0"/>
              <a:t>: </a:t>
            </a:r>
            <a:r>
              <a:rPr lang="fr-FR" i="1" baseline="0" dirty="0"/>
              <a:t>il faut placer la règle contre le point pour placer le crayon sur le point d’intersection, bien placer les doigts pour qu’ils ne dépassent pas de la règle, maintenir la règle pour qu’elle ne bouge pas pendant le tracé, placer la pointe du crayon en appui sur la règle pour tracer.</a:t>
            </a:r>
            <a:endParaRPr lang="fr-FR" i="1" dirty="0"/>
          </a:p>
          <a:p>
            <a:pPr>
              <a:defRPr/>
            </a:pPr>
            <a:r>
              <a:rPr lang="fr-FR" baseline="0" dirty="0">
                <a:cs typeface="Calibri"/>
              </a:rPr>
              <a:t>Faire un tracé de la main droite passant par le point en traçant de gauche à droite, puis effacer et montrer aux élèves gauchers comment procéder : faire un tracé de la main gauche, en traçant de </a:t>
            </a:r>
            <a:r>
              <a:rPr lang="fr-FR" dirty="0">
                <a:cs typeface="Calibri"/>
              </a:rPr>
              <a:t>droite à gauche</a:t>
            </a:r>
            <a:r>
              <a:rPr lang="fr-FR" baseline="0" dirty="0">
                <a:cs typeface="Calibri"/>
              </a:rPr>
              <a:t>.</a:t>
            </a:r>
          </a:p>
          <a:p>
            <a:pPr>
              <a:defRPr/>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4</a:t>
            </a:fld>
            <a:endParaRPr lang="fr-FR" dirty="0"/>
          </a:p>
        </p:txBody>
      </p:sp>
    </p:spTree>
    <p:extLst>
      <p:ext uri="{BB962C8B-B14F-4D97-AF65-F5344CB8AC3E}">
        <p14:creationId xmlns:p14="http://schemas.microsoft.com/office/powerpoint/2010/main" val="189821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Distribuer une feuille de brouillon</a:t>
            </a:r>
            <a:r>
              <a:rPr lang="fr-FR" sz="1200" baseline="0" dirty="0">
                <a:latin typeface="+mn-lt"/>
              </a:rPr>
              <a:t> par élève (format A5).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latin typeface="+mn-lt"/>
              </a:rPr>
              <a:t>Vous allez tracer plusieurs</a:t>
            </a:r>
            <a:r>
              <a:rPr lang="fr-FR" sz="1200" i="1" baseline="0" dirty="0">
                <a:latin typeface="+mn-lt"/>
              </a:rPr>
              <a:t> traits qui passent par le même point. </a:t>
            </a:r>
            <a:r>
              <a:rPr lang="fr-FR" sz="1200" i="1" dirty="0">
                <a:effectLst/>
                <a:latin typeface="+mn-lt"/>
              </a:rPr>
              <a:t>Pour placer le point, tracez une petite croix</a:t>
            </a:r>
            <a:r>
              <a:rPr lang="fr-FR" sz="1200" i="1" baseline="0" dirty="0">
                <a:effectLst/>
                <a:latin typeface="+mn-lt"/>
              </a:rPr>
              <a:t> à main levée (c’est-à-dire sans la règle) sur votre feuille. </a:t>
            </a:r>
            <a:r>
              <a:rPr lang="fr-FR" sz="1200" i="0" baseline="0" dirty="0">
                <a:effectLst/>
                <a:latin typeface="+mn-lt"/>
              </a:rPr>
              <a:t>Montrer aux élèves en faisant un point au tableau.</a:t>
            </a:r>
            <a:br>
              <a:rPr lang="fr-FR" sz="1200" i="0" baseline="0" dirty="0">
                <a:effectLst/>
                <a:latin typeface="+mn-lt"/>
              </a:rPr>
            </a:br>
            <a:r>
              <a:rPr lang="fr-FR" sz="1200" i="1" baseline="0" dirty="0">
                <a:effectLst/>
                <a:latin typeface="+mn-lt"/>
              </a:rPr>
              <a:t>Le point, c’est l’intersection des deux petits traits ; c’est ici que doit passer le trait que vous allez tracer. On peut donc placer la pointe du crayon sur le point et placer la règle en dessous.</a:t>
            </a:r>
            <a:endParaRPr lang="fr-FR" sz="1200" i="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latin typeface="+mn-lt"/>
              </a:rPr>
              <a:t>(On peut faire remarquer que « point » et « pointe » sont des mots de la même famille).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latin typeface="+mn-lt"/>
              </a:rPr>
              <a:t>Les élèves placent un point et tracent plusieurs traits qui passent par le même point. </a:t>
            </a:r>
            <a:br>
              <a:rPr lang="fr-FR" sz="1200" baseline="0" dirty="0">
                <a:latin typeface="+mn-lt"/>
              </a:rPr>
            </a:br>
            <a:r>
              <a:rPr lang="fr-FR" sz="1200" baseline="0" dirty="0">
                <a:latin typeface="+mn-lt"/>
              </a:rPr>
              <a:t>Passer dans les rangs et aider au maniement de la règle. </a:t>
            </a:r>
            <a:endParaRPr lang="fr-FR" sz="1200" dirty="0">
              <a:latin typeface="+mn-lt"/>
            </a:endParaRP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i="1" dirty="0"/>
              <a:t>Maintenant, je veux tracer un trait à partir de ce point </a:t>
            </a:r>
            <a:r>
              <a:rPr lang="fr-FR" i="0" dirty="0"/>
              <a:t>(le montrer) </a:t>
            </a:r>
            <a:r>
              <a:rPr lang="fr-FR" i="1" dirty="0"/>
              <a:t>jusqu’à ce point </a:t>
            </a:r>
            <a:r>
              <a:rPr lang="fr-FR" i="0" dirty="0"/>
              <a:t>(le montrer). </a:t>
            </a:r>
            <a:r>
              <a:rPr lang="fr-FR" i="1" dirty="0"/>
              <a:t>Un trait qui a un début et une fin, c’est-à-dire des limites, cela s’appelle un </a:t>
            </a:r>
            <a:r>
              <a:rPr lang="fr-FR" b="1" i="1" dirty="0"/>
              <a:t>segment</a:t>
            </a:r>
            <a:r>
              <a:rPr lang="fr-FR" i="1" dirty="0"/>
              <a:t>.</a:t>
            </a:r>
            <a:br>
              <a:rPr lang="fr-FR" i="1" dirty="0"/>
            </a:br>
            <a:r>
              <a:rPr lang="fr-FR" i="1" dirty="0"/>
              <a:t>Comme</a:t>
            </a:r>
            <a:r>
              <a:rPr lang="fr-FR" i="1" baseline="0" dirty="0"/>
              <a:t> tout à l’heure, vo</a:t>
            </a:r>
            <a:r>
              <a:rPr lang="fr-FR" i="1" dirty="0"/>
              <a:t>us </a:t>
            </a:r>
            <a:r>
              <a:rPr lang="fr-FR" i="1" baseline="0" dirty="0"/>
              <a:t>allez </a:t>
            </a:r>
            <a:r>
              <a:rPr lang="fr-FR" i="1" dirty="0"/>
              <a:t>me donner des consignes </a:t>
            </a:r>
            <a:r>
              <a:rPr lang="fr-FR" i="1" baseline="0" dirty="0"/>
              <a:t>et </a:t>
            </a:r>
            <a:r>
              <a:rPr lang="fr-FR" i="1" dirty="0"/>
              <a:t>je vais </a:t>
            </a:r>
            <a:r>
              <a:rPr lang="fr-FR" i="1" baseline="0" dirty="0"/>
              <a:t>faire exactement ce </a:t>
            </a:r>
            <a:r>
              <a:rPr lang="fr-FR" i="1" dirty="0"/>
              <a:t>que </a:t>
            </a:r>
            <a:r>
              <a:rPr lang="fr-FR" i="1" baseline="0" dirty="0"/>
              <a:t>vous</a:t>
            </a:r>
            <a:r>
              <a:rPr lang="fr-FR" i="1" dirty="0"/>
              <a:t> demanderez. </a:t>
            </a:r>
            <a:r>
              <a:rPr lang="fr-FR" i="1" baseline="0" dirty="0"/>
              <a:t> À</a:t>
            </a:r>
            <a:r>
              <a:rPr lang="fr-FR" i="1" dirty="0"/>
              <a:t> la fin, je dois obtenir </a:t>
            </a:r>
            <a:r>
              <a:rPr lang="fr-FR" i="1" baseline="0" dirty="0"/>
              <a:t>le segment qui relie les deux points.</a:t>
            </a:r>
            <a:r>
              <a:rPr lang="fr-FR" i="1" dirty="0"/>
              <a:t> </a:t>
            </a:r>
          </a:p>
          <a:p>
            <a:pPr>
              <a:defRPr/>
            </a:pPr>
            <a:r>
              <a:rPr lang="fr-FR" i="1" dirty="0"/>
              <a:t>Je sais déjà placer ma règle pour tracer le trait qui passe par un point </a:t>
            </a:r>
            <a:r>
              <a:rPr lang="fr-FR" i="0" dirty="0"/>
              <a:t>(placer la règle de</a:t>
            </a:r>
            <a:r>
              <a:rPr lang="fr-FR" i="0" baseline="0" dirty="0"/>
              <a:t> façon adéquate). </a:t>
            </a:r>
            <a:r>
              <a:rPr lang="fr-FR" i="1" baseline="0" dirty="0"/>
              <a:t>Que dois-je faire maintenant ?</a:t>
            </a:r>
            <a:br>
              <a:rPr lang="fr-FR" i="1" dirty="0">
                <a:cs typeface="+mn-lt"/>
              </a:rPr>
            </a:br>
            <a:r>
              <a:rPr lang="fr-FR" i="0" dirty="0"/>
              <a:t>Amener les élèves à</a:t>
            </a:r>
            <a:r>
              <a:rPr lang="fr-FR" i="0" baseline="0" dirty="0"/>
              <a:t> verbaliser le fait qu’il suffit d’orienter la règle de sorte que le trait passe par le deuxième point.</a:t>
            </a:r>
          </a:p>
          <a:p>
            <a:pPr>
              <a:defRPr/>
            </a:pPr>
            <a:r>
              <a:rPr lang="fr-FR" i="0" baseline="0" dirty="0">
                <a:ea typeface="Calibri"/>
                <a:cs typeface="Calibri"/>
              </a:rPr>
              <a:t>Insister sur le fait qu’on trace d’un point à l’autre : un segment a un début et une fin, contrairement à une droite.</a:t>
            </a:r>
            <a:endParaRPr lang="fr-FR" i="0" dirty="0">
              <a:ea typeface="Calibri"/>
              <a:cs typeface="Calibri"/>
            </a:endParaRP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6</a:t>
            </a:fld>
            <a:endParaRPr lang="fr-FR" dirty="0"/>
          </a:p>
        </p:txBody>
      </p:sp>
    </p:spTree>
    <p:extLst>
      <p:ext uri="{BB962C8B-B14F-4D97-AF65-F5344CB8AC3E}">
        <p14:creationId xmlns:p14="http://schemas.microsoft.com/office/powerpoint/2010/main" val="1898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50000"/>
              </a:lnSpc>
              <a:defRPr/>
            </a:pPr>
            <a:r>
              <a:rPr lang="fr-FR" noProof="0" dirty="0"/>
              <a:t>Conclure que, pour tracer un segment qui relie deux points, il faut : </a:t>
            </a:r>
          </a:p>
          <a:p>
            <a:pPr>
              <a:lnSpc>
                <a:spcPct val="150000"/>
              </a:lnSpc>
              <a:defRPr/>
            </a:pPr>
            <a:r>
              <a:rPr lang="fr-FR" i="1" noProof="0" dirty="0"/>
              <a:t>- poser la règle contre les points qui doivent rester visibles ;</a:t>
            </a:r>
            <a:endParaRPr lang="fr-FR" i="1" noProof="0" dirty="0">
              <a:cs typeface="Calibri"/>
            </a:endParaRPr>
          </a:p>
          <a:p>
            <a:pPr>
              <a:lnSpc>
                <a:spcPct val="150000"/>
              </a:lnSpc>
              <a:defRPr/>
            </a:pPr>
            <a:r>
              <a:rPr lang="fr-FR" i="1" noProof="0" dirty="0"/>
              <a:t>- bien maintenir </a:t>
            </a:r>
            <a:r>
              <a:rPr lang="fr-FR" i="1" baseline="0" noProof="0" dirty="0"/>
              <a:t>la règle </a:t>
            </a:r>
            <a:r>
              <a:rPr lang="fr-FR" i="1" noProof="0" dirty="0"/>
              <a:t>avec une main sans que les doigts ne dépassent</a:t>
            </a:r>
            <a:r>
              <a:rPr lang="fr-FR" i="1" baseline="0" noProof="0" dirty="0"/>
              <a:t> ;</a:t>
            </a:r>
            <a:endParaRPr lang="fr-FR" i="1" noProof="0" dirty="0">
              <a:cs typeface="Calibri"/>
            </a:endParaRPr>
          </a:p>
          <a:p>
            <a:pPr>
              <a:lnSpc>
                <a:spcPct val="150000"/>
              </a:lnSpc>
              <a:buFontTx/>
              <a:buNone/>
              <a:defRPr/>
            </a:pPr>
            <a:r>
              <a:rPr lang="fr-FR" i="1" noProof="0" dirty="0"/>
              <a:t>- placer</a:t>
            </a:r>
            <a:r>
              <a:rPr lang="fr-FR" i="1" baseline="0" noProof="0" dirty="0"/>
              <a:t> le crayon sur le point et le garder en appui sur la</a:t>
            </a:r>
            <a:r>
              <a:rPr lang="fr-FR" i="1" noProof="0" dirty="0"/>
              <a:t> </a:t>
            </a:r>
            <a:r>
              <a:rPr lang="fr-FR" i="1" baseline="0" noProof="0" dirty="0"/>
              <a:t>règle </a:t>
            </a:r>
            <a:r>
              <a:rPr lang="fr-FR" i="1" noProof="0" dirty="0"/>
              <a:t>pendant tout le tracé</a:t>
            </a:r>
            <a:r>
              <a:rPr lang="fr-FR" i="1" baseline="0" noProof="0" dirty="0"/>
              <a:t>. Débuter le tracé au premier point et s’arrêter au deuxième point.</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7</a:t>
            </a:fld>
            <a:endParaRPr lang="fr-FR" dirty="0"/>
          </a:p>
        </p:txBody>
      </p:sp>
    </p:spTree>
    <p:extLst>
      <p:ext uri="{BB962C8B-B14F-4D97-AF65-F5344CB8AC3E}">
        <p14:creationId xmlns:p14="http://schemas.microsoft.com/office/powerpoint/2010/main" val="264431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a:t>Maintenant, vous allez vous entrainer avec votre règle.</a:t>
            </a:r>
            <a:br>
              <a:rPr lang="fr-FR" i="1" baseline="0" dirty="0"/>
            </a:br>
            <a:r>
              <a:rPr lang="fr-FR" dirty="0"/>
              <a:t>Distribuer la fiche photocopiable n° 18.</a:t>
            </a:r>
            <a:br>
              <a:rPr lang="fr-FR" baseline="0" dirty="0">
                <a:cs typeface="+mn-lt"/>
              </a:rPr>
            </a:br>
            <a:r>
              <a:rPr lang="fr-FR" baseline="0" dirty="0"/>
              <a:t>Passer dans les rangs et aider au maniement et au placement de la règle</a:t>
            </a:r>
            <a:r>
              <a:rPr lang="fr-FR" dirty="0"/>
              <a:t>.</a:t>
            </a:r>
            <a:br>
              <a:rPr lang="fr-FR" dirty="0"/>
            </a:br>
            <a:r>
              <a:rPr lang="fr-FR" dirty="0"/>
              <a:t>Lors du retour collectif, montrer différentes fiches : un élève ayant tracé une croix, un élève ayant tracé seulement le losange et, si possible, un élève ayant tracé tous les segments.</a:t>
            </a:r>
            <a:br>
              <a:rPr lang="fr-FR" dirty="0"/>
            </a:br>
            <a:r>
              <a:rPr lang="fr-FR" dirty="0"/>
              <a:t>Montrer à nouveau comment tracer un segment reliant deux points au tableau en verbalisant chacune des étapes. </a:t>
            </a:r>
            <a:br>
              <a:rPr lang="fr-FR" dirty="0"/>
            </a:br>
            <a:r>
              <a:rPr lang="fr-FR" dirty="0"/>
              <a:t>Laisser 1 minute pour que les élèves tracent les segments manquants.</a:t>
            </a:r>
            <a:br>
              <a:rPr lang="fr-FR" dirty="0"/>
            </a:br>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a:t>Maintenant, nous allons nous entrainer à repérer des points qui sont alignés.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Qu’est-ce que cela signifie, des points « alignés » ? → Cela veut dire qu’ils sont sur la même ligne, même si on ne la voit pas.</a:t>
            </a:r>
            <a:r>
              <a:rPr lang="fr-FR" sz="1800" dirty="0">
                <a:effectLst/>
                <a:latin typeface="Segoe UI" panose="020B0502040204020203" pitchFamily="34" charset="0"/>
              </a:rPr>
              <a:t> </a:t>
            </a:r>
          </a:p>
          <a:p>
            <a:r>
              <a:rPr lang="fr-FR" i="1" dirty="0"/>
              <a:t>Et vous, quand êtes-vous alignés ? </a:t>
            </a:r>
            <a:r>
              <a:rPr lang="fr-FR" i="1" baseline="0" dirty="0"/>
              <a:t>→ Quand on est en rang, quand on est sur la même ligne en EPS…</a:t>
            </a:r>
            <a:endParaRPr lang="fr-FR" i="0" dirty="0"/>
          </a:p>
          <a:p>
            <a:r>
              <a:rPr lang="fr-FR" i="1" dirty="0"/>
              <a:t>Comment trouver 4 points alignés ? Quel instrument peut nous aider ?</a:t>
            </a:r>
            <a:br>
              <a:rPr lang="fr-FR" i="0" dirty="0"/>
            </a:br>
            <a:r>
              <a:rPr lang="fr-FR" i="0" dirty="0"/>
              <a:t>Faire émerger qu’il faut utiliser la règle. </a:t>
            </a:r>
          </a:p>
          <a:p>
            <a:r>
              <a:rPr lang="fr-FR" i="1" dirty="0"/>
              <a:t>Deux points sont toujours alignés ; on peut toujours tracer la droite qui passe par deux points. Mais ici, on cherche 4 points alignés.</a:t>
            </a:r>
          </a:p>
          <a:p>
            <a:r>
              <a:rPr lang="fr-FR" i="0" dirty="0"/>
              <a:t>Identifier les 4 points alignés grâce à la règle et expliquer qu’on va tracer la droite qui permet de prouver que ces 4 points sont alignés, c’est-à-dire sur la même ligne. Puis la tracer.</a:t>
            </a:r>
          </a:p>
          <a:p>
            <a:r>
              <a:rPr lang="fr-FR" b="0" i="0" dirty="0">
                <a:solidFill>
                  <a:srgbClr val="000000"/>
                </a:solidFill>
                <a:effectLst/>
                <a:latin typeface="+mn-lt"/>
              </a:rPr>
              <a:t>Enfin, demander aux élèves de venir placer des points sur la droite, encore et encore. </a:t>
            </a:r>
            <a:br>
              <a:rPr lang="fr-FR" b="0" i="0" dirty="0">
                <a:solidFill>
                  <a:srgbClr val="000000"/>
                </a:solidFill>
                <a:effectLst/>
                <a:latin typeface="+mn-lt"/>
              </a:rPr>
            </a:br>
            <a:r>
              <a:rPr lang="fr-FR" b="0" i="1" dirty="0">
                <a:solidFill>
                  <a:srgbClr val="000000"/>
                </a:solidFill>
                <a:effectLst/>
                <a:latin typeface="+mn-lt"/>
              </a:rPr>
              <a:t>Combien de points peut-on placer sur cette droite ? </a:t>
            </a:r>
            <a:r>
              <a:rPr lang="fr-FR" b="0" i="1" dirty="0">
                <a:solidFill>
                  <a:srgbClr val="000000"/>
                </a:solidFill>
                <a:effectLst/>
                <a:latin typeface="+mn-lt"/>
                <a:cs typeface="Arial" panose="020B0604020202020204" pitchFamily="34" charset="0"/>
              </a:rPr>
              <a:t>→ </a:t>
            </a:r>
            <a:r>
              <a:rPr lang="fr-FR" b="0" i="1" dirty="0">
                <a:solidFill>
                  <a:srgbClr val="000000"/>
                </a:solidFill>
                <a:effectLst/>
                <a:latin typeface="+mn-lt"/>
              </a:rPr>
              <a:t>Beaucoup. </a:t>
            </a:r>
            <a:br>
              <a:rPr lang="fr-FR" b="0" i="1" dirty="0">
                <a:solidFill>
                  <a:srgbClr val="000000"/>
                </a:solidFill>
                <a:effectLst/>
                <a:latin typeface="+mn-lt"/>
              </a:rPr>
            </a:br>
            <a:r>
              <a:rPr lang="fr-FR" b="0" i="1" dirty="0">
                <a:solidFill>
                  <a:srgbClr val="000000"/>
                </a:solidFill>
                <a:effectLst/>
                <a:latin typeface="+mn-lt"/>
              </a:rPr>
              <a:t>Combien ? </a:t>
            </a:r>
            <a:r>
              <a:rPr lang="fr-FR" b="0" i="1" dirty="0">
                <a:solidFill>
                  <a:srgbClr val="000000"/>
                </a:solidFill>
                <a:effectLst/>
                <a:latin typeface="+mn-lt"/>
                <a:cs typeface="Arial" panose="020B0604020202020204" pitchFamily="34" charset="0"/>
              </a:rPr>
              <a:t>→ </a:t>
            </a:r>
            <a:r>
              <a:rPr lang="fr-FR" b="0" i="1" dirty="0">
                <a:solidFill>
                  <a:srgbClr val="000000"/>
                </a:solidFill>
                <a:effectLst/>
                <a:latin typeface="+mn-lt"/>
              </a:rPr>
              <a:t>On peut toujours en ajouter. </a:t>
            </a:r>
            <a:r>
              <a:rPr lang="fr-FR" b="0" i="0" dirty="0">
                <a:solidFill>
                  <a:srgbClr val="000000"/>
                </a:solidFill>
                <a:effectLst/>
                <a:latin typeface="+mn-lt"/>
              </a:rPr>
              <a:t>Le terme « infini » devrait émerger parmi les élèves, si ce n’est pas le cas, conclure : </a:t>
            </a:r>
            <a:r>
              <a:rPr lang="fr-FR" b="0" i="1" dirty="0">
                <a:solidFill>
                  <a:srgbClr val="000000"/>
                </a:solidFill>
                <a:effectLst/>
                <a:latin typeface="+mn-lt"/>
              </a:rPr>
              <a:t>il y a une infinité de points sur une droite.</a:t>
            </a:r>
            <a:endParaRPr lang="fr-FR" i="1" dirty="0">
              <a:latin typeface="+mn-lt"/>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vidéoprojection</a:t>
            </a: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pPr/>
              <a:t>24/06/2023</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pPr/>
              <a:t>‹N°›</a:t>
            </a:fld>
            <a:endParaRPr lang="fr-FR" dirty="0"/>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lstStyle/>
          <a:p>
            <a:r>
              <a:rPr lang="fr-FR" dirty="0"/>
              <a:t>18. Tracer des segments</a:t>
            </a:r>
          </a:p>
        </p:txBody>
      </p:sp>
    </p:spTree>
    <p:extLst>
      <p:ext uri="{BB962C8B-B14F-4D97-AF65-F5344CB8AC3E}">
        <p14:creationId xmlns:p14="http://schemas.microsoft.com/office/powerpoint/2010/main" val="252049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B4404F02-5F68-D663-90FA-36CF34DCE9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10;&#10;Description générée automatiquement">
            <a:extLst>
              <a:ext uri="{FF2B5EF4-FFF2-40B4-BE49-F238E27FC236}">
                <a16:creationId xmlns:a16="http://schemas.microsoft.com/office/drawing/2014/main" id="{D95D1D88-8138-2C73-8090-B95DDEF49B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159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475D2F40-14C8-89F7-DA32-6D0D72C79F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82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EC053447-B02D-96D3-A7E9-C691908D8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520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ligne&#10;&#10;Description générée automatiquement">
            <a:extLst>
              <a:ext uri="{FF2B5EF4-FFF2-40B4-BE49-F238E27FC236}">
                <a16:creationId xmlns:a16="http://schemas.microsoft.com/office/drawing/2014/main" id="{83EDEF52-F2D1-2443-5EB5-F35FAED07F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586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205B3D8D-F576-5129-45BD-230AD95296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428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diagramme, ligne, capture d’écran&#10;&#10;Description générée automatiquement">
            <a:extLst>
              <a:ext uri="{FF2B5EF4-FFF2-40B4-BE49-F238E27FC236}">
                <a16:creationId xmlns:a16="http://schemas.microsoft.com/office/drawing/2014/main" id="{412EF529-186F-6DBA-A338-D8DF9170DC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728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igne&#10;&#10;Description générée automatiquement">
            <a:extLst>
              <a:ext uri="{FF2B5EF4-FFF2-40B4-BE49-F238E27FC236}">
                <a16:creationId xmlns:a16="http://schemas.microsoft.com/office/drawing/2014/main" id="{073F108C-9235-EE9B-465A-48DF08300F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479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10;&#10;Description générée automatiquement">
            <a:extLst>
              <a:ext uri="{FF2B5EF4-FFF2-40B4-BE49-F238E27FC236}">
                <a16:creationId xmlns:a16="http://schemas.microsoft.com/office/drawing/2014/main" id="{7596EB2F-8903-8E2A-D70B-ECE9CF3695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53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nombre&#10;&#10;Description générée automatiquement">
            <a:extLst>
              <a:ext uri="{FF2B5EF4-FFF2-40B4-BE49-F238E27FC236}">
                <a16:creationId xmlns:a16="http://schemas.microsoft.com/office/drawing/2014/main" id="{760D319F-AE8D-E918-A79C-13B61D6C74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143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DFB5B547-FDCC-A023-D968-31D8E1C9B5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D87C00A7-B5A4-FA0B-05AB-DE8DE4B83F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319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Police&#10;&#10;Description générée automatiquement">
            <a:extLst>
              <a:ext uri="{FF2B5EF4-FFF2-40B4-BE49-F238E27FC236}">
                <a16:creationId xmlns:a16="http://schemas.microsoft.com/office/drawing/2014/main" id="{1B2BA781-712A-4036-FA14-5855429776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217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9FC7D7CC-25E7-666E-9951-BF8A08B168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2CCE587D-4CE7-363F-FFDA-050B06736B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21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conception&#10;&#10;Description générée automatiquement">
            <a:extLst>
              <a:ext uri="{FF2B5EF4-FFF2-40B4-BE49-F238E27FC236}">
                <a16:creationId xmlns:a16="http://schemas.microsoft.com/office/drawing/2014/main" id="{F617F439-3BAF-C10E-8A78-EC1B0E651B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699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B71D4ED-6945-EF12-CDF5-9F239A927B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32564DA9-4463-CBEB-CEEB-B3C329070F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FBA27F-D21F-4DCA-8718-6907820D6510}">
  <ds:schemaRefs>
    <ds:schemaRef ds:uri="cd84cc96-e4f0-4e7f-873a-a508fb658c41"/>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27f64e36-29aa-44d5-a3e0-06242cad7d4d"/>
    <ds:schemaRef ds:uri="http://purl.org/dc/terms/"/>
    <ds:schemaRef ds:uri="http://schemas.openxmlformats.org/package/2006/metadata/core-properties"/>
    <ds:schemaRef ds:uri="http://www.w3.org/XML/1998/namespace"/>
    <ds:schemaRef ds:uri="be993d5a-5390-4a32-bd90-2a12d82b1d47"/>
  </ds:schemaRefs>
</ds:datastoreItem>
</file>

<file path=customXml/itemProps2.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3.xml><?xml version="1.0" encoding="utf-8"?>
<ds:datastoreItem xmlns:ds="http://schemas.openxmlformats.org/officeDocument/2006/customXml" ds:itemID="{5F1661E9-7F1A-40C5-938B-91D0F75C4FF5}"/>
</file>

<file path=docProps/app.xml><?xml version="1.0" encoding="utf-8"?>
<Properties xmlns="http://schemas.openxmlformats.org/officeDocument/2006/extended-properties" xmlns:vt="http://schemas.openxmlformats.org/officeDocument/2006/docPropsVTypes">
  <Template>Office Theme</Template>
  <TotalTime>5269</TotalTime>
  <Words>1265</Words>
  <Application>Microsoft Office PowerPoint</Application>
  <PresentationFormat>Affichage à l'écran (4:3)</PresentationFormat>
  <Paragraphs>48</Paragraphs>
  <Slides>19</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Calibri</vt:lpstr>
      <vt:lpstr>Verdana</vt:lpstr>
      <vt:lpstr>Calibri Light</vt:lpstr>
      <vt:lpstr>Arial</vt:lpstr>
      <vt:lpstr>Segoe UI</vt:lpstr>
      <vt:lpstr>Thème Office</vt:lpstr>
      <vt:lpstr>18. Tracer des segments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86</cp:revision>
  <dcterms:created xsi:type="dcterms:W3CDTF">2022-01-07T11:15:07Z</dcterms:created>
  <dcterms:modified xsi:type="dcterms:W3CDTF">2023-06-24T10:27:42Z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ReluSA/CM">
    <vt:bool>true</vt:bool>
  </property>
  <property fmtid="{D5CDD505-2E9C-101B-9397-08002B2CF9AE}" pid="5" name="Order">
    <vt:r8>69300</vt:r8>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