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sldIdLst>
    <p:sldId id="276" r:id="rId5"/>
    <p:sldId id="281" r:id="rId6"/>
    <p:sldId id="282" r:id="rId7"/>
    <p:sldId id="284" r:id="rId8"/>
    <p:sldId id="283" r:id="rId9"/>
    <p:sldId id="285" r:id="rId10"/>
    <p:sldId id="469" r:id="rId11"/>
    <p:sldId id="594" r:id="rId12"/>
    <p:sldId id="595" r:id="rId13"/>
    <p:sldId id="596" r:id="rId14"/>
    <p:sldId id="324" r:id="rId15"/>
    <p:sldId id="597" r:id="rId16"/>
    <p:sldId id="598" r:id="rId17"/>
    <p:sldId id="599" r:id="rId18"/>
    <p:sldId id="600" r:id="rId19"/>
    <p:sldId id="301" r:id="rId20"/>
    <p:sldId id="302" r:id="rId21"/>
    <p:sldId id="303" r:id="rId22"/>
    <p:sldId id="305" r:id="rId23"/>
    <p:sldId id="306" r:id="rId24"/>
    <p:sldId id="463" r:id="rId25"/>
    <p:sldId id="601" r:id="rId26"/>
    <p:sldId id="602" r:id="rId27"/>
    <p:sldId id="603" r:id="rId28"/>
    <p:sldId id="604" r:id="rId29"/>
    <p:sldId id="464" r:id="rId30"/>
    <p:sldId id="465"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6047C030-E687-B175-014B-7CB338CA2E3F}" name="riviere.jennifer" initials="ri" userId="S::riviere.jennifer_gmail.com#ext#@hachette.onmicrosoft.com::1d9d5009-092f-4c80-8dba-153923be29d4" providerId="AD"/>
  <p188:author id="{BCEC0C35-085C-D9B9-E378-2995294E600F}" name="Sylvie Advenier" initials="SA" userId="516bcc22ff4f1580" providerId="Windows Live"/>
  <p188:author id="{99329D8D-736E-127F-056B-D92D91D3CEEB}" name="Harmonie Rossi Tessier" initials="HRT" userId="ce3dc0babca3d520" providerId="Windows Live"/>
  <p188:author id="{CB410498-00AA-A716-1E6C-E42B11846246}" name="jennifer riviere" initials="jr" userId="77148290420568c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 id="6" name="jennifer riviere" initials="jr" lastIdx="3" clrIdx="5">
    <p:extLst>
      <p:ext uri="{19B8F6BF-5375-455C-9EA6-DF929625EA0E}">
        <p15:presenceInfo xmlns:p15="http://schemas.microsoft.com/office/powerpoint/2012/main" userId="77148290420568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8AC4D-BE87-44D2-9180-746F1105CF49}" v="7" dt="2023-06-07T09:19:12.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5100" autoAdjust="0"/>
  </p:normalViewPr>
  <p:slideViewPr>
    <p:cSldViewPr snapToGrid="0">
      <p:cViewPr varScale="1">
        <p:scale>
          <a:sx n="74" d="100"/>
          <a:sy n="74" d="100"/>
        </p:scale>
        <p:origin x="2532" y="66"/>
      </p:cViewPr>
      <p:guideLst>
        <p:guide orient="horz" pos="2160"/>
        <p:guide pos="2880"/>
      </p:guideLst>
    </p:cSldViewPr>
  </p:slideViewPr>
  <p:outlineViewPr>
    <p:cViewPr>
      <p:scale>
        <a:sx n="33" d="100"/>
        <a:sy n="33" d="100"/>
      </p:scale>
      <p:origin x="0" y="-18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56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pPr/>
              <a:t>24/06/2023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pPr/>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Aujourd’hui, nous allons travailler sur les nombres jusqu’à 69 : les dire, les lire, les écrire et compter des objets. Mais aussi repérer des nombres sur la ligne numérique.</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a:t>
            </a:fld>
            <a:endParaRPr lang="fr-FR" dirty="0"/>
          </a:p>
        </p:txBody>
      </p:sp>
    </p:spTree>
    <p:extLst>
      <p:ext uri="{BB962C8B-B14F-4D97-AF65-F5344CB8AC3E}">
        <p14:creationId xmlns:p14="http://schemas.microsoft.com/office/powerpoint/2010/main" val="54586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0" dirty="0"/>
              <a:t>Même démarche.</a:t>
            </a:r>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10</a:t>
            </a:fld>
            <a:endParaRPr lang="fr-FR"/>
          </a:p>
        </p:txBody>
      </p:sp>
    </p:spTree>
    <p:extLst>
      <p:ext uri="{BB962C8B-B14F-4D97-AF65-F5344CB8AC3E}">
        <p14:creationId xmlns:p14="http://schemas.microsoft.com/office/powerpoint/2010/main" val="302662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Je vais vous présenter un nombre sous la forme d’une somme ou bien exprimé en dizaines et en unités. Écrivez-le en chiffres sur votre ardoise.</a:t>
            </a:r>
          </a:p>
          <a:p>
            <a:endParaRPr lang="fr-FR" i="0" dirty="0"/>
          </a:p>
        </p:txBody>
      </p:sp>
      <p:sp>
        <p:nvSpPr>
          <p:cNvPr id="4" name="Espace réservé du numéro de diapositive 3"/>
          <p:cNvSpPr>
            <a:spLocks noGrp="1"/>
          </p:cNvSpPr>
          <p:nvPr>
            <p:ph type="sldNum" sz="quarter" idx="5"/>
          </p:nvPr>
        </p:nvSpPr>
        <p:spPr/>
        <p:txBody>
          <a:bodyPr/>
          <a:lstStyle/>
          <a:p>
            <a:fld id="{49716360-921F-46FF-84B3-A8B90BE699AC}" type="slidenum">
              <a:rPr lang="fr-FR" smtClean="0"/>
              <a:pPr/>
              <a:t>11</a:t>
            </a:fld>
            <a:endParaRPr lang="fr-FR"/>
          </a:p>
        </p:txBody>
      </p:sp>
    </p:spTree>
    <p:extLst>
      <p:ext uri="{BB962C8B-B14F-4D97-AF65-F5344CB8AC3E}">
        <p14:creationId xmlns:p14="http://schemas.microsoft.com/office/powerpoint/2010/main" val="1967287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Quel est ce nombre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Les élèves lèvent leur ardoise quand ils ont trouvé. Valider discrètement d’un signe de tête.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Laisser 20 secondes, puis c</a:t>
            </a:r>
            <a:r>
              <a:rPr lang="fr-FR" dirty="0"/>
              <a:t>orriger en interrogeant un élève et en lui</a:t>
            </a:r>
            <a:r>
              <a:rPr lang="fr-FR" baseline="0" dirty="0"/>
              <a:t> demandant de verbaliser sa stratégie.</a:t>
            </a:r>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a:t>- C’est le nombre de la famille de 50 qui a 3 unités restantes, c’est 53.</a:t>
            </a:r>
            <a:br>
              <a:rPr lang="fr-FR" i="1" baseline="0" dirty="0"/>
            </a:br>
            <a:r>
              <a:rPr lang="fr-FR" b="0" i="1" baseline="0" dirty="0"/>
              <a:t>- J’ai calculé 50 + 3 avec une stratégie de calcul, ça fait 53</a:t>
            </a:r>
            <a:r>
              <a:rPr lang="fr-FR" i="1" baseline="0" dirty="0"/>
              <a:t>.</a:t>
            </a:r>
            <a:endParaRPr lang="fr-FR" i="1" dirty="0"/>
          </a:p>
          <a:p>
            <a:endParaRPr lang="fr-FR" i="0" dirty="0"/>
          </a:p>
        </p:txBody>
      </p:sp>
      <p:sp>
        <p:nvSpPr>
          <p:cNvPr id="4" name="Espace réservé du numéro de diapositive 3"/>
          <p:cNvSpPr>
            <a:spLocks noGrp="1"/>
          </p:cNvSpPr>
          <p:nvPr>
            <p:ph type="sldNum" sz="quarter" idx="5"/>
          </p:nvPr>
        </p:nvSpPr>
        <p:spPr/>
        <p:txBody>
          <a:bodyPr/>
          <a:lstStyle/>
          <a:p>
            <a:fld id="{49716360-921F-46FF-84B3-A8B90BE699AC}" type="slidenum">
              <a:rPr lang="fr-FR" smtClean="0"/>
              <a:pPr/>
              <a:t>12</a:t>
            </a:fld>
            <a:endParaRPr lang="fr-FR"/>
          </a:p>
        </p:txBody>
      </p:sp>
    </p:spTree>
    <p:extLst>
      <p:ext uri="{BB962C8B-B14F-4D97-AF65-F5344CB8AC3E}">
        <p14:creationId xmlns:p14="http://schemas.microsoft.com/office/powerpoint/2010/main" val="206287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Même démarche. </a:t>
            </a:r>
            <a:br>
              <a:rPr lang="fr-FR" i="0" dirty="0"/>
            </a:br>
            <a:r>
              <a:rPr lang="fr-FR" i="0" dirty="0"/>
              <a:t>Ici, le nombre des unités étant donné avant le nombre de dizaines, on peut s’attendre à ce qu’un élève donne comme réponse « 26 ». Écrire alors au tableau les deux réponses : 26 et 62. Énoncer en pointant du doigt chaque terme </a:t>
            </a:r>
            <a:r>
              <a:rPr lang="fr-FR" i="1" dirty="0"/>
              <a:t>: 2 unités et 6 dizaines, cela correspond à 26 ou à 62 ? Pourquoi ?</a:t>
            </a:r>
            <a:br>
              <a:rPr lang="fr-FR" i="1" dirty="0"/>
            </a:br>
            <a:r>
              <a:rPr lang="fr-FR" sz="1200" b="0" i="0" u="none" strike="noStrike" kern="1200" dirty="0">
                <a:solidFill>
                  <a:schemeClr val="tx1"/>
                </a:solidFill>
                <a:latin typeface="+mn-lt"/>
                <a:ea typeface="+mn-ea"/>
                <a:cs typeface="+mn-cs"/>
              </a:rPr>
              <a:t>Utiliser le matériel aimanté ou le dessin pour représenter 26 et 62, puis relire : </a:t>
            </a:r>
            <a:r>
              <a:rPr lang="fr-FR" sz="1200" b="0" i="1" u="none" strike="noStrike" kern="1200" dirty="0">
                <a:solidFill>
                  <a:schemeClr val="tx1"/>
                </a:solidFill>
                <a:latin typeface="+mn-lt"/>
                <a:ea typeface="+mn-ea"/>
                <a:cs typeface="+mn-cs"/>
              </a:rPr>
              <a:t>2 unités et 6 dizaines, cela correspond auquel de ces deux nombres ?</a:t>
            </a:r>
            <a:br>
              <a:rPr lang="fr-FR" sz="1200" b="0" i="1" u="none" strike="noStrike" kern="1200" dirty="0">
                <a:solidFill>
                  <a:schemeClr val="tx1"/>
                </a:solidFill>
                <a:latin typeface="+mn-lt"/>
                <a:ea typeface="+mn-ea"/>
                <a:cs typeface="+mn-cs"/>
              </a:rPr>
            </a:br>
            <a:r>
              <a:rPr lang="fr-FR" sz="1200" b="0" i="0" u="none" strike="noStrike" kern="1200" dirty="0">
                <a:solidFill>
                  <a:schemeClr val="tx1"/>
                </a:solidFill>
                <a:latin typeface="+mn-lt"/>
                <a:ea typeface="+mn-ea"/>
                <a:cs typeface="+mn-cs"/>
              </a:rPr>
              <a:t>Faire remarquer que l’ordre dans lequel les informations sont données ne change pas le résultat : 2u a toujours la même valeur, qu’on le dise en premier ou en dernier.</a:t>
            </a:r>
            <a:endParaRPr lang="fr-FR" i="0" dirty="0"/>
          </a:p>
        </p:txBody>
      </p:sp>
      <p:sp>
        <p:nvSpPr>
          <p:cNvPr id="4" name="Espace réservé du numéro de diapositive 3"/>
          <p:cNvSpPr>
            <a:spLocks noGrp="1"/>
          </p:cNvSpPr>
          <p:nvPr>
            <p:ph type="sldNum" sz="quarter" idx="5"/>
          </p:nvPr>
        </p:nvSpPr>
        <p:spPr/>
        <p:txBody>
          <a:bodyPr/>
          <a:lstStyle/>
          <a:p>
            <a:fld id="{49716360-921F-46FF-84B3-A8B90BE699AC}" type="slidenum">
              <a:rPr lang="fr-FR" smtClean="0"/>
              <a:pPr/>
              <a:t>13</a:t>
            </a:fld>
            <a:endParaRPr lang="fr-FR"/>
          </a:p>
        </p:txBody>
      </p:sp>
    </p:spTree>
    <p:extLst>
      <p:ext uri="{BB962C8B-B14F-4D97-AF65-F5344CB8AC3E}">
        <p14:creationId xmlns:p14="http://schemas.microsoft.com/office/powerpoint/2010/main" val="18210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strike="noStrike" dirty="0">
                <a:latin typeface="Calibri" panose="020F0502020204030204" pitchFamily="34" charset="0"/>
              </a:rPr>
              <a:t>R</a:t>
            </a:r>
            <a:r>
              <a:rPr lang="fr-FR" i="0" dirty="0">
                <a:latin typeface="Calibri" panose="020F0502020204030204" pitchFamily="34" charset="0"/>
              </a:rPr>
              <a:t>appeler que les unités c’est ce que l’on compte, si on compte des batônnets, ce sont 42 batônnets ; si on compte des billes, ce sont 42 billes.</a:t>
            </a:r>
            <a:endParaRPr lang="fr-FR" i="1" strike="sngStrike" dirty="0">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49716360-921F-46FF-84B3-A8B90BE699AC}" type="slidenum">
              <a:rPr lang="fr-FR" smtClean="0"/>
              <a:pPr/>
              <a:t>14</a:t>
            </a:fld>
            <a:endParaRPr lang="fr-FR"/>
          </a:p>
        </p:txBody>
      </p:sp>
    </p:spTree>
    <p:extLst>
      <p:ext uri="{BB962C8B-B14F-4D97-AF65-F5344CB8AC3E}">
        <p14:creationId xmlns:p14="http://schemas.microsoft.com/office/powerpoint/2010/main" val="360222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0" dirty="0"/>
          </a:p>
        </p:txBody>
      </p:sp>
      <p:sp>
        <p:nvSpPr>
          <p:cNvPr id="4" name="Espace réservé du numéro de diapositive 3"/>
          <p:cNvSpPr>
            <a:spLocks noGrp="1"/>
          </p:cNvSpPr>
          <p:nvPr>
            <p:ph type="sldNum" sz="quarter" idx="5"/>
          </p:nvPr>
        </p:nvSpPr>
        <p:spPr/>
        <p:txBody>
          <a:bodyPr/>
          <a:lstStyle/>
          <a:p>
            <a:fld id="{49716360-921F-46FF-84B3-A8B90BE699AC}" type="slidenum">
              <a:rPr lang="fr-FR" smtClean="0"/>
              <a:pPr/>
              <a:t>15</a:t>
            </a:fld>
            <a:endParaRPr lang="fr-FR"/>
          </a:p>
        </p:txBody>
      </p:sp>
    </p:spTree>
    <p:extLst>
      <p:ext uri="{BB962C8B-B14F-4D97-AF65-F5344CB8AC3E}">
        <p14:creationId xmlns:p14="http://schemas.microsoft.com/office/powerpoint/2010/main" val="414954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Maintenant, un nombre écrit en lettres va s’afficher. Vous allez écrire ce nombre en chiffres sur votre ardoise. </a:t>
            </a:r>
            <a:br>
              <a:rPr lang="fr-FR" i="1" dirty="0"/>
            </a:br>
            <a:r>
              <a:rPr lang="fr-FR" i="1" dirty="0"/>
              <a:t>N’hésitez pas à utiliser les affichages si besoin.</a:t>
            </a: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Laisser un temps de recherche, puis faire lire le premier mot par un élève, puis le deuxième par un deuxième élève. </a:t>
            </a:r>
          </a:p>
          <a:p>
            <a:r>
              <a:rPr lang="fr-FR" dirty="0"/>
              <a:t>Demander à un troisième élève de dire les deux mots à la suite pour trouver le nombre correspondant. </a:t>
            </a: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Faire remarquer que, parfois, il y a un « et » quand il n’y a qu’une unité restante : </a:t>
            </a:r>
            <a:r>
              <a:rPr lang="fr-FR" i="1" dirty="0"/>
              <a:t>vingt-et-un, trente-et-un, quarante-et-un, cinquante-et-un, soixante-et-un, </a:t>
            </a:r>
            <a:r>
              <a:rPr lang="fr-FR" dirty="0"/>
              <a:t>mais aussi </a:t>
            </a:r>
            <a:r>
              <a:rPr lang="fr-FR" i="1" dirty="0"/>
              <a:t>soixante-et-onze.</a:t>
            </a:r>
            <a:br>
              <a:rPr lang="fr-FR" dirty="0"/>
            </a:br>
            <a:r>
              <a:rPr lang="fr-FR" i="1" dirty="0"/>
              <a:t>Quand on entend « et » dans le nom d’un nombre, c’est le « et » qui signifie « et puis » </a:t>
            </a:r>
            <a:r>
              <a:rPr lang="fr-FR" dirty="0"/>
              <a:t>: </a:t>
            </a:r>
            <a:r>
              <a:rPr lang="fr-FR" i="1" dirty="0"/>
              <a:t>50 et puis encore 1</a:t>
            </a:r>
            <a:r>
              <a:rPr lang="fr-FR" dirty="0"/>
              <a:t>. </a:t>
            </a:r>
            <a:r>
              <a:rPr lang="fr-FR" i="1" dirty="0"/>
              <a:t>Il s’écrit « e », « t  ».</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Maintenant, c’est le contraire. Le nombre sera écrit en chiffres et vous devrez l’écrire en lettres sur votre ardoise. Aidez-vous des affichages pour écrire les mots sans erreur. </a:t>
            </a: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a:t>Voici un morceau du tableau des nombres. Il y a les familles que nous avons déjà vues et les autres lignes jusqu’à la famille des 60. </a:t>
            </a:r>
          </a:p>
          <a:p>
            <a:r>
              <a:rPr lang="fr-FR" dirty="0"/>
              <a:t>Faire nommer les nombres de 29 à 59 puis à reculons de 69 à 39 en les pointant. </a:t>
            </a:r>
            <a:endParaRPr lang="fr-FR" dirty="0">
              <a:cs typeface="Calibri"/>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Laisser un temps de recherche, puis corriger : </a:t>
            </a:r>
            <a:r>
              <a:rPr lang="fr-FR" i="1" dirty="0"/>
              <a:t>quarante-quatre → On a besoin du mot « quarante », qui indique qu’il y a 4 dizaines et du mot « quatre », qui indique 4 unités restantes.</a:t>
            </a:r>
            <a:endParaRPr lang="fr-FR" i="1" dirty="0">
              <a:cs typeface="Calibri"/>
            </a:endParaRPr>
          </a:p>
          <a:p>
            <a:r>
              <a:rPr lang="fr-FR" i="1" dirty="0">
                <a:cs typeface="+mn-lt"/>
              </a:rPr>
              <a:t>L</a:t>
            </a:r>
            <a:r>
              <a:rPr lang="fr-FR" i="1" dirty="0"/>
              <a:t>e 4 à gauche représente 4 dizaines : les nombres qui ont 4 dizaines font partie de la « famille des quarante ». L’autre 4, à droite, représente les quatre unités restantes.</a:t>
            </a:r>
            <a:r>
              <a:rPr lang="fr-FR" dirty="0"/>
              <a:t> </a:t>
            </a:r>
            <a:endParaRPr lang="fr-FR" dirty="0">
              <a:cs typeface="Calibri"/>
            </a:endParaRPr>
          </a:p>
          <a:p>
            <a:r>
              <a:rPr lang="fr-FR" dirty="0"/>
              <a:t>Insistez sur la présence du tiret. Il permet de relier les différents mots-nombres pour former un </a:t>
            </a:r>
            <a:r>
              <a:rPr lang="fr-FR"/>
              <a:t>nouveau nombre. Il </a:t>
            </a:r>
            <a:r>
              <a:rPr lang="fr-FR" dirty="0"/>
              <a:t>ne faut pas l’oublier.</a:t>
            </a:r>
            <a:endParaRPr lang="fr-FR" dirty="0">
              <a:cs typeface="+mn-lt"/>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26</a:t>
            </a:fld>
            <a:endParaRPr lang="fr-FR"/>
          </a:p>
        </p:txBody>
      </p:sp>
    </p:spTree>
    <p:extLst>
      <p:ext uri="{BB962C8B-B14F-4D97-AF65-F5344CB8AC3E}">
        <p14:creationId xmlns:p14="http://schemas.microsoft.com/office/powerpoint/2010/main" val="4060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Vous allez écrire en chiffres sur vos ardoises le nombre qui </a:t>
            </a:r>
            <a:r>
              <a:rPr lang="fr-FR" i="1" strike="noStrike" dirty="0"/>
              <a:t>va apparaitre</a:t>
            </a:r>
            <a:r>
              <a:rPr lang="fr-FR" i="1" dirty="0"/>
              <a:t>. Aidez-vous des dizaines.</a:t>
            </a: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Réponse attendue : 58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Laisser un temps de recherche, puis corriger en faisant compter les dizaines à un élève : </a:t>
            </a:r>
            <a:r>
              <a:rPr lang="fr-FR" i="1" dirty="0"/>
              <a:t>10, 20, 30, 40, 50 </a:t>
            </a:r>
            <a:r>
              <a:rPr lang="fr-FR" dirty="0"/>
              <a:t>puis surcompter </a:t>
            </a:r>
            <a:r>
              <a:rPr lang="fr-FR" i="1" dirty="0"/>
              <a:t>51, 52, 53, 54, 55, 56, 57, 58 </a:t>
            </a:r>
            <a:r>
              <a:rPr lang="fr-FR" i="0" dirty="0"/>
              <a:t>ou compter directement les dizaines et les unités restantes (stratégie à privilégier).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58, c’est 5 dizaines et 8</a:t>
            </a:r>
            <a:r>
              <a:rPr lang="fr-FR" i="1" baseline="0" dirty="0"/>
              <a:t> </a:t>
            </a:r>
            <a:r>
              <a:rPr lang="fr-FR" i="1" dirty="0"/>
              <a:t>unités restantes.</a:t>
            </a:r>
            <a:endParaRPr lang="fr-FR" i="1" dirty="0">
              <a:cs typeface="Calibri"/>
            </a:endParaRPr>
          </a:p>
          <a:p>
            <a:r>
              <a:rPr lang="fr-FR" dirty="0"/>
              <a:t> </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Réponse attendue : 60</a:t>
            </a:r>
          </a:p>
          <a:p>
            <a:r>
              <a:rPr lang="fr-FR" dirty="0"/>
              <a:t>Même</a:t>
            </a:r>
            <a:r>
              <a:rPr lang="fr-FR" baseline="0" dirty="0"/>
              <a:t> démarche.</a:t>
            </a:r>
            <a:r>
              <a:rPr lang="fr-FR" dirty="0"/>
              <a:t> </a:t>
            </a:r>
            <a:br>
              <a:rPr lang="fr-FR" dirty="0"/>
            </a:br>
            <a:r>
              <a:rPr lang="fr-FR" dirty="0"/>
              <a:t>Lors du retour collectif, si l’élève interrogé a compté directement les dizaines et les unités restantes, insister sur la nécessité d’écrire « 0 » (car il y a 0 </a:t>
            </a:r>
            <a:r>
              <a:rPr lang="fr-FR" strike="noStrike" dirty="0"/>
              <a:t>unité restante)</a:t>
            </a:r>
            <a:r>
              <a:rPr lang="fr-FR" dirty="0"/>
              <a:t>. </a:t>
            </a:r>
            <a:r>
              <a:rPr lang="fr-FR" i="1" dirty="0"/>
              <a:t>Il y a 6 dizaines, c’est-à-dire 60 unités</a:t>
            </a:r>
            <a:r>
              <a:rPr lang="fr-FR" dirty="0"/>
              <a:t>.  Montrer 6 doigts pour donner à voir la différence entre 6d et 6.</a:t>
            </a:r>
          </a:p>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Réponse attendue : 42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Laisser un temps de recherche, puis corriger en demandant aux élèves les stratégies utilisées. Ils peuvent avoir groupé 10 unités (les entourer au tableau) et les avoir comptabilisées comme une dizaine ou </a:t>
            </a:r>
            <a:r>
              <a:rPr lang="fr-FR" dirty="0" err="1"/>
              <a:t>surcompter</a:t>
            </a:r>
            <a:r>
              <a:rPr lang="fr-FR" dirty="0"/>
              <a:t> de 1 en 1 à partir de 30.</a:t>
            </a:r>
            <a:r>
              <a:rPr lang="fr-FR" dirty="0">
                <a:cs typeface="+mn-lt"/>
              </a:rPr>
              <a:t> </a:t>
            </a:r>
            <a:r>
              <a:rPr lang="fr-FR" dirty="0"/>
              <a:t>Faire remarquer</a:t>
            </a:r>
            <a:r>
              <a:rPr lang="fr-FR" baseline="0" dirty="0"/>
              <a:t> que la première stratégie est plus rapide et plus efficace (elle comporte moins de risques d’erreurs). Inciter les élèves à dénombrer les unités en premier lorsqu’elles sont </a:t>
            </a:r>
            <a:r>
              <a:rPr lang="fr-FR" dirty="0"/>
              <a:t>nombreuses</a:t>
            </a:r>
            <a:r>
              <a:rPr lang="fr-FR" baseline="0" dirty="0"/>
              <a:t>.</a:t>
            </a:r>
            <a:endParaRPr lang="fr-FR" dirty="0"/>
          </a:p>
          <a:p>
            <a:endParaRPr lang="fr-FR" dirty="0">
              <a:cs typeface="Calibri"/>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Voici un morceau de ligne numérique graduée</a:t>
            </a:r>
            <a:r>
              <a:rPr lang="fr-FR" i="1" baseline="0" dirty="0"/>
              <a:t>. Cela signifie que chaque </a:t>
            </a:r>
            <a:r>
              <a:rPr lang="fr-FR" i="1" strike="noStrike" baseline="0" dirty="0"/>
              <a:t>repère </a:t>
            </a:r>
            <a:r>
              <a:rPr lang="fr-FR" i="0" strike="noStrike" baseline="0" dirty="0"/>
              <a:t>(montrer un trait)</a:t>
            </a:r>
            <a:r>
              <a:rPr lang="fr-FR" i="0" baseline="0" dirty="0"/>
              <a:t> </a:t>
            </a:r>
            <a:r>
              <a:rPr lang="fr-FR" i="1" baseline="0" dirty="0"/>
              <a:t>correspond à un nombre. </a:t>
            </a:r>
            <a:br>
              <a:rPr lang="fr-FR" i="1" baseline="0" dirty="0"/>
            </a:br>
            <a:r>
              <a:rPr lang="fr-FR" i="0" baseline="0" dirty="0"/>
              <a:t>Pointer le repère 31, demander aux élèves quel est ce nombre et pourquoi</a:t>
            </a:r>
            <a:r>
              <a:rPr lang="fr-FR" i="1" baseline="0" dirty="0"/>
              <a:t>. </a:t>
            </a:r>
            <a:r>
              <a:rPr lang="fr-FR" i="1" baseline="0" dirty="0">
                <a:latin typeface="Calibri"/>
                <a:cs typeface="Calibri"/>
              </a:rPr>
              <a:t>→ C’est 31 car c’est le </a:t>
            </a:r>
            <a:r>
              <a:rPr lang="fr-FR" i="1" strike="noStrike" baseline="0" dirty="0">
                <a:latin typeface="Calibri"/>
                <a:cs typeface="Calibri"/>
              </a:rPr>
              <a:t>nombre qui vient juste après 30. </a:t>
            </a:r>
            <a:br>
              <a:rPr lang="fr-FR" i="1" baseline="0" dirty="0">
                <a:latin typeface="Calibri"/>
                <a:cs typeface="Calibri"/>
              </a:rPr>
            </a:br>
            <a:r>
              <a:rPr lang="fr-FR" i="0" baseline="0" dirty="0">
                <a:latin typeface="Calibri"/>
                <a:cs typeface="Calibri"/>
              </a:rPr>
              <a:t>Même démarche avec 59 et 36.</a:t>
            </a:r>
            <a:endParaRPr lang="fr-FR"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a:t>Je vais désigner un repère par un trait rouge. Écrivez sur votre ardoise à quel nombre il correspond.</a:t>
            </a:r>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À quel nombre correspond le trait rouge ? </a:t>
            </a:r>
            <a:r>
              <a:rPr lang="fr-FR" i="0" dirty="0"/>
              <a:t>(Pointer le trait.)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Laisser 20 secondes</a:t>
            </a:r>
            <a:r>
              <a:rPr lang="fr-FR" i="0" baseline="0" dirty="0"/>
              <a:t>. </a:t>
            </a:r>
            <a:r>
              <a:rPr lang="fr-FR" i="0" dirty="0"/>
              <a:t>Les élèves lèvent leur ardoise quand ils ont trouvé. Valider discrètement d’un signe de tête.</a:t>
            </a:r>
          </a:p>
          <a:p>
            <a:r>
              <a:rPr lang="fr-FR" baseline="0" dirty="0"/>
              <a:t>C</a:t>
            </a:r>
            <a:r>
              <a:rPr lang="fr-FR" dirty="0"/>
              <a:t>orriger en interrogeant un élève et en lui</a:t>
            </a:r>
            <a:r>
              <a:rPr lang="fr-FR" baseline="0" dirty="0"/>
              <a:t> demandant de verbaliser sa stratégie.</a:t>
            </a:r>
            <a:br>
              <a:rPr lang="fr-FR" dirty="0"/>
            </a:br>
            <a:r>
              <a:rPr lang="fr-FR" dirty="0"/>
              <a:t>→ </a:t>
            </a:r>
            <a:r>
              <a:rPr lang="fr-FR" i="1" dirty="0"/>
              <a:t>Je pars de 40 et je</a:t>
            </a:r>
            <a:r>
              <a:rPr lang="fr-FR" i="1" baseline="0" dirty="0"/>
              <a:t> fais des bonds en avant jusqu’à 46 </a:t>
            </a:r>
            <a:r>
              <a:rPr lang="fr-FR" i="0" baseline="0" dirty="0"/>
              <a:t>(montrer les déplacements sur la ligne).</a:t>
            </a:r>
            <a:br>
              <a:rPr lang="fr-FR" i="0" baseline="0" dirty="0"/>
            </a:br>
            <a:r>
              <a:rPr lang="fr-FR" dirty="0"/>
              <a:t>→ </a:t>
            </a:r>
            <a:r>
              <a:rPr lang="fr-FR" i="1" dirty="0"/>
              <a:t>Je vois que c’est le nombre juste après 45, c’est 46.</a:t>
            </a: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Rappeler que le repère « 5 unités » est à égale distance de chaque dizaine. </a:t>
            </a:r>
            <a:r>
              <a:rPr lang="fr-FR" i="1" baseline="0" dirty="0"/>
              <a:t>Quand on part de 40, on fait 5 bonds en avant pour arriver à 45, puis quand on part de 45, on fait encore 5 bonds en avant pour arriver à 50. On dit que le repère « 5 unités » est « au milieu ». </a:t>
            </a:r>
            <a:r>
              <a:rPr lang="fr-FR" i="0" baseline="0" dirty="0"/>
              <a:t>Montrer que ce repère est un peu plus grand que les autres pour qu’on puisse le retrouver rapidement, sans avoir besoin de compter les repères</a:t>
            </a:r>
            <a:r>
              <a:rPr lang="fr-FR" i="1" baseline="0" dirty="0"/>
              <a:t>. Pour être rapide, il faut partir du repère connu le plus proche.</a:t>
            </a:r>
            <a:endParaRPr lang="fr-FR" i="1" dirty="0"/>
          </a:p>
          <a:p>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8</a:t>
            </a:fld>
            <a:endParaRPr lang="fr-FR"/>
          </a:p>
        </p:txBody>
      </p:sp>
    </p:spTree>
    <p:extLst>
      <p:ext uri="{BB962C8B-B14F-4D97-AF65-F5344CB8AC3E}">
        <p14:creationId xmlns:p14="http://schemas.microsoft.com/office/powerpoint/2010/main" val="298186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0" dirty="0"/>
              <a:t>Même démarche.</a:t>
            </a:r>
            <a:br>
              <a:rPr lang="fr-FR" dirty="0"/>
            </a:br>
            <a:r>
              <a:rPr lang="fr-FR" dirty="0"/>
              <a:t>→ </a:t>
            </a:r>
            <a:r>
              <a:rPr lang="fr-FR" i="1" dirty="0"/>
              <a:t>Je pars de 30 et je</a:t>
            </a:r>
            <a:r>
              <a:rPr lang="fr-FR" i="1" baseline="0" dirty="0"/>
              <a:t> fais des bonds en arrière jusqu’à 28 </a:t>
            </a:r>
            <a:r>
              <a:rPr lang="fr-FR" i="0" baseline="0" dirty="0"/>
              <a:t>(montrer les déplacements sur la ligne).</a:t>
            </a:r>
            <a:br>
              <a:rPr lang="fr-FR" i="0" baseline="0" dirty="0"/>
            </a:br>
            <a:r>
              <a:rPr lang="fr-FR" dirty="0"/>
              <a:t>→ </a:t>
            </a:r>
            <a:r>
              <a:rPr lang="fr-FR" i="1" dirty="0"/>
              <a:t>Je vois que c’est deux repères avant 30, et je sais qu’avant 30, il y a 29 puis 28.</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i="1" dirty="0"/>
              <a:t>Je sais</a:t>
            </a:r>
            <a:r>
              <a:rPr lang="fr-FR" i="1" baseline="0" dirty="0"/>
              <a:t> que 30 – 2 = 28.</a:t>
            </a:r>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9</a:t>
            </a:fld>
            <a:endParaRPr lang="fr-FR"/>
          </a:p>
        </p:txBody>
      </p:sp>
    </p:spTree>
    <p:extLst>
      <p:ext uri="{BB962C8B-B14F-4D97-AF65-F5344CB8AC3E}">
        <p14:creationId xmlns:p14="http://schemas.microsoft.com/office/powerpoint/2010/main" val="2984843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pPr/>
              <a:t>24/06/2023</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pPr/>
              <a:t>‹N°›</a:t>
            </a:fld>
            <a:endParaRPr lang="fr-FR" dirty="0"/>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776E6-FDAB-4DC4-9050-5852F249B93E}"/>
              </a:ext>
            </a:extLst>
          </p:cNvPr>
          <p:cNvSpPr>
            <a:spLocks noGrp="1"/>
          </p:cNvSpPr>
          <p:nvPr>
            <p:ph type="ctrTitle"/>
          </p:nvPr>
        </p:nvSpPr>
        <p:spPr>
          <a:xfrm>
            <a:off x="751788" y="3040904"/>
            <a:ext cx="7772400" cy="1226295"/>
          </a:xfrm>
        </p:spPr>
        <p:txBody>
          <a:bodyPr>
            <a:normAutofit/>
          </a:bodyPr>
          <a:lstStyle/>
          <a:p>
            <a:pPr>
              <a:spcBef>
                <a:spcPts val="1200"/>
              </a:spcBef>
              <a:spcAft>
                <a:spcPts val="1200"/>
              </a:spcAft>
            </a:pPr>
            <a:r>
              <a:rPr lang="fr-FR" dirty="0">
                <a:solidFill>
                  <a:schemeClr val="bg1"/>
                </a:solidFill>
              </a:rPr>
              <a:t>19. LES NOMBRES JUSQU’À 69</a:t>
            </a:r>
            <a:br>
              <a:rPr lang="fr-FR" dirty="0">
                <a:solidFill>
                  <a:schemeClr val="bg1"/>
                </a:solidFill>
              </a:rPr>
            </a:br>
            <a:r>
              <a:rPr lang="fr-FR" dirty="0">
                <a:solidFill>
                  <a:schemeClr val="bg1"/>
                </a:solidFill>
              </a:rPr>
              <a:t>Dire, lire, écrire, dénombrer</a:t>
            </a:r>
            <a:br>
              <a:rPr lang="fr-FR" dirty="0"/>
            </a:br>
            <a:endParaRPr lang="fr-FR" dirty="0"/>
          </a:p>
        </p:txBody>
      </p:sp>
    </p:spTree>
    <p:extLst>
      <p:ext uri="{BB962C8B-B14F-4D97-AF65-F5344CB8AC3E}">
        <p14:creationId xmlns:p14="http://schemas.microsoft.com/office/powerpoint/2010/main" val="11671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 diagramme&#10;&#10;Description générée automatiquement">
            <a:extLst>
              <a:ext uri="{FF2B5EF4-FFF2-40B4-BE49-F238E27FC236}">
                <a16:creationId xmlns:a16="http://schemas.microsoft.com/office/drawing/2014/main" id="{4D4E7A80-C8F2-E168-0DE8-4E82398160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76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Système d’exploitation, logiciel&#10;&#10;Description générée automatiquement">
            <a:extLst>
              <a:ext uri="{FF2B5EF4-FFF2-40B4-BE49-F238E27FC236}">
                <a16:creationId xmlns:a16="http://schemas.microsoft.com/office/drawing/2014/main" id="{DAEFA055-B9D6-9EBE-E84F-45B31F1A15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10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2C849848-8295-AE32-2839-AE89B425CA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649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4F5D83D3-ECD6-574C-3EB8-64695151FD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410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8358355A-2150-9B7F-6BA8-1D5D6FC43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721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FF0A2AEA-4945-208D-44E9-86CE6A4522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689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D2EC59CF-9CFF-3811-1CCF-31450A7EC0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4BB7D780-FBC0-3135-E6E8-C74181E7FA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Système d’exploitation&#10;&#10;Description générée automatiquement">
            <a:extLst>
              <a:ext uri="{FF2B5EF4-FFF2-40B4-BE49-F238E27FC236}">
                <a16:creationId xmlns:a16="http://schemas.microsoft.com/office/drawing/2014/main" id="{A05D67DB-95D6-F4AE-7D6E-8354C322D3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E95EB636-01DF-3F32-2B90-3ADBFA6BC1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A3881675-4657-D991-3898-2143F2EF9B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8EA9916E-6CBF-0213-EEF4-AC17EEEF17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38281D37-9D78-2F28-A371-B57F16496B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327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onception&#10;&#10;Description générée automatiquement">
            <a:extLst>
              <a:ext uri="{FF2B5EF4-FFF2-40B4-BE49-F238E27FC236}">
                <a16:creationId xmlns:a16="http://schemas.microsoft.com/office/drawing/2014/main" id="{00F14912-8789-4EA9-CA5D-8F6D18AC89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448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nombre&#10;&#10;Description générée automatiquement">
            <a:extLst>
              <a:ext uri="{FF2B5EF4-FFF2-40B4-BE49-F238E27FC236}">
                <a16:creationId xmlns:a16="http://schemas.microsoft.com/office/drawing/2014/main" id="{62D92F06-3057-A179-E0DC-92A7C50D76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908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3C80EE07-A01C-1931-2E9E-C2423C7D6E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16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igne, nombre&#10;&#10;Description générée automatiquement">
            <a:extLst>
              <a:ext uri="{FF2B5EF4-FFF2-40B4-BE49-F238E27FC236}">
                <a16:creationId xmlns:a16="http://schemas.microsoft.com/office/drawing/2014/main" id="{FFBB130A-5D1D-68E0-9821-3BD23904C4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458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B29DCC4D-4B1A-EE51-8493-9DCC0A8FD6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3577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conception&#10;&#10;Description générée automatiquement">
            <a:extLst>
              <a:ext uri="{FF2B5EF4-FFF2-40B4-BE49-F238E27FC236}">
                <a16:creationId xmlns:a16="http://schemas.microsoft.com/office/drawing/2014/main" id="{1B6457C7-C6A2-640F-8779-453E59BE47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881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52AC365A-59C8-6914-BEA7-81235172F9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pture d’écran, texte, conception&#10;&#10;Description générée automatiquement">
            <a:extLst>
              <a:ext uri="{FF2B5EF4-FFF2-40B4-BE49-F238E27FC236}">
                <a16:creationId xmlns:a16="http://schemas.microsoft.com/office/drawing/2014/main" id="{AB5AE71A-E3FA-CA4B-A202-AAE2E25F0D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conception&#10;&#10;Description générée automatiquement">
            <a:extLst>
              <a:ext uri="{FF2B5EF4-FFF2-40B4-BE49-F238E27FC236}">
                <a16:creationId xmlns:a16="http://schemas.microsoft.com/office/drawing/2014/main" id="{78250474-B2C4-A8CA-564B-8594448200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Système d’exploitation, logiciel&#10;&#10;Description générée automatiquement">
            <a:extLst>
              <a:ext uri="{FF2B5EF4-FFF2-40B4-BE49-F238E27FC236}">
                <a16:creationId xmlns:a16="http://schemas.microsoft.com/office/drawing/2014/main" id="{C28ADAE9-2334-F9F8-0AC0-52A0241073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C8C40276-AECD-A132-DC64-52049A7181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3779425D-7B86-0683-0E4B-C73860608E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04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9C120CA8-93BF-EA70-F154-301849A005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18585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D6E93-9B95-4056-BF85-2BD0A4A736E0}">
  <ds:schemaRefs>
    <ds:schemaRef ds:uri="http://schemas.microsoft.com/sharepoint/v3/contenttype/forms"/>
  </ds:schemaRefs>
</ds:datastoreItem>
</file>

<file path=customXml/itemProps2.xml><?xml version="1.0" encoding="utf-8"?>
<ds:datastoreItem xmlns:ds="http://schemas.openxmlformats.org/officeDocument/2006/customXml" ds:itemID="{F5FBA27F-D21F-4DCA-8718-6907820D6510}">
  <ds:schemaRefs>
    <ds:schemaRef ds:uri="http://purl.org/dc/elements/1.1/"/>
    <ds:schemaRef ds:uri="http://schemas.microsoft.com/office/infopath/2007/PartnerControls"/>
    <ds:schemaRef ds:uri="http://www.w3.org/XML/1998/namespace"/>
    <ds:schemaRef ds:uri="http://schemas.microsoft.com/office/2006/documentManagement/types"/>
    <ds:schemaRef ds:uri="cd84cc96-e4f0-4e7f-873a-a508fb658c41"/>
    <ds:schemaRef ds:uri="27f64e36-29aa-44d5-a3e0-06242cad7d4d"/>
    <ds:schemaRef ds:uri="http://purl.org/dc/dcmitype/"/>
    <ds:schemaRef ds:uri="http://schemas.openxmlformats.org/package/2006/metadata/core-properties"/>
    <ds:schemaRef ds:uri="http://schemas.microsoft.com/office/2006/metadata/properties"/>
    <ds:schemaRef ds:uri="http://purl.org/dc/terms/"/>
    <ds:schemaRef ds:uri="be993d5a-5390-4a32-bd90-2a12d82b1d47"/>
  </ds:schemaRefs>
</ds:datastoreItem>
</file>

<file path=customXml/itemProps3.xml><?xml version="1.0" encoding="utf-8"?>
<ds:datastoreItem xmlns:ds="http://schemas.openxmlformats.org/officeDocument/2006/customXml" ds:itemID="{536221AA-644D-4E31-9D8B-843BFB8E98D2}"/>
</file>

<file path=docProps/app.xml><?xml version="1.0" encoding="utf-8"?>
<Properties xmlns="http://schemas.openxmlformats.org/officeDocument/2006/extended-properties" xmlns:vt="http://schemas.openxmlformats.org/officeDocument/2006/docPropsVTypes">
  <Template>Office Theme</Template>
  <TotalTime>4983</TotalTime>
  <Words>1238</Words>
  <Application>Microsoft Office PowerPoint</Application>
  <PresentationFormat>Affichage à l'écran (4:3)</PresentationFormat>
  <Paragraphs>58</Paragraphs>
  <Slides>27</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Calibri</vt:lpstr>
      <vt:lpstr>Verdana</vt:lpstr>
      <vt:lpstr>Calibri Light</vt:lpstr>
      <vt:lpstr>Arial</vt:lpstr>
      <vt:lpstr>Thème Office</vt:lpstr>
      <vt:lpstr>19. LES NOMBRES JUSQU’À 69 Dire, lire, écrire, dénombrer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60</cp:revision>
  <dcterms:created xsi:type="dcterms:W3CDTF">2022-01-07T11:15:07Z</dcterms:created>
  <dcterms:modified xsi:type="dcterms:W3CDTF">2023-06-24T10:36:44Z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69500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