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27"/>
  </p:notesMasterIdLst>
  <p:sldIdLst>
    <p:sldId id="256" r:id="rId5"/>
    <p:sldId id="303" r:id="rId6"/>
    <p:sldId id="304" r:id="rId7"/>
    <p:sldId id="265" r:id="rId8"/>
    <p:sldId id="305" r:id="rId9"/>
    <p:sldId id="306" r:id="rId10"/>
    <p:sldId id="297" r:id="rId11"/>
    <p:sldId id="258" r:id="rId12"/>
    <p:sldId id="322" r:id="rId13"/>
    <p:sldId id="323" r:id="rId14"/>
    <p:sldId id="308" r:id="rId15"/>
    <p:sldId id="326" r:id="rId16"/>
    <p:sldId id="328" r:id="rId17"/>
    <p:sldId id="327" r:id="rId18"/>
    <p:sldId id="312" r:id="rId19"/>
    <p:sldId id="329" r:id="rId20"/>
    <p:sldId id="330" r:id="rId21"/>
    <p:sldId id="331" r:id="rId22"/>
    <p:sldId id="332" r:id="rId23"/>
    <p:sldId id="313" r:id="rId24"/>
    <p:sldId id="333" r:id="rId25"/>
    <p:sldId id="314" r:id="rId26"/>
  </p:sldIdLst>
  <p:sldSz cx="9144000" cy="6858000" type="screen4x3"/>
  <p:notesSz cx="6858000" cy="9144000"/>
  <p:embeddedFontLs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Verdana" panose="020B0604030504040204" pitchFamily="34" charset="0"/>
      <p:regular r:id="rId34"/>
      <p:bold r:id="rId35"/>
      <p:italic r:id="rId36"/>
      <p:boldItalic r:id="rId3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AILLADE JUSTINE" initials="TJ" lastIdx="2" clrIdx="6">
    <p:extLst>
      <p:ext uri="{19B8F6BF-5375-455C-9EA6-DF929625EA0E}">
        <p15:presenceInfo xmlns:p15="http://schemas.microsoft.com/office/powerpoint/2012/main" userId="S::JTAILLADE@editions-hatier.fr::7689be7a-6074-46a5-a6a4-f2fd3e4f6393" providerId="AD"/>
      </p:ext>
    </p:extLst>
  </p:cmAuthor>
  <p:cmAuthor id="1" name="CHAUVELLIER ANNE" initials="CA" lastIdx="14" clrIdx="0">
    <p:extLst>
      <p:ext uri="{19B8F6BF-5375-455C-9EA6-DF929625EA0E}">
        <p15:presenceInfo xmlns:p15="http://schemas.microsoft.com/office/powerpoint/2012/main" userId="S::ACHAUVELLIER@editions-hatier.fr::63234966-364e-422f-8c52-45fd5239a521" providerId="AD"/>
      </p:ext>
    </p:extLst>
  </p:cmAuthor>
  <p:cmAuthor id="8" name="CHAUVELLIER ANNE" initials="CA [2]" lastIdx="11" clrIdx="7">
    <p:extLst>
      <p:ext uri="{19B8F6BF-5375-455C-9EA6-DF929625EA0E}">
        <p15:presenceInfo xmlns:p15="http://schemas.microsoft.com/office/powerpoint/2012/main" userId="S::ACHAUVELLIER@editions-hatier.fr::f6f57ace-c9cf-44ce-941b-3615434e65b1" providerId="AD"/>
      </p:ext>
    </p:extLst>
  </p:cmAuthor>
  <p:cmAuthor id="2" name="omenriah" initials="om" lastIdx="3" clrIdx="1">
    <p:extLst>
      <p:ext uri="{19B8F6BF-5375-455C-9EA6-DF929625EA0E}">
        <p15:presenceInfo xmlns:p15="http://schemas.microsoft.com/office/powerpoint/2012/main" userId="S::omenriah_gmail.com#ext#@hachette.onmicrosoft.com::1c7e23f3-21b9-4451-98c0-15057ee07999" providerId="AD"/>
      </p:ext>
    </p:extLst>
  </p:cmAuthor>
  <p:cmAuthor id="9" name="Sylvie Advenier" initials="SA" lastIdx="1" clrIdx="8">
    <p:extLst>
      <p:ext uri="{19B8F6BF-5375-455C-9EA6-DF929625EA0E}">
        <p15:presenceInfo xmlns:p15="http://schemas.microsoft.com/office/powerpoint/2012/main" userId="516bcc22ff4f1580" providerId="Windows Live"/>
      </p:ext>
    </p:extLst>
  </p:cmAuthor>
  <p:cmAuthor id="3" name="pauline.negrellion" initials="pa" lastIdx="3" clrIdx="2">
    <p:extLst>
      <p:ext uri="{19B8F6BF-5375-455C-9EA6-DF929625EA0E}">
        <p15:presenceInfo xmlns:p15="http://schemas.microsoft.com/office/powerpoint/2012/main" userId="S::pauline.negrellion_gmail.com#ext#@hachette.onmicrosoft.com::9fb65b54-3bbd-4994-b3cf-42d8602c7eef" providerId="AD"/>
      </p:ext>
    </p:extLst>
  </p:cmAuthor>
  <p:cmAuthor id="10" name="Caroline HACHE" initials="CH" lastIdx="11" clrIdx="9">
    <p:extLst>
      <p:ext uri="{19B8F6BF-5375-455C-9EA6-DF929625EA0E}">
        <p15:presenceInfo xmlns:p15="http://schemas.microsoft.com/office/powerpoint/2012/main" userId="Caroline HACHE" providerId="None"/>
      </p:ext>
    </p:extLst>
  </p:cmAuthor>
  <p:cmAuthor id="4" name="catherine.mallard2" initials="ca" lastIdx="1" clrIdx="3">
    <p:extLst>
      <p:ext uri="{19B8F6BF-5375-455C-9EA6-DF929625EA0E}">
        <p15:presenceInfo xmlns:p15="http://schemas.microsoft.com/office/powerpoint/2012/main" userId="S::catherine.mallard2_gmail.com#ext#@hachette.onmicrosoft.com::943e5806-a044-4790-a0a9-05d7075f8f80" providerId="AD"/>
      </p:ext>
    </p:extLst>
  </p:cmAuthor>
  <p:cmAuthor id="5" name="riviere.jennifer" initials="ri" lastIdx="6" clrIdx="4">
    <p:extLst>
      <p:ext uri="{19B8F6BF-5375-455C-9EA6-DF929625EA0E}">
        <p15:presenceInfo xmlns:p15="http://schemas.microsoft.com/office/powerpoint/2012/main" userId="S::riviere.jennifer_gmail.com#ext#@hachette.onmicrosoft.com::1d9d5009-092f-4c80-8dba-153923be29d4" providerId="AD"/>
      </p:ext>
    </p:extLst>
  </p:cmAuthor>
  <p:cmAuthor id="6" name="jennifer riviere" initials="jr" lastIdx="12" clrIdx="5">
    <p:extLst>
      <p:ext uri="{19B8F6BF-5375-455C-9EA6-DF929625EA0E}">
        <p15:presenceInfo xmlns:p15="http://schemas.microsoft.com/office/powerpoint/2012/main" userId="77148290420568c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9491"/>
    <a:srgbClr val="61C4D1"/>
    <a:srgbClr val="FFD333"/>
    <a:srgbClr val="EC527E"/>
    <a:srgbClr val="E7E7E8"/>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4650BB-1CE0-448E-A821-0D353F3B8842}" v="2" dt="2023-05-15T13:12:27.1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35" autoAdjust="0"/>
    <p:restoredTop sz="89356" autoAdjust="0"/>
  </p:normalViewPr>
  <p:slideViewPr>
    <p:cSldViewPr snapToGrid="0">
      <p:cViewPr varScale="1">
        <p:scale>
          <a:sx n="102" d="100"/>
          <a:sy n="102" d="100"/>
        </p:scale>
        <p:origin x="17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470AB8-E483-4FFD-B222-30C933BD9122}" type="datetimeFigureOut">
              <a:rPr lang="fr-FR" smtClean="0"/>
              <a:t>24/06/2023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5038E3-B7CF-455E-96F4-A4DE1B143443}" type="slidenum">
              <a:rPr lang="fr-FR" smtClean="0"/>
              <a:t>‹N°›</a:t>
            </a:fld>
            <a:endParaRPr lang="fr-FR"/>
          </a:p>
        </p:txBody>
      </p:sp>
    </p:spTree>
    <p:extLst>
      <p:ext uri="{BB962C8B-B14F-4D97-AF65-F5344CB8AC3E}">
        <p14:creationId xmlns:p14="http://schemas.microsoft.com/office/powerpoint/2010/main" val="3368865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Aujourd’hui, nous allons comparer et ranger les nombres jusqu’à 69. Nous allons aussi les encadrer entre deux dizaines et les placer sur une ligne numérique.</a:t>
            </a:r>
            <a:endParaRPr lang="fr-FR" b="0" i="1"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a:t>
            </a:fld>
            <a:endParaRPr lang="fr-FR"/>
          </a:p>
        </p:txBody>
      </p:sp>
    </p:spTree>
    <p:extLst>
      <p:ext uri="{BB962C8B-B14F-4D97-AF65-F5344CB8AC3E}">
        <p14:creationId xmlns:p14="http://schemas.microsoft.com/office/powerpoint/2010/main" val="417913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0" dirty="0"/>
              <a:t>Même démarche</a:t>
            </a:r>
            <a:r>
              <a:rPr lang="fr-FR" i="1" dirty="0"/>
              <a:t>. </a:t>
            </a:r>
          </a:p>
          <a:p>
            <a:endParaRPr lang="fr-FR"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10</a:t>
            </a:fld>
            <a:endParaRPr lang="fr-FR"/>
          </a:p>
        </p:txBody>
      </p:sp>
    </p:spTree>
    <p:extLst>
      <p:ext uri="{BB962C8B-B14F-4D97-AF65-F5344CB8AC3E}">
        <p14:creationId xmlns:p14="http://schemas.microsoft.com/office/powerpoint/2010/main" val="1643313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Nous allons faire un nouvel exercice avec la ligne numérique. Cette fois-ci, </a:t>
            </a:r>
            <a:r>
              <a:rPr lang="fr-FR" i="1" strike="noStrike" dirty="0"/>
              <a:t>il faut </a:t>
            </a:r>
            <a:r>
              <a:rPr lang="fr-FR" i="1" dirty="0"/>
              <a:t>trouver l’emplacement précis du nombre que je vais afficher. </a:t>
            </a:r>
          </a:p>
          <a:p>
            <a:r>
              <a:rPr lang="fr-FR" i="1" dirty="0"/>
              <a:t>Nous allons faire cet exercice ensemble.</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11</a:t>
            </a:fld>
            <a:endParaRPr lang="fr-FR"/>
          </a:p>
        </p:txBody>
      </p:sp>
    </p:spTree>
    <p:extLst>
      <p:ext uri="{BB962C8B-B14F-4D97-AF65-F5344CB8AC3E}">
        <p14:creationId xmlns:p14="http://schemas.microsoft.com/office/powerpoint/2010/main" val="1753366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Pour placer 36 sur la ligne numérique, il faut identifier la dizaine précédente et la dizaine suivante : quelle est la dizaine qui se trouve juste avant 36 ? </a:t>
            </a:r>
            <a:r>
              <a:rPr lang="fr-FR" i="1" dirty="0">
                <a:sym typeface="Symbol" panose="05050102010706020507" pitchFamily="18" charset="2"/>
              </a:rPr>
              <a:t> 30. </a:t>
            </a:r>
            <a:r>
              <a:rPr lang="fr-FR" i="1" dirty="0"/>
              <a:t>Quelle est la dizaine qui se trouve juste après 36 ? </a:t>
            </a:r>
            <a:r>
              <a:rPr lang="fr-FR" i="1" dirty="0">
                <a:sym typeface="Symbol" panose="05050102010706020507" pitchFamily="18" charset="2"/>
              </a:rPr>
              <a:t> 40.</a:t>
            </a:r>
            <a:endParaRPr lang="fr-FR" i="1" dirty="0"/>
          </a:p>
          <a:p>
            <a:r>
              <a:rPr lang="fr-FR" i="1" dirty="0"/>
              <a:t>Nous savons donc que 36 sera entre 30 et 40 sur la ligne numérique.</a:t>
            </a:r>
          </a:p>
          <a:p>
            <a:r>
              <a:rPr lang="fr-FR" i="0" dirty="0"/>
              <a:t>Demander à un élève de venir placer 36 au tableau. </a:t>
            </a:r>
          </a:p>
          <a:p>
            <a:r>
              <a:rPr lang="fr-FR" i="0" dirty="0"/>
              <a:t>Inciter les élèves à se servir du repère « 5 unités », légèrement plus grand que les autres, pour gagner en rapidité.</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12</a:t>
            </a:fld>
            <a:endParaRPr lang="fr-FR"/>
          </a:p>
        </p:txBody>
      </p:sp>
    </p:spTree>
    <p:extLst>
      <p:ext uri="{BB962C8B-B14F-4D97-AF65-F5344CB8AC3E}">
        <p14:creationId xmlns:p14="http://schemas.microsoft.com/office/powerpoint/2010/main" val="3595942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0" dirty="0"/>
              <a:t>Même démarche.</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13</a:t>
            </a:fld>
            <a:endParaRPr lang="fr-FR"/>
          </a:p>
        </p:txBody>
      </p:sp>
    </p:spTree>
    <p:extLst>
      <p:ext uri="{BB962C8B-B14F-4D97-AF65-F5344CB8AC3E}">
        <p14:creationId xmlns:p14="http://schemas.microsoft.com/office/powerpoint/2010/main" val="2786723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0" dirty="0"/>
              <a:t>Cette fois-ci, indiquer aux élèves qu’il est plus rapide de partir de 60 et de reculer sur la ligne numérique.</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14</a:t>
            </a:fld>
            <a:endParaRPr lang="fr-FR"/>
          </a:p>
        </p:txBody>
      </p:sp>
    </p:spTree>
    <p:extLst>
      <p:ext uri="{BB962C8B-B14F-4D97-AF65-F5344CB8AC3E}">
        <p14:creationId xmlns:p14="http://schemas.microsoft.com/office/powerpoint/2010/main" val="3176884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18</a:t>
            </a:fld>
            <a:endParaRPr lang="fr-FR"/>
          </a:p>
        </p:txBody>
      </p:sp>
    </p:spTree>
    <p:extLst>
      <p:ext uri="{BB962C8B-B14F-4D97-AF65-F5344CB8AC3E}">
        <p14:creationId xmlns:p14="http://schemas.microsoft.com/office/powerpoint/2010/main" val="2929483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19</a:t>
            </a:fld>
            <a:endParaRPr lang="fr-FR"/>
          </a:p>
        </p:txBody>
      </p:sp>
    </p:spTree>
    <p:extLst>
      <p:ext uri="{BB962C8B-B14F-4D97-AF65-F5344CB8AC3E}">
        <p14:creationId xmlns:p14="http://schemas.microsoft.com/office/powerpoint/2010/main" val="2706230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Dans cet exercice, il s’agit d’estimer la position d’un nombre, comme dans la </a:t>
            </a:r>
            <a:r>
              <a:rPr lang="fr-FR" dirty="0" err="1"/>
              <a:t>plasti</a:t>
            </a:r>
            <a:r>
              <a:rPr lang="fr-FR" dirty="0"/>
              <a:t>-fiche n° 1 du rituel. </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20</a:t>
            </a:fld>
            <a:endParaRPr lang="fr-FR"/>
          </a:p>
        </p:txBody>
      </p:sp>
    </p:spTree>
    <p:extLst>
      <p:ext uri="{BB962C8B-B14F-4D97-AF65-F5344CB8AC3E}">
        <p14:creationId xmlns:p14="http://schemas.microsoft.com/office/powerpoint/2010/main" val="4221134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22</a:t>
            </a:fld>
            <a:endParaRPr lang="fr-FR"/>
          </a:p>
        </p:txBody>
      </p:sp>
    </p:spTree>
    <p:extLst>
      <p:ext uri="{BB962C8B-B14F-4D97-AF65-F5344CB8AC3E}">
        <p14:creationId xmlns:p14="http://schemas.microsoft.com/office/powerpoint/2010/main" val="1205560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i="1" dirty="0"/>
              <a:t>Vous allez comparer des nombres en utilisant les signes « plus petit », « plus grand » et « égal ». </a:t>
            </a:r>
          </a:p>
          <a:p>
            <a:pPr marL="0" marR="0" indent="0" algn="l" defTabSz="914400" rtl="0" eaLnBrk="1" fontAlgn="auto" latinLnBrk="0" hangingPunct="1">
              <a:lnSpc>
                <a:spcPct val="100000"/>
              </a:lnSpc>
              <a:spcBef>
                <a:spcPts val="0"/>
              </a:spcBef>
              <a:spcAft>
                <a:spcPts val="0"/>
              </a:spcAft>
              <a:buClrTx/>
              <a:buSzTx/>
              <a:buFontTx/>
              <a:buNone/>
              <a:tabLst/>
              <a:defRPr/>
            </a:pPr>
            <a:r>
              <a:rPr lang="fr-FR" i="1" dirty="0"/>
              <a:t>La</a:t>
            </a:r>
            <a:r>
              <a:rPr lang="fr-FR" i="1" baseline="0" dirty="0"/>
              <a:t> pointe du signe désigne le plus grand ou le plus petit nombre ? Et le côté ouvert ? Que signifie le = ?</a:t>
            </a:r>
            <a:endParaRPr lang="fr-FR" i="1" dirty="0"/>
          </a:p>
        </p:txBody>
      </p:sp>
      <p:sp>
        <p:nvSpPr>
          <p:cNvPr id="4" name="Espace réservé du numéro de diapositive 3"/>
          <p:cNvSpPr>
            <a:spLocks noGrp="1"/>
          </p:cNvSpPr>
          <p:nvPr>
            <p:ph type="sldNum" sz="quarter" idx="5"/>
          </p:nvPr>
        </p:nvSpPr>
        <p:spPr/>
        <p:txBody>
          <a:bodyPr/>
          <a:lstStyle/>
          <a:p>
            <a:fld id="{DC4CA2FC-D1C5-4624-9102-4B14FFF7AD23}" type="slidenum">
              <a:rPr lang="fr-FR" smtClean="0"/>
              <a:t>2</a:t>
            </a:fld>
            <a:endParaRPr lang="fr-FR"/>
          </a:p>
        </p:txBody>
      </p:sp>
    </p:spTree>
    <p:extLst>
      <p:ext uri="{BB962C8B-B14F-4D97-AF65-F5344CB8AC3E}">
        <p14:creationId xmlns:p14="http://schemas.microsoft.com/office/powerpoint/2010/main" val="1362206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a:pPr>
            <a:r>
              <a:rPr lang="fr-FR" i="1" baseline="0" dirty="0"/>
              <a:t>Recopiez les nombres sur vos ardoises et écrivez le signe manquant. </a:t>
            </a:r>
          </a:p>
          <a:p>
            <a:pPr>
              <a:defRPr/>
            </a:pPr>
            <a:r>
              <a:rPr lang="fr-FR" i="0" baseline="0" dirty="0"/>
              <a:t>Lors de la correction, interroger un élève et lui demander de justifier son choix : </a:t>
            </a:r>
            <a:r>
              <a:rPr lang="fr-FR" i="1" baseline="0" dirty="0"/>
              <a:t>on regarde d’abord les dizaines ; 5d,</a:t>
            </a:r>
            <a:r>
              <a:rPr lang="fr-FR" i="1" dirty="0"/>
              <a:t> c'est plus</a:t>
            </a:r>
            <a:r>
              <a:rPr lang="fr-FR" i="1" baseline="0" dirty="0"/>
              <a:t> </a:t>
            </a:r>
            <a:r>
              <a:rPr lang="fr-FR" i="1" dirty="0"/>
              <a:t>que 4d donc peu importe le nombre d’unités restantes, 52 est plus grand que 48. </a:t>
            </a:r>
          </a:p>
          <a:p>
            <a:pPr>
              <a:defRPr/>
            </a:pPr>
            <a:r>
              <a:rPr lang="fr-FR" i="0" baseline="0" dirty="0"/>
              <a:t>Écrire le signe et faire lire en pointant : </a:t>
            </a:r>
            <a:r>
              <a:rPr lang="fr-FR" i="1" baseline="0" dirty="0"/>
              <a:t>52 / est plus grand que / 48.</a:t>
            </a:r>
          </a:p>
          <a:p>
            <a:pPr>
              <a:defRPr/>
            </a:pPr>
            <a:r>
              <a:rPr lang="fr-FR" i="1" baseline="0" dirty="0"/>
              <a:t>Y a-t-il une autre manière de le dire ?  </a:t>
            </a:r>
            <a:r>
              <a:rPr lang="fr-FR" i="1" baseline="0" dirty="0">
                <a:latin typeface="Calibri"/>
                <a:cs typeface="Calibri"/>
              </a:rPr>
              <a:t>→</a:t>
            </a:r>
            <a:r>
              <a:rPr lang="fr-FR" i="1" baseline="0" dirty="0"/>
              <a:t> 52 est supérieur à 48.</a:t>
            </a:r>
            <a:endParaRPr lang="fr-FR" i="1" dirty="0"/>
          </a:p>
        </p:txBody>
      </p:sp>
      <p:sp>
        <p:nvSpPr>
          <p:cNvPr id="4" name="Espace réservé du numéro de diapositive 3"/>
          <p:cNvSpPr>
            <a:spLocks noGrp="1"/>
          </p:cNvSpPr>
          <p:nvPr>
            <p:ph type="sldNum" sz="quarter" idx="5"/>
          </p:nvPr>
        </p:nvSpPr>
        <p:spPr/>
        <p:txBody>
          <a:bodyPr/>
          <a:lstStyle/>
          <a:p>
            <a:fld id="{DC4CA2FC-D1C5-4624-9102-4B14FFF7AD23}" type="slidenum">
              <a:rPr lang="fr-FR" smtClean="0"/>
              <a:t>3</a:t>
            </a:fld>
            <a:endParaRPr lang="fr-FR"/>
          </a:p>
        </p:txBody>
      </p:sp>
    </p:spTree>
    <p:extLst>
      <p:ext uri="{BB962C8B-B14F-4D97-AF65-F5344CB8AC3E}">
        <p14:creationId xmlns:p14="http://schemas.microsoft.com/office/powerpoint/2010/main" val="2477666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0" dirty="0"/>
              <a:t>Même démarche.</a:t>
            </a:r>
          </a:p>
          <a:p>
            <a:pPr>
              <a:defRPr/>
            </a:pPr>
            <a:r>
              <a:rPr lang="fr-FR" dirty="0"/>
              <a:t>Faire remarquer qu’il y a les mêmes chiffres mais pas dans le même ordre : ils n’ont donc pas la même valeur.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0" baseline="0" dirty="0"/>
              <a:t>Interroger les élèves sur les deux manières d’exprimer la comparaison : 36 </a:t>
            </a:r>
            <a:r>
              <a:rPr lang="fr-FR" i="1" baseline="0" dirty="0"/>
              <a:t>est plus petit que 63 / 36 est inférieur à 63.</a:t>
            </a:r>
            <a:endParaRPr lang="fr-FR" i="1" dirty="0"/>
          </a:p>
        </p:txBody>
      </p:sp>
      <p:sp>
        <p:nvSpPr>
          <p:cNvPr id="4" name="Espace réservé du numéro de diapositive 3"/>
          <p:cNvSpPr>
            <a:spLocks noGrp="1"/>
          </p:cNvSpPr>
          <p:nvPr>
            <p:ph type="sldNum" sz="quarter" idx="5"/>
          </p:nvPr>
        </p:nvSpPr>
        <p:spPr/>
        <p:txBody>
          <a:bodyPr/>
          <a:lstStyle/>
          <a:p>
            <a:fld id="{DC4CA2FC-D1C5-4624-9102-4B14FFF7AD23}" type="slidenum">
              <a:rPr lang="fr-FR" smtClean="0"/>
              <a:t>4</a:t>
            </a:fld>
            <a:endParaRPr lang="fr-FR"/>
          </a:p>
        </p:txBody>
      </p:sp>
    </p:spTree>
    <p:extLst>
      <p:ext uri="{BB962C8B-B14F-4D97-AF65-F5344CB8AC3E}">
        <p14:creationId xmlns:p14="http://schemas.microsoft.com/office/powerpoint/2010/main" val="4136492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Rappeler qu’il faut d’abord calculer la somme. </a:t>
            </a:r>
            <a:br>
              <a:rPr lang="fr-FR" dirty="0"/>
            </a:br>
            <a:r>
              <a:rPr lang="fr-FR" dirty="0"/>
              <a:t>Lors du retour collectif, on peut écrire la somme en dessous de l’addition pour aider les élèves en difficulté. Expliquer que ce n’est pas obligatoire ici, car on sait que 65 = 60 + 5. C’est donc inférieur à 7 + 60 (lui-même égal à 60 + 7).</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5</a:t>
            </a:fld>
            <a:endParaRPr lang="fr-FR"/>
          </a:p>
        </p:txBody>
      </p:sp>
    </p:spTree>
    <p:extLst>
      <p:ext uri="{BB962C8B-B14F-4D97-AF65-F5344CB8AC3E}">
        <p14:creationId xmlns:p14="http://schemas.microsoft.com/office/powerpoint/2010/main" val="1159823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i="1" dirty="0"/>
              <a:t>Maintenant, vous allez</a:t>
            </a:r>
            <a:r>
              <a:rPr lang="fr-FR" i="1" baseline="0" dirty="0"/>
              <a:t> ranger </a:t>
            </a:r>
            <a:r>
              <a:rPr lang="fr-FR" i="1" dirty="0"/>
              <a:t>5 nombres dans l’ordre croissant.</a:t>
            </a:r>
          </a:p>
          <a:p>
            <a:pPr marL="0" marR="0" indent="0" algn="l" defTabSz="914400" rtl="0" eaLnBrk="1" fontAlgn="auto" latinLnBrk="0" hangingPunct="1">
              <a:lnSpc>
                <a:spcPct val="100000"/>
              </a:lnSpc>
              <a:spcBef>
                <a:spcPts val="0"/>
              </a:spcBef>
              <a:spcAft>
                <a:spcPts val="0"/>
              </a:spcAft>
              <a:buClrTx/>
              <a:buSzTx/>
              <a:buFontTx/>
              <a:buNone/>
              <a:tabLst/>
              <a:defRPr/>
            </a:pPr>
            <a:r>
              <a:rPr lang="fr-FR" i="0" baseline="0" dirty="0"/>
              <a:t>Faire rappeler aux élèves ce que cela signifie.</a:t>
            </a:r>
            <a:endParaRPr lang="fr-FR" i="0" dirty="0"/>
          </a:p>
        </p:txBody>
      </p:sp>
      <p:sp>
        <p:nvSpPr>
          <p:cNvPr id="4" name="Espace réservé du numéro de diapositive 3"/>
          <p:cNvSpPr>
            <a:spLocks noGrp="1"/>
          </p:cNvSpPr>
          <p:nvPr>
            <p:ph type="sldNum" sz="quarter" idx="10"/>
          </p:nvPr>
        </p:nvSpPr>
        <p:spPr/>
        <p:txBody>
          <a:bodyPr/>
          <a:lstStyle/>
          <a:p>
            <a:fld id="{0F5038E3-B7CF-455E-96F4-A4DE1B143443}" type="slidenum">
              <a:rPr lang="fr-FR" smtClean="0"/>
              <a:pPr/>
              <a:t>6</a:t>
            </a:fld>
            <a:endParaRPr lang="fr-FR"/>
          </a:p>
        </p:txBody>
      </p:sp>
    </p:spTree>
    <p:extLst>
      <p:ext uri="{BB962C8B-B14F-4D97-AF65-F5344CB8AC3E}">
        <p14:creationId xmlns:p14="http://schemas.microsoft.com/office/powerpoint/2010/main" val="1167510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l"/>
            <a:r>
              <a:rPr lang="fr-FR" dirty="0"/>
              <a:t>Laisser un temps de recherche. Les élèves lèvent leur ardoise lorsqu’ils ont trouvé la réponse. Valider discrètement, puis corriger en interrogeant un élève</a:t>
            </a:r>
            <a:r>
              <a:rPr lang="fr-FR" baseline="0" dirty="0"/>
              <a:t> et en lui demandant de verbaliser sa stratégie : </a:t>
            </a:r>
            <a:r>
              <a:rPr lang="fr-FR" i="1" baseline="0" dirty="0"/>
              <a:t>on cherche d’abord le nombre qui a le moins de </a:t>
            </a:r>
            <a:r>
              <a:rPr lang="fr-FR" i="1" dirty="0"/>
              <a:t>dizaines</a:t>
            </a:r>
            <a:r>
              <a:rPr lang="fr-FR" baseline="0" dirty="0"/>
              <a:t>. </a:t>
            </a:r>
            <a:r>
              <a:rPr lang="fr-FR" i="1" baseline="0" dirty="0"/>
              <a:t>À dizaines égales, on compare le chiffre des unités.</a:t>
            </a:r>
            <a:endParaRPr lang="fr-FR" i="1" dirty="0">
              <a:cs typeface="Calibri"/>
            </a:endParaRPr>
          </a:p>
        </p:txBody>
      </p:sp>
      <p:sp>
        <p:nvSpPr>
          <p:cNvPr id="4" name="Espace réservé du numéro de diapositive 3"/>
          <p:cNvSpPr>
            <a:spLocks noGrp="1"/>
          </p:cNvSpPr>
          <p:nvPr>
            <p:ph type="sldNum" sz="quarter" idx="10"/>
          </p:nvPr>
        </p:nvSpPr>
        <p:spPr/>
        <p:txBody>
          <a:bodyPr/>
          <a:lstStyle/>
          <a:p>
            <a:fld id="{0F5038E3-B7CF-455E-96F4-A4DE1B143443}"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Nous</a:t>
            </a:r>
            <a:r>
              <a:rPr lang="fr-FR" i="1" baseline="0" dirty="0"/>
              <a:t> </a:t>
            </a:r>
            <a:r>
              <a:rPr lang="fr-FR" i="1" dirty="0"/>
              <a:t>allons encadrer les nombres, mais on ne va plus chercher le nombre précédent et le nombre suivant mais la dizaine précédente et la dizaine suivante. Pour montrer la différence, on a fait des cases oranges et laissé un espace par rapport au nombre écrit au centre, car ce n’est pas forcément le nombre juste avant ou juste après que l’on doit écrire.</a:t>
            </a:r>
            <a:endParaRPr lang="fr-FR" b="0" i="1"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8</a:t>
            </a:fld>
            <a:endParaRPr lang="fr-FR"/>
          </a:p>
        </p:txBody>
      </p:sp>
    </p:spTree>
    <p:extLst>
      <p:ext uri="{BB962C8B-B14F-4D97-AF65-F5344CB8AC3E}">
        <p14:creationId xmlns:p14="http://schemas.microsoft.com/office/powerpoint/2010/main" val="1986416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0" dirty="0"/>
              <a:t>Laisser un temps de recherche, puis interroger deux élèves : </a:t>
            </a:r>
            <a:r>
              <a:rPr lang="fr-FR" i="1" dirty="0"/>
              <a:t>quelle est la dizaine qui se trouve juste avant 54 ? </a:t>
            </a:r>
          </a:p>
          <a:p>
            <a:r>
              <a:rPr lang="fr-FR" i="1" dirty="0"/>
              <a:t>Quelle est la dizaine qui se trouve juste après 54 ? </a:t>
            </a:r>
            <a:br>
              <a:rPr lang="fr-FR" i="1" dirty="0"/>
            </a:br>
            <a:r>
              <a:rPr lang="fr-FR" i="0" dirty="0"/>
              <a:t>Reformuler : </a:t>
            </a:r>
            <a:r>
              <a:rPr lang="fr-FR" i="1" dirty="0"/>
              <a:t>54, c’est plus que 5 dizaines, car c’est 5 dizaines et encore 4 unités, mais c’est moins que 6 dizaines. </a:t>
            </a:r>
            <a:r>
              <a:rPr lang="fr-FR" i="0" dirty="0"/>
              <a:t>Montrer sur la file numérique que 54 est entre les dizaines 50 et 60.</a:t>
            </a:r>
          </a:p>
          <a:p>
            <a:endParaRPr lang="fr-FR"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9</a:t>
            </a:fld>
            <a:endParaRPr lang="fr-FR"/>
          </a:p>
        </p:txBody>
      </p:sp>
    </p:spTree>
    <p:extLst>
      <p:ext uri="{BB962C8B-B14F-4D97-AF65-F5344CB8AC3E}">
        <p14:creationId xmlns:p14="http://schemas.microsoft.com/office/powerpoint/2010/main" val="42320537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C84321A-139F-4AF6-AD8D-37CBAFD11561}"/>
              </a:ext>
            </a:extLst>
          </p:cNvPr>
          <p:cNvPicPr>
            <a:picLocks noChangeAspect="1"/>
          </p:cNvPicPr>
          <p:nvPr userDrawn="1"/>
        </p:nvPicPr>
        <p:blipFill>
          <a:blip r:embed="rId2">
            <a:extLst>
              <a:ext uri="{28A0092B-C50C-407E-A947-70E740481C1C}">
                <a14:useLocalDpi xmlns:a14="http://schemas.microsoft.com/office/drawing/2010/main" val="0"/>
              </a:ext>
            </a:extLst>
          </a:blip>
          <a:srcRect t="1565" b="1565"/>
          <a:stretch/>
        </p:blipFill>
        <p:spPr>
          <a:xfrm>
            <a:off x="1" y="-1"/>
            <a:ext cx="9143999" cy="6858001"/>
          </a:xfrm>
          <a:prstGeom prst="rect">
            <a:avLst/>
          </a:prstGeom>
        </p:spPr>
      </p:pic>
      <p:sp>
        <p:nvSpPr>
          <p:cNvPr id="2" name="Title 1"/>
          <p:cNvSpPr>
            <a:spLocks noGrp="1"/>
          </p:cNvSpPr>
          <p:nvPr>
            <p:ph type="ctrTitle" hasCustomPrompt="1"/>
          </p:nvPr>
        </p:nvSpPr>
        <p:spPr>
          <a:xfrm>
            <a:off x="751788" y="3040905"/>
            <a:ext cx="7772400" cy="776190"/>
          </a:xfrm>
          <a:ln w="28575">
            <a:noFill/>
          </a:ln>
        </p:spPr>
        <p:txBody>
          <a:bodyPr anchor="b">
            <a:normAutofit/>
          </a:bodyPr>
          <a:lstStyle>
            <a:lvl1pPr algn="ctr">
              <a:defRPr sz="2700" b="1">
                <a:solidFill>
                  <a:schemeClr val="bg1"/>
                </a:solidFill>
                <a:latin typeface="Verdana" panose="020B0604030504040204" pitchFamily="34" charset="0"/>
                <a:ea typeface="Verdana" panose="020B0604030504040204" pitchFamily="34" charset="0"/>
                <a:cs typeface="Arial" panose="020B0604020202020204" pitchFamily="34" charset="0"/>
              </a:defRPr>
            </a:lvl1pPr>
          </a:lstStyle>
          <a:p>
            <a:r>
              <a:rPr lang="fr-FR" dirty="0"/>
              <a:t>MODIFIEZ LE STYLE DU TITRE</a:t>
            </a:r>
            <a:endParaRPr lang="en-US" dirty="0"/>
          </a:p>
        </p:txBody>
      </p:sp>
      <p:sp>
        <p:nvSpPr>
          <p:cNvPr id="5" name="Titre 3">
            <a:extLst>
              <a:ext uri="{FF2B5EF4-FFF2-40B4-BE49-F238E27FC236}">
                <a16:creationId xmlns:a16="http://schemas.microsoft.com/office/drawing/2014/main" id="{258AB5B3-F4E5-428C-8C09-2E5B451E51B6}"/>
              </a:ext>
            </a:extLst>
          </p:cNvPr>
          <p:cNvSpPr txBox="1">
            <a:spLocks/>
          </p:cNvSpPr>
          <p:nvPr userDrawn="1"/>
        </p:nvSpPr>
        <p:spPr>
          <a:xfrm>
            <a:off x="4342511" y="6163768"/>
            <a:ext cx="4421378" cy="499464"/>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2000" dirty="0">
                <a:solidFill>
                  <a:schemeClr val="bg1"/>
                </a:solidFill>
                <a:latin typeface="Verdana" panose="020B0604030504040204" pitchFamily="34" charset="0"/>
                <a:ea typeface="Verdana" panose="020B0604030504040204" pitchFamily="34" charset="0"/>
              </a:rPr>
              <a:t>Réservé à la </a:t>
            </a:r>
            <a:r>
              <a:rPr lang="fr-FR" sz="2000" dirty="0" err="1">
                <a:solidFill>
                  <a:schemeClr val="bg1"/>
                </a:solidFill>
                <a:latin typeface="Verdana" panose="020B0604030504040204" pitchFamily="34" charset="0"/>
                <a:ea typeface="Verdana" panose="020B0604030504040204" pitchFamily="34" charset="0"/>
              </a:rPr>
              <a:t>vidéoprojection</a:t>
            </a:r>
            <a:endParaRPr lang="fr-FR" sz="20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245769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3235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Tree>
    <p:extLst>
      <p:ext uri="{BB962C8B-B14F-4D97-AF65-F5344CB8AC3E}">
        <p14:creationId xmlns:p14="http://schemas.microsoft.com/office/powerpoint/2010/main" val="440475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84459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60914A-B9D9-4B95-BBEA-32E85AA20954}" type="datetimeFigureOut">
              <a:rPr lang="fr-FR" smtClean="0"/>
              <a:t>24/06/2023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49CDC-BADB-4C39-95ED-E0FCA83A6716}" type="slidenum">
              <a:rPr lang="fr-FR" smtClean="0"/>
              <a:t>‹N°›</a:t>
            </a:fld>
            <a:endParaRPr lang="fr-FR"/>
          </a:p>
        </p:txBody>
      </p:sp>
    </p:spTree>
    <p:extLst>
      <p:ext uri="{BB962C8B-B14F-4D97-AF65-F5344CB8AC3E}">
        <p14:creationId xmlns:p14="http://schemas.microsoft.com/office/powerpoint/2010/main" val="1099315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83CEEF-AE27-44D6-9A44-5EC3C1B42CFC}"/>
              </a:ext>
            </a:extLst>
          </p:cNvPr>
          <p:cNvSpPr>
            <a:spLocks noGrp="1"/>
          </p:cNvSpPr>
          <p:nvPr>
            <p:ph type="ctrTitle"/>
          </p:nvPr>
        </p:nvSpPr>
        <p:spPr/>
        <p:txBody>
          <a:bodyPr>
            <a:normAutofit fontScale="90000"/>
          </a:bodyPr>
          <a:lstStyle/>
          <a:p>
            <a:r>
              <a:rPr lang="fr-FR" dirty="0"/>
              <a:t>20. LES NOMBRES JUSQU’À 69</a:t>
            </a:r>
            <a:br>
              <a:rPr lang="fr-FR" dirty="0"/>
            </a:br>
            <a:r>
              <a:rPr lang="fr-FR" dirty="0"/>
              <a:t>Comparer, ranger, encadrer à la dizaine</a:t>
            </a:r>
          </a:p>
        </p:txBody>
      </p:sp>
    </p:spTree>
    <p:extLst>
      <p:ext uri="{BB962C8B-B14F-4D97-AF65-F5344CB8AC3E}">
        <p14:creationId xmlns:p14="http://schemas.microsoft.com/office/powerpoint/2010/main" val="2520493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capture d’écran, Police, Rectangle&#10;&#10;Description générée automatiquement">
            <a:extLst>
              <a:ext uri="{FF2B5EF4-FFF2-40B4-BE49-F238E27FC236}">
                <a16:creationId xmlns:a16="http://schemas.microsoft.com/office/drawing/2014/main" id="{4576C1C9-8CFE-B2F4-DA38-01844FF92D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29096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nombre&#10;&#10;Description générée automatiquement">
            <a:extLst>
              <a:ext uri="{FF2B5EF4-FFF2-40B4-BE49-F238E27FC236}">
                <a16:creationId xmlns:a16="http://schemas.microsoft.com/office/drawing/2014/main" id="{94FAC199-2049-6F02-DC32-99F4A59C1B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27934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 nombre&#10;&#10;Description générée automatiquement">
            <a:extLst>
              <a:ext uri="{FF2B5EF4-FFF2-40B4-BE49-F238E27FC236}">
                <a16:creationId xmlns:a16="http://schemas.microsoft.com/office/drawing/2014/main" id="{B3D53E5C-D1A4-282F-D872-2C4BBEF21A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9681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 nombre&#10;&#10;Description générée automatiquement">
            <a:extLst>
              <a:ext uri="{FF2B5EF4-FFF2-40B4-BE49-F238E27FC236}">
                <a16:creationId xmlns:a16="http://schemas.microsoft.com/office/drawing/2014/main" id="{1FEA53C3-37C4-3190-5DA8-ADF6ED06EC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52187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 nombre&#10;&#10;Description générée automatiquement">
            <a:extLst>
              <a:ext uri="{FF2B5EF4-FFF2-40B4-BE49-F238E27FC236}">
                <a16:creationId xmlns:a16="http://schemas.microsoft.com/office/drawing/2014/main" id="{A3A7D7EC-734E-992B-ED19-8FEF363FBE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28812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Icône d’ordinateur&#10;&#10;Description générée automatiquement">
            <a:extLst>
              <a:ext uri="{FF2B5EF4-FFF2-40B4-BE49-F238E27FC236}">
                <a16:creationId xmlns:a16="http://schemas.microsoft.com/office/drawing/2014/main" id="{38A9FF8D-B05F-E9BC-9EAD-691A6E3FCE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38250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nombre, Police&#10;&#10;Description générée automatiquement">
            <a:extLst>
              <a:ext uri="{FF2B5EF4-FFF2-40B4-BE49-F238E27FC236}">
                <a16:creationId xmlns:a16="http://schemas.microsoft.com/office/drawing/2014/main" id="{A86385E6-0667-33B2-C374-D5E3EEC0E1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84053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Page web&#10;&#10;Description générée automatiquement">
            <a:extLst>
              <a:ext uri="{FF2B5EF4-FFF2-40B4-BE49-F238E27FC236}">
                <a16:creationId xmlns:a16="http://schemas.microsoft.com/office/drawing/2014/main" id="{6E4BC6F1-B415-C2DF-5CD9-80054A1D61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46151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Icône d’ordinateur&#10;&#10;Description générée automatiquement">
            <a:extLst>
              <a:ext uri="{FF2B5EF4-FFF2-40B4-BE49-F238E27FC236}">
                <a16:creationId xmlns:a16="http://schemas.microsoft.com/office/drawing/2014/main" id="{DAD7D6BE-3812-059D-14ED-5E758E58D2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96343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Icône d’ordinateur&#10;&#10;Description générée automatiquement">
            <a:extLst>
              <a:ext uri="{FF2B5EF4-FFF2-40B4-BE49-F238E27FC236}">
                <a16:creationId xmlns:a16="http://schemas.microsoft.com/office/drawing/2014/main" id="{0333F3BA-4971-B82D-1119-7E16D2AF97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90898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10;&#10;Description générée automatiquement">
            <a:extLst>
              <a:ext uri="{FF2B5EF4-FFF2-40B4-BE49-F238E27FC236}">
                <a16:creationId xmlns:a16="http://schemas.microsoft.com/office/drawing/2014/main" id="{5D762D22-C979-9D36-3C3E-3DCA2C4887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97556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nombre&#10;&#10;Description générée automatiquement">
            <a:extLst>
              <a:ext uri="{FF2B5EF4-FFF2-40B4-BE49-F238E27FC236}">
                <a16:creationId xmlns:a16="http://schemas.microsoft.com/office/drawing/2014/main" id="{E9AC5B10-B9F8-FB4A-C1F5-BFCE3491AA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75513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nombre&#10;&#10;Description générée automatiquement">
            <a:extLst>
              <a:ext uri="{FF2B5EF4-FFF2-40B4-BE49-F238E27FC236}">
                <a16:creationId xmlns:a16="http://schemas.microsoft.com/office/drawing/2014/main" id="{FBF2E3B2-B303-C187-E525-9808462EE0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4333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nombre, carré&#10;&#10;Description générée automatiquement">
            <a:extLst>
              <a:ext uri="{FF2B5EF4-FFF2-40B4-BE49-F238E27FC236}">
                <a16:creationId xmlns:a16="http://schemas.microsoft.com/office/drawing/2014/main" id="{0E81FA6D-4947-3ADD-2ED3-25F9FA22D5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6892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nombre&#10;&#10;Description générée automatiquement">
            <a:extLst>
              <a:ext uri="{FF2B5EF4-FFF2-40B4-BE49-F238E27FC236}">
                <a16:creationId xmlns:a16="http://schemas.microsoft.com/office/drawing/2014/main" id="{C6681B83-CDB5-1B20-413F-3C0C5CE0B3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74660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nombre&#10;&#10;Description générée automatiquement">
            <a:extLst>
              <a:ext uri="{FF2B5EF4-FFF2-40B4-BE49-F238E27FC236}">
                <a16:creationId xmlns:a16="http://schemas.microsoft.com/office/drawing/2014/main" id="{241A8423-CFC7-0D2E-FFB5-DEE4189E72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63620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nombre&#10;&#10;Description générée automatiquement">
            <a:extLst>
              <a:ext uri="{FF2B5EF4-FFF2-40B4-BE49-F238E27FC236}">
                <a16:creationId xmlns:a16="http://schemas.microsoft.com/office/drawing/2014/main" id="{C4C1D0F8-FCB0-1F13-6525-065346317E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99602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logiciel&#10;&#10;Description générée automatiquement">
            <a:extLst>
              <a:ext uri="{FF2B5EF4-FFF2-40B4-BE49-F238E27FC236}">
                <a16:creationId xmlns:a16="http://schemas.microsoft.com/office/drawing/2014/main" id="{595F82BB-ABAC-672B-CB6E-7B4E5F996C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7678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nombre&#10;&#10;Description générée automatiquement">
            <a:extLst>
              <a:ext uri="{FF2B5EF4-FFF2-40B4-BE49-F238E27FC236}">
                <a16:creationId xmlns:a16="http://schemas.microsoft.com/office/drawing/2014/main" id="{3C47D48F-651E-1A33-EAE9-CCDCD2C3D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diagramme, Rectangle&#10;&#10;Description générée automatiquement">
            <a:extLst>
              <a:ext uri="{FF2B5EF4-FFF2-40B4-BE49-F238E27FC236}">
                <a16:creationId xmlns:a16="http://schemas.microsoft.com/office/drawing/2014/main" id="{C20A76B0-949E-1CF3-1AC5-76B037351F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57552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conception&#10;&#10;Description générée automatiquement">
            <a:extLst>
              <a:ext uri="{FF2B5EF4-FFF2-40B4-BE49-F238E27FC236}">
                <a16:creationId xmlns:a16="http://schemas.microsoft.com/office/drawing/2014/main" id="{78BED33A-DA37-DC9A-7CC7-2AEEF2D923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03204151"/>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496440C913BA45A370CE7E11E8D566" ma:contentTypeVersion="7" ma:contentTypeDescription="Create a new document." ma:contentTypeScope="" ma:versionID="a294f3863cfee161bfcb7ac074ee7a4c">
  <xsd:schema xmlns:xsd="http://www.w3.org/2001/XMLSchema" xmlns:xs="http://www.w3.org/2001/XMLSchema" xmlns:p="http://schemas.microsoft.com/office/2006/metadata/properties" xmlns:ns2="09219ee2-2e9c-4e26-afc7-dc2d20fdf34e" xmlns:ns3="acd48830-2a75-428a-ba87-2ad2d4179e11" targetNamespace="http://schemas.microsoft.com/office/2006/metadata/properties" ma:root="true" ma:fieldsID="ab4ff6d19a9d122a047aeca3702d1310" ns2:_="" ns3:_="">
    <xsd:import namespace="09219ee2-2e9c-4e26-afc7-dc2d20fdf34e"/>
    <xsd:import namespace="acd48830-2a75-428a-ba87-2ad2d4179e1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219ee2-2e9c-4e26-afc7-dc2d20fdf3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SearchProperties" ma:index="1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d48830-2a75-428a-ba87-2ad2d4179e1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acd48830-2a75-428a-ba87-2ad2d4179e11">
      <UserInfo>
        <DisplayName/>
        <AccountId xsi:nil="true"/>
        <AccountType/>
      </UserInfo>
    </SharedWithUsers>
  </documentManagement>
</p:properties>
</file>

<file path=customXml/itemProps1.xml><?xml version="1.0" encoding="utf-8"?>
<ds:datastoreItem xmlns:ds="http://schemas.openxmlformats.org/officeDocument/2006/customXml" ds:itemID="{C3AD6E93-9B95-4056-BF85-2BD0A4A736E0}">
  <ds:schemaRefs>
    <ds:schemaRef ds:uri="http://schemas.microsoft.com/sharepoint/v3/contenttype/forms"/>
  </ds:schemaRefs>
</ds:datastoreItem>
</file>

<file path=customXml/itemProps2.xml><?xml version="1.0" encoding="utf-8"?>
<ds:datastoreItem xmlns:ds="http://schemas.openxmlformats.org/officeDocument/2006/customXml" ds:itemID="{1F95849E-D886-47F0-A359-D8DF9D382F0F}"/>
</file>

<file path=customXml/itemProps3.xml><?xml version="1.0" encoding="utf-8"?>
<ds:datastoreItem xmlns:ds="http://schemas.openxmlformats.org/officeDocument/2006/customXml" ds:itemID="{F5FBA27F-D21F-4DCA-8718-6907820D6510}">
  <ds:schemaRefs>
    <ds:schemaRef ds:uri="http://purl.org/dc/elements/1.1/"/>
    <ds:schemaRef ds:uri="http://purl.org/dc/terms/"/>
    <ds:schemaRef ds:uri="http://schemas.openxmlformats.org/package/2006/metadata/core-properties"/>
    <ds:schemaRef ds:uri="http://purl.org/dc/dcmitype/"/>
    <ds:schemaRef ds:uri="cd84cc96-e4f0-4e7f-873a-a508fb658c41"/>
    <ds:schemaRef ds:uri="http://schemas.microsoft.com/office/infopath/2007/PartnerControls"/>
    <ds:schemaRef ds:uri="http://schemas.microsoft.com/office/2006/documentManagement/types"/>
    <ds:schemaRef ds:uri="27f64e36-29aa-44d5-a3e0-06242cad7d4d"/>
    <ds:schemaRef ds:uri="http://schemas.microsoft.com/office/2006/metadata/properties"/>
    <ds:schemaRef ds:uri="http://www.w3.org/XML/1998/namespace"/>
    <ds:schemaRef ds:uri="be993d5a-5390-4a32-bd90-2a12d82b1d47"/>
  </ds:schemaRefs>
</ds:datastoreItem>
</file>

<file path=docProps/app.xml><?xml version="1.0" encoding="utf-8"?>
<Properties xmlns="http://schemas.openxmlformats.org/officeDocument/2006/extended-properties" xmlns:vt="http://schemas.openxmlformats.org/officeDocument/2006/docPropsVTypes">
  <Template>Office Theme</Template>
  <TotalTime>5910</TotalTime>
  <Words>709</Words>
  <Application>Microsoft Office PowerPoint</Application>
  <PresentationFormat>Affichage à l'écran (4:3)</PresentationFormat>
  <Paragraphs>46</Paragraphs>
  <Slides>22</Slides>
  <Notes>18</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22</vt:i4>
      </vt:variant>
    </vt:vector>
  </HeadingPairs>
  <TitlesOfParts>
    <vt:vector size="27" baseType="lpstr">
      <vt:lpstr>Calibri</vt:lpstr>
      <vt:lpstr>Verdana</vt:lpstr>
      <vt:lpstr>Calibri Light</vt:lpstr>
      <vt:lpstr>Arial</vt:lpstr>
      <vt:lpstr>Thème Office</vt:lpstr>
      <vt:lpstr>20. LES NOMBRES JUSQU’À 69 Comparer, ranger, encadrer à la dizaine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EDITIONS HATIER</dc:creator>
  <cp:lastModifiedBy>CARATY CORINNE</cp:lastModifiedBy>
  <cp:revision>70</cp:revision>
  <dcterms:created xsi:type="dcterms:W3CDTF">2022-01-07T11:15:07Z</dcterms:created>
  <dcterms:modified xsi:type="dcterms:W3CDTF">2023-06-24T10:41:54Z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0x0101008A496440C913BA45A370CE7E11E8D566</vt:lpwstr>
  </property>
  <property fmtid="{D5CDD505-2E9C-101B-9397-08002B2CF9AE}" pid="3" name="MediaServiceImageTags">
    <vt:lpwstr/>
  </property>
  <property fmtid="{D5CDD505-2E9C-101B-9397-08002B2CF9AE}" pid="4" name="Order">
    <vt:r8>69700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TemplateUrl">
    <vt:lpwstr/>
  </property>
</Properties>
</file>