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7"/>
  </p:notesMasterIdLst>
  <p:sldIdLst>
    <p:sldId id="258" r:id="rId5"/>
    <p:sldId id="421" r:id="rId6"/>
    <p:sldId id="459" r:id="rId7"/>
    <p:sldId id="422" r:id="rId8"/>
    <p:sldId id="426" r:id="rId9"/>
    <p:sldId id="462" r:id="rId10"/>
    <p:sldId id="429" r:id="rId11"/>
    <p:sldId id="435" r:id="rId12"/>
    <p:sldId id="464" r:id="rId13"/>
    <p:sldId id="463" r:id="rId14"/>
    <p:sldId id="452" r:id="rId15"/>
    <p:sldId id="451" r:id="rId16"/>
    <p:sldId id="467" r:id="rId17"/>
    <p:sldId id="466" r:id="rId18"/>
    <p:sldId id="465" r:id="rId19"/>
    <p:sldId id="444" r:id="rId20"/>
    <p:sldId id="468" r:id="rId21"/>
    <p:sldId id="469" r:id="rId22"/>
    <p:sldId id="470" r:id="rId23"/>
    <p:sldId id="471" r:id="rId24"/>
    <p:sldId id="445" r:id="rId25"/>
    <p:sldId id="447"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035A710-E786-5AD4-6E6B-F2C4540F2679}" name="CHAUVELLIER ANNE" initials="CA" userId="S::ACHAUVELLIER@editions-hatier.fr::f6f57ace-c9cf-44ce-941b-3615434e65b1" providerId="AD"/>
  <p188:author id="{5F8BA321-80A1-CEA0-CCDE-AB6954515002}" name="TAILLADE JUSTINE" initials="TJ" userId="S::JTAILLADE@editions-hatier.fr::7689be7a-6074-46a5-a6a4-f2fd3e4f639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Sylvie Advenier" initials="SA" lastIdx="4" clrIdx="6"/>
  <p:cmAuthor id="1" name="CHAUVELLIER ANNE" initials="CA" lastIdx="14" clrIdx="0"/>
  <p:cmAuthor id="8" name="Caroline HACHE" initials="CH" lastIdx="4" clrIdx="7"/>
  <p:cmAuthor id="2" name="omenriah" initials="om" lastIdx="3" clrIdx="1"/>
  <p:cmAuthor id="9" name="CHAUVELLIER ANNE" initials="CA [2]" lastIdx="4" clrIdx="8"/>
  <p:cmAuthor id="3" name="pauline.negrellion" initials="pa" lastIdx="3" clrIdx="2"/>
  <p:cmAuthor id="10" name="Harmonie Rossi Tessier" initials="HRT" lastIdx="5" clrIdx="9"/>
  <p:cmAuthor id="4" name="catherine.mallard2" initials="ca" lastIdx="1" clrIdx="3"/>
  <p:cmAuthor id="11" name="Christophe" initials="cd" lastIdx="1" clrIdx="10"/>
  <p:cmAuthor id="5" name="riviere.jennifer" initials="ri" lastIdx="6" clrIdx="4"/>
  <p:cmAuthor id="12" name="Christophe" initials="cd [2]" lastIdx="1" clrIdx="11"/>
  <p:cmAuthor id="6" name="jennifer riviere" initials="jr" lastIdx="1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9491"/>
    <a:srgbClr val="61C4D1"/>
    <a:srgbClr val="FFD333"/>
    <a:srgbClr val="EC527E"/>
    <a:srgbClr val="E7E7E8"/>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2B3D32-3E9B-4074-B97C-4A948AA0EECF}" v="1" dt="2023-05-15T13:19:25.9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73" autoAdjust="0"/>
    <p:restoredTop sz="85392" autoAdjust="0"/>
  </p:normalViewPr>
  <p:slideViewPr>
    <p:cSldViewPr snapToGrid="0">
      <p:cViewPr varScale="1">
        <p:scale>
          <a:sx n="97" d="100"/>
          <a:sy n="97" d="100"/>
        </p:scale>
        <p:origin x="192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470AB8-E483-4FFD-B222-30C933BD9122}" type="datetimeFigureOut">
              <a:rPr lang="fr-FR" smtClean="0"/>
              <a:t>24/06/2023</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5038E3-B7CF-455E-96F4-A4DE1B143443}" type="slidenum">
              <a:rPr lang="fr-FR" smtClean="0"/>
              <a:t>‹N°›</a:t>
            </a:fld>
            <a:endParaRPr lang="fr-FR"/>
          </a:p>
        </p:txBody>
      </p:sp>
    </p:spTree>
    <p:extLst>
      <p:ext uri="{BB962C8B-B14F-4D97-AF65-F5344CB8AC3E}">
        <p14:creationId xmlns:p14="http://schemas.microsoft.com/office/powerpoint/2010/main" val="3368865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i="1" dirty="0"/>
              <a:t>Aujourd’hui, nous allons faire du calcul sur les nombres jusqu’à 69 : calculer des sommes et des différences, mais aussi compléter des opérations à trous. On verra que, pour chaque calcul, il y a plusieurs stratégies possibles, mais que certaines sont plus rapides que d’autres.</a:t>
            </a: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1</a:t>
            </a:fld>
            <a:endParaRPr lang="fr-FR"/>
          </a:p>
        </p:txBody>
      </p:sp>
    </p:spTree>
    <p:extLst>
      <p:ext uri="{BB962C8B-B14F-4D97-AF65-F5344CB8AC3E}">
        <p14:creationId xmlns:p14="http://schemas.microsoft.com/office/powerpoint/2010/main" val="10590707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0" i="0" dirty="0">
                <a:cs typeface="Calibri"/>
              </a:rPr>
              <a:t>Même démarche.</a:t>
            </a:r>
          </a:p>
          <a:p>
            <a:r>
              <a:rPr lang="fr-FR" b="0" i="0" dirty="0">
                <a:sym typeface="Symbol" panose="05050102010706020507" pitchFamily="18" charset="2"/>
              </a:rPr>
              <a:t> </a:t>
            </a:r>
            <a:r>
              <a:rPr lang="fr-FR" b="0" i="1" dirty="0">
                <a:sym typeface="Symbol" panose="05050102010706020507" pitchFamily="18" charset="2"/>
              </a:rPr>
              <a:t>O</a:t>
            </a:r>
            <a:r>
              <a:rPr lang="fr-FR" b="0" i="1" dirty="0"/>
              <a:t>n </a:t>
            </a:r>
            <a:r>
              <a:rPr lang="fr-FR" b="0" i="1" baseline="0" dirty="0"/>
              <a:t>peut inverser l’ordre des nombres dans une addition, si c’est plus facile à calculer. </a:t>
            </a:r>
          </a:p>
          <a:p>
            <a:r>
              <a:rPr lang="fr-FR" b="0" i="1" baseline="0" dirty="0"/>
              <a:t>Donc dans une addition à trou, que le nombre recherché soit avant ou après le signe + ne change rien : … + 53 = 58, c’est pareil que 53 + … = 58. </a:t>
            </a:r>
          </a:p>
          <a:p>
            <a:r>
              <a:rPr lang="fr-FR" b="0" i="1" baseline="0" dirty="0"/>
              <a:t>On utilise ensuite la décomposition de 8, connue par cœur (8 = 3 + 5) </a:t>
            </a:r>
            <a:r>
              <a:rPr lang="fr-FR" b="0" i="1" baseline="0" dirty="0">
                <a:sym typeface="Symbol" panose="05050102010706020507" pitchFamily="18" charset="2"/>
              </a:rPr>
              <a:t> </a:t>
            </a:r>
            <a:r>
              <a:rPr lang="fr-FR" b="0" i="1" baseline="0" dirty="0"/>
              <a:t>53 + 5 = 58, donc </a:t>
            </a:r>
            <a:r>
              <a:rPr lang="fr-FR" b="1" i="1" baseline="0" dirty="0"/>
              <a:t>5</a:t>
            </a:r>
            <a:r>
              <a:rPr lang="fr-FR" b="0" i="1" baseline="0" dirty="0"/>
              <a:t> + 53 = 58.</a:t>
            </a:r>
            <a:endParaRPr lang="fr-FR" b="0" i="1" dirty="0"/>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10</a:t>
            </a:fld>
            <a:endParaRPr lang="fr-FR"/>
          </a:p>
        </p:txBody>
      </p:sp>
    </p:spTree>
    <p:extLst>
      <p:ext uri="{BB962C8B-B14F-4D97-AF65-F5344CB8AC3E}">
        <p14:creationId xmlns:p14="http://schemas.microsoft.com/office/powerpoint/2010/main" val="34623334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i="0" dirty="0"/>
              <a:t>Lors de la correction, un élève devra verbaliser la stratégie consistant à utiliser les faits numériques :</a:t>
            </a:r>
            <a:r>
              <a:rPr lang="fr-FR" i="1" dirty="0"/>
              <a:t> je sais que 9 + 1 = 10 donc 39 + 1 = 40 et 40 </a:t>
            </a:r>
            <a:r>
              <a:rPr lang="fr-FR" i="1" baseline="0" dirty="0"/>
              <a:t>+ 5 = 45. Je dois donc ajouter 1, puis encore 5 ; en tout j’ajoute </a:t>
            </a:r>
            <a:r>
              <a:rPr lang="fr-FR" b="0" i="1" baseline="0" dirty="0"/>
              <a:t>6</a:t>
            </a:r>
            <a:r>
              <a:rPr lang="fr-FR" i="1" baseline="0" dirty="0"/>
              <a:t>.</a:t>
            </a:r>
          </a:p>
          <a:p>
            <a:r>
              <a:rPr lang="fr-FR" i="1" baseline="0" dirty="0"/>
              <a:t>39 + </a:t>
            </a:r>
            <a:r>
              <a:rPr lang="fr-FR" b="1" i="1" baseline="0" dirty="0"/>
              <a:t>6</a:t>
            </a:r>
            <a:r>
              <a:rPr lang="fr-FR" i="1" baseline="0" dirty="0"/>
              <a:t> = 45.</a:t>
            </a:r>
            <a:br>
              <a:rPr lang="fr-FR" i="1" baseline="0" dirty="0"/>
            </a:br>
            <a:endParaRPr lang="fr-FR" b="0" i="1" dirty="0">
              <a:cs typeface="Calibri"/>
            </a:endParaRP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11</a:t>
            </a:fld>
            <a:endParaRPr lang="fr-FR"/>
          </a:p>
        </p:txBody>
      </p:sp>
    </p:spTree>
    <p:extLst>
      <p:ext uri="{BB962C8B-B14F-4D97-AF65-F5344CB8AC3E}">
        <p14:creationId xmlns:p14="http://schemas.microsoft.com/office/powerpoint/2010/main" val="26090929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0" i="1" dirty="0"/>
              <a:t>Maintenant, vous allez voir s’afficher des soustractions à trous et vous devrez écrire le nombre manquant sur votre ardoise.</a:t>
            </a:r>
          </a:p>
          <a:p>
            <a:pPr marL="0" marR="0" indent="0" algn="l" defTabSz="914400" rtl="0" eaLnBrk="1" fontAlgn="auto" latinLnBrk="0" hangingPunct="1">
              <a:lnSpc>
                <a:spcPct val="100000"/>
              </a:lnSpc>
              <a:spcBef>
                <a:spcPts val="0"/>
              </a:spcBef>
              <a:spcAft>
                <a:spcPts val="0"/>
              </a:spcAft>
              <a:buClrTx/>
              <a:buSzTx/>
              <a:buFontTx/>
              <a:buNone/>
              <a:tabLst/>
              <a:defRPr/>
            </a:pPr>
            <a:r>
              <a:rPr lang="fr-FR" i="1" dirty="0"/>
              <a:t>Ici aussi, on va se passer de la file numérique.</a:t>
            </a:r>
            <a:br>
              <a:rPr lang="fr-FR" i="1" dirty="0"/>
            </a:br>
            <a:r>
              <a:rPr lang="fr-FR" b="0" i="1" dirty="0"/>
              <a:t>Vous pouvez utiliser la</a:t>
            </a:r>
            <a:r>
              <a:rPr lang="fr-FR" b="0" i="1" baseline="0" dirty="0"/>
              <a:t> tête et les doigts, mais c’est encore mieux si vous </a:t>
            </a:r>
            <a:r>
              <a:rPr lang="fr-FR" i="1" dirty="0"/>
              <a:t>utilisez des résultats que vous connaissez par cœur pour calculer rapidement.</a:t>
            </a:r>
            <a:endParaRPr lang="fr-FR" b="0" i="1" dirty="0"/>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12</a:t>
            </a:fld>
            <a:endParaRPr lang="fr-FR"/>
          </a:p>
        </p:txBody>
      </p:sp>
    </p:spTree>
    <p:extLst>
      <p:ext uri="{BB962C8B-B14F-4D97-AF65-F5344CB8AC3E}">
        <p14:creationId xmlns:p14="http://schemas.microsoft.com/office/powerpoint/2010/main" val="38739838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0" i="1" dirty="0"/>
              <a:t>69 moins combien est égal à 66 ? </a:t>
            </a:r>
            <a:r>
              <a:rPr lang="fr-FR" b="0" i="0" dirty="0"/>
              <a:t>Laisser un court temps de recherche. Les élèves lèvent leur ardoise. Valider ou invalider discrètement les réponses, puis interroger un élève en lui demandant d’expliciter sa procédure.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0" i="0"/>
              <a:t>Les </a:t>
            </a:r>
            <a:r>
              <a:rPr lang="fr-FR" b="0" i="0" dirty="0"/>
              <a:t>élèves doivent utiliser le résultat connu par cœur 9 – 3 = 6 pour trouver rapidement 69 – </a:t>
            </a:r>
            <a:r>
              <a:rPr lang="fr-FR" b="1" i="0" dirty="0"/>
              <a:t>3</a:t>
            </a:r>
            <a:r>
              <a:rPr lang="fr-FR" b="0" i="0" dirty="0"/>
              <a:t> = 66.</a:t>
            </a:r>
            <a:endParaRPr lang="fr-FR" b="0" i="1" dirty="0"/>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13</a:t>
            </a:fld>
            <a:endParaRPr lang="fr-FR"/>
          </a:p>
        </p:txBody>
      </p:sp>
    </p:spTree>
    <p:extLst>
      <p:ext uri="{BB962C8B-B14F-4D97-AF65-F5344CB8AC3E}">
        <p14:creationId xmlns:p14="http://schemas.microsoft.com/office/powerpoint/2010/main" val="27906370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0" i="0" dirty="0"/>
              <a:t>La réponse doit être trouvée très rapidement.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0" i="0" dirty="0"/>
              <a:t>Expliciter :</a:t>
            </a:r>
            <a:r>
              <a:rPr lang="fr-FR" b="0" i="1" dirty="0"/>
              <a:t> si le nombre après le signe « égal » est le même que le nombre de départ de la soustraction, c’est que l’on n’a rien enlevé : 54 – </a:t>
            </a:r>
            <a:r>
              <a:rPr lang="fr-FR" b="1" i="1" dirty="0"/>
              <a:t>0</a:t>
            </a:r>
            <a:r>
              <a:rPr lang="fr-FR" b="0" i="1" dirty="0"/>
              <a:t> = 54.</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0" i="0" dirty="0"/>
              <a:t>Automatiser chez les élèves en leur proposant à l’oral d’autres calculs : </a:t>
            </a:r>
            <a:r>
              <a:rPr lang="fr-FR" b="0" i="1" dirty="0"/>
              <a:t>48 moins combien égale 48 ? 32 moins combien égale 32 ? 29 moins combien égale 29 ? </a:t>
            </a: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14</a:t>
            </a:fld>
            <a:endParaRPr lang="fr-FR"/>
          </a:p>
        </p:txBody>
      </p:sp>
    </p:spTree>
    <p:extLst>
      <p:ext uri="{BB962C8B-B14F-4D97-AF65-F5344CB8AC3E}">
        <p14:creationId xmlns:p14="http://schemas.microsoft.com/office/powerpoint/2010/main" val="14226566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franchissement de la dizaine rend l’utilisation des faits plus difficile, il faut procéder par étapes.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Expliquer : </a:t>
            </a:r>
            <a:r>
              <a:rPr lang="fr-FR" i="1" dirty="0"/>
              <a:t>on va d’abord faire « moins 3 » pour arriver à 40 et encore « moins 4 » pour arriver à 36 (soit « moins 7 » au total).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i="1" dirty="0"/>
              <a:t>43 – 3 = 40 et 40 – 4 = 36 (car je sais que 6 + 4 = 10, donc 36 + 4 = 40), donc 43 – </a:t>
            </a:r>
            <a:r>
              <a:rPr lang="fr-FR" b="1" i="1" dirty="0"/>
              <a:t>7</a:t>
            </a:r>
            <a:r>
              <a:rPr lang="fr-FR" i="1" dirty="0"/>
              <a:t> = 36.</a:t>
            </a: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15</a:t>
            </a:fld>
            <a:endParaRPr lang="fr-FR"/>
          </a:p>
        </p:txBody>
      </p:sp>
    </p:spTree>
    <p:extLst>
      <p:ext uri="{BB962C8B-B14F-4D97-AF65-F5344CB8AC3E}">
        <p14:creationId xmlns:p14="http://schemas.microsoft.com/office/powerpoint/2010/main" val="21323962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22</a:t>
            </a:fld>
            <a:endParaRPr lang="fr-FR"/>
          </a:p>
        </p:txBody>
      </p:sp>
    </p:spTree>
    <p:extLst>
      <p:ext uri="{BB962C8B-B14F-4D97-AF65-F5344CB8AC3E}">
        <p14:creationId xmlns:p14="http://schemas.microsoft.com/office/powerpoint/2010/main" val="3271236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i="1" dirty="0"/>
              <a:t>Vous allez voir apparaitre des additions. Calculez et écrivez la somme sur votre ardoise. </a:t>
            </a:r>
          </a:p>
          <a:p>
            <a:r>
              <a:rPr lang="fr-FR" i="1" dirty="0"/>
              <a:t>Vous pouvez utiliser la stratégie de la tête et des doigts ou, mieux encore, utiliser des résultats que vous connaissez par cœur. </a:t>
            </a:r>
          </a:p>
          <a:p>
            <a:r>
              <a:rPr lang="fr-FR" i="1" dirty="0"/>
              <a:t>À présent, on doit pouvoir se passer de la file numérique.</a:t>
            </a:r>
            <a:endParaRPr lang="fr-FR" dirty="0"/>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2</a:t>
            </a:fld>
            <a:endParaRPr lang="fr-FR"/>
          </a:p>
        </p:txBody>
      </p:sp>
    </p:spTree>
    <p:extLst>
      <p:ext uri="{BB962C8B-B14F-4D97-AF65-F5344CB8AC3E}">
        <p14:creationId xmlns:p14="http://schemas.microsoft.com/office/powerpoint/2010/main" val="422791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Énoncer le calcul. </a:t>
            </a:r>
          </a:p>
          <a:p>
            <a:r>
              <a:rPr lang="fr-FR" dirty="0"/>
              <a:t>Laisser 30 secondes, puis corriger en faisant verbaliser par les élèves leur stratégie :</a:t>
            </a:r>
          </a:p>
          <a:p>
            <a:r>
              <a:rPr lang="fr-FR" i="1" dirty="0">
                <a:sym typeface="Symbol" panose="05050102010706020507" pitchFamily="18" charset="2"/>
              </a:rPr>
              <a:t> </a:t>
            </a:r>
            <a:r>
              <a:rPr lang="fr-FR" i="1" dirty="0"/>
              <a:t>4 + 64 a le même résultat que 64 + 4 </a:t>
            </a:r>
            <a:r>
              <a:rPr lang="fr-FR" i="0" dirty="0"/>
              <a:t>(é</a:t>
            </a:r>
            <a:r>
              <a:rPr lang="fr-FR" dirty="0"/>
              <a:t>crire l’addition à côté en utilisant la double flèche)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sym typeface="Symbol" panose="05050102010706020507" pitchFamily="18" charset="2"/>
              </a:rPr>
              <a:t> </a:t>
            </a:r>
            <a:r>
              <a:rPr lang="fr-FR" i="1" dirty="0">
                <a:sym typeface="Symbol" panose="05050102010706020507" pitchFamily="18" charset="2"/>
              </a:rPr>
              <a:t>Je mets </a:t>
            </a:r>
            <a:r>
              <a:rPr lang="fr-FR" i="1" dirty="0"/>
              <a:t>64 dans ma tête, puis je compte sur mes doigts : 65, 66, 67, 68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sym typeface="Symbol" panose="05050102010706020507" pitchFamily="18" charset="2"/>
              </a:rPr>
              <a:t></a:t>
            </a:r>
            <a:r>
              <a:rPr lang="fr-FR" dirty="0"/>
              <a:t> </a:t>
            </a:r>
            <a:r>
              <a:rPr lang="fr-FR" i="1" dirty="0"/>
              <a:t>J’utilise un résultat connu par cœur (4 + 4 = 8) pour trouver le résultat (64 + 4 = 68, donc 4 + 64 = 68). C’est la stratégie la plus rapide. </a:t>
            </a: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3</a:t>
            </a:fld>
            <a:endParaRPr lang="fr-FR"/>
          </a:p>
        </p:txBody>
      </p:sp>
    </p:spTree>
    <p:extLst>
      <p:ext uri="{BB962C8B-B14F-4D97-AF65-F5344CB8AC3E}">
        <p14:creationId xmlns:p14="http://schemas.microsoft.com/office/powerpoint/2010/main" val="3942222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Même démarche.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i="0" dirty="0"/>
              <a:t>Lors de la correction, faire verbaliser la stratégie qui consiste à s’appuyer sur des résultats connus par cœur : </a:t>
            </a:r>
            <a:r>
              <a:rPr lang="fr-FR" i="1" dirty="0"/>
              <a:t>ici, on franchit une dizaine. Je sais que 45 + 5 = 50 et que 8 = 5 + 3.</a:t>
            </a:r>
            <a:r>
              <a:rPr lang="fr-FR" i="1"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i="1" baseline="0" dirty="0"/>
              <a:t>J’ajoute donc 5 pour aller de 45 à 50, puis encore 3, donc 45 + 8 = 53.</a:t>
            </a: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4</a:t>
            </a:fld>
            <a:endParaRPr lang="fr-FR"/>
          </a:p>
        </p:txBody>
      </p:sp>
    </p:spTree>
    <p:extLst>
      <p:ext uri="{BB962C8B-B14F-4D97-AF65-F5344CB8AC3E}">
        <p14:creationId xmlns:p14="http://schemas.microsoft.com/office/powerpoint/2010/main" val="6730456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i="1" dirty="0"/>
              <a:t>Désormais, je vais afficher des soustractions. Calculez et écrivez la différence sur votre ardoise. </a:t>
            </a:r>
          </a:p>
          <a:p>
            <a:r>
              <a:rPr lang="fr-FR" i="1" dirty="0"/>
              <a:t>Ici aussi, on va essayer de se passer de la file numérique.</a:t>
            </a:r>
          </a:p>
          <a:p>
            <a:r>
              <a:rPr lang="fr-FR" i="1" dirty="0"/>
              <a:t>On peut utiliser la tête et les doigts : cela peut être efficace quand on enlève un petit nombre, mais quand les nombres sont plus grands, on peut faire des erreurs. On privilégiera alors les résultats connus par cœur pour calculer rapidement.</a:t>
            </a:r>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5038E3-B7CF-455E-96F4-A4DE1B14344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700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Lire le calcul. Les élèves notent le résultat sur leur ardoise et la lèvent dès qu’ils ont trouvé. Observer les procédures, valider discrètement d’un signe de tête.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i="0" dirty="0"/>
              <a:t>L’utilisation des faits numériques est délicate ici : </a:t>
            </a:r>
            <a:r>
              <a:rPr lang="fr-FR" i="1" dirty="0"/>
              <a:t>il y a franchissement de la dizaine. Je dois d’abord enlever 2 pour passer de 62 à 60, puis j’utilise la décomposition de 5 connue par cœur 5 = 2 + 3. Je dois donc encore enlever 3.</a:t>
            </a:r>
          </a:p>
          <a:p>
            <a:pPr marL="0" marR="0" lvl="0" indent="0" algn="l" defTabSz="914400" rtl="0" eaLnBrk="1" fontAlgn="auto" latinLnBrk="0" hangingPunct="1">
              <a:lnSpc>
                <a:spcPct val="100000"/>
              </a:lnSpc>
              <a:spcBef>
                <a:spcPts val="0"/>
              </a:spcBef>
              <a:spcAft>
                <a:spcPts val="0"/>
              </a:spcAft>
              <a:buClrTx/>
              <a:buSzTx/>
              <a:buFontTx/>
              <a:buNone/>
              <a:tabLst/>
              <a:defRPr/>
            </a:pPr>
            <a:r>
              <a:rPr lang="fr-FR" i="1" dirty="0"/>
              <a:t>60 – 3 = 57. </a:t>
            </a:r>
            <a:endParaRPr lang="fr-FR" b="0" i="1" dirty="0"/>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6</a:t>
            </a:fld>
            <a:endParaRPr lang="fr-FR"/>
          </a:p>
        </p:txBody>
      </p:sp>
    </p:spTree>
    <p:extLst>
      <p:ext uri="{BB962C8B-B14F-4D97-AF65-F5344CB8AC3E}">
        <p14:creationId xmlns:p14="http://schemas.microsoft.com/office/powerpoint/2010/main" val="40240676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0" i="0" dirty="0"/>
              <a:t>Lors du retour collectif, expliquer :</a:t>
            </a:r>
            <a:r>
              <a:rPr lang="fr-FR" b="0" i="1" dirty="0"/>
              <a:t> lorsqu’on enlève 10, on agit uniquement sur les dizaines. On sait que 46 = 40 + 6.</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0" i="1" dirty="0"/>
              <a:t>46, c’est 4 dizaines et 6 unités restantes, donc pour enlever 10 à 46, il suffit d’enlever une des 4 dizaines. Il reste alors 3 dizaines et les 6 unités restantes ne changent pas : 46 – 10 = 36. </a:t>
            </a:r>
            <a:r>
              <a:rPr lang="fr-FR" b="0" i="0" dirty="0"/>
              <a:t>Montrer le pictogramme que l’on utilisera pour illustrer cette nouvelle stratégie.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0" i="0" dirty="0"/>
              <a:t>Rappeler également la séance sur le tableau des nombres : </a:t>
            </a:r>
            <a:r>
              <a:rPr lang="fr-FR" b="0" i="1" dirty="0"/>
              <a:t>enlever 10, c’est monter d’une case </a:t>
            </a:r>
            <a:r>
              <a:rPr lang="fr-FR" b="0" i="0" dirty="0"/>
              <a:t>(le montrer sur le tableau des nombres affiché en classe).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0" i="0" dirty="0"/>
              <a:t>Vérifier que les élèves ont compris en proposant d’autres items à l’oral : </a:t>
            </a:r>
            <a:r>
              <a:rPr lang="fr-FR" b="0" i="1" dirty="0"/>
              <a:t>37 – 10 ? 65 – 10 ? </a:t>
            </a: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7</a:t>
            </a:fld>
            <a:endParaRPr lang="fr-FR"/>
          </a:p>
        </p:txBody>
      </p:sp>
    </p:spTree>
    <p:extLst>
      <p:ext uri="{BB962C8B-B14F-4D97-AF65-F5344CB8AC3E}">
        <p14:creationId xmlns:p14="http://schemas.microsoft.com/office/powerpoint/2010/main" val="20046972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0" i="1" dirty="0"/>
              <a:t>Maintenant, vous allez voir s’afficher des additions à trous et vous allez écrire le nombre manquant sur votre ardoise.</a:t>
            </a:r>
          </a:p>
          <a:p>
            <a:pPr marL="0" marR="0" indent="0" algn="l" defTabSz="914400" rtl="0" eaLnBrk="1" fontAlgn="auto" latinLnBrk="0" hangingPunct="1">
              <a:lnSpc>
                <a:spcPct val="100000"/>
              </a:lnSpc>
              <a:spcBef>
                <a:spcPts val="0"/>
              </a:spcBef>
              <a:spcAft>
                <a:spcPts val="0"/>
              </a:spcAft>
              <a:buClrTx/>
              <a:buSzTx/>
              <a:buFontTx/>
              <a:buNone/>
              <a:tabLst/>
              <a:defRPr/>
            </a:pPr>
            <a:r>
              <a:rPr lang="fr-FR" b="0" i="1" dirty="0"/>
              <a:t>Vous pouvez utiliser la</a:t>
            </a:r>
            <a:r>
              <a:rPr lang="fr-FR" b="0" i="1" baseline="0" dirty="0"/>
              <a:t> tête et les doigts, mais </a:t>
            </a:r>
            <a:r>
              <a:rPr lang="fr-FR" b="0" i="1" dirty="0"/>
              <a:t>si vous utilisez des résultats connus par cœur uniquement, c’est encore mieux. </a:t>
            </a: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8</a:t>
            </a:fld>
            <a:endParaRPr lang="fr-FR"/>
          </a:p>
        </p:txBody>
      </p:sp>
    </p:spTree>
    <p:extLst>
      <p:ext uri="{BB962C8B-B14F-4D97-AF65-F5344CB8AC3E}">
        <p14:creationId xmlns:p14="http://schemas.microsoft.com/office/powerpoint/2010/main" val="7579066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0" i="1" dirty="0"/>
              <a:t>61 plus combien est égal à 67 ? </a:t>
            </a:r>
            <a:r>
              <a:rPr lang="fr-FR" b="0" i="0" dirty="0"/>
              <a:t>Laisser </a:t>
            </a:r>
            <a:r>
              <a:rPr lang="fr-FR" dirty="0"/>
              <a:t>un court temps de recherche</a:t>
            </a:r>
            <a:r>
              <a:rPr lang="fr-FR" b="0" i="0" dirty="0"/>
              <a:t>. Les élèves lèvent leur ardoise. Valider ou invalider les réponses en faisant un signe de tête discret.</a:t>
            </a:r>
          </a:p>
          <a:p>
            <a:r>
              <a:rPr lang="fr-FR" b="0" i="0" dirty="0"/>
              <a:t>Corriger en faisant expliciter par les élèves leur procédure.</a:t>
            </a:r>
          </a:p>
          <a:p>
            <a:r>
              <a:rPr lang="fr-FR" b="0" i="0" dirty="0"/>
              <a:t>Pour</a:t>
            </a:r>
            <a:r>
              <a:rPr lang="fr-FR" b="0" i="0" baseline="0" dirty="0"/>
              <a:t> la stratégie qui utilise les résultats mémorisés :</a:t>
            </a:r>
            <a:r>
              <a:rPr lang="fr-FR" b="0" i="0" dirty="0"/>
              <a:t> </a:t>
            </a:r>
            <a:r>
              <a:rPr lang="fr-FR" b="0" i="1" dirty="0"/>
              <a:t>je sais par cœur que 7 = </a:t>
            </a:r>
            <a:r>
              <a:rPr lang="fr-FR" i="1" dirty="0"/>
              <a:t>1 + 6, </a:t>
            </a:r>
            <a:r>
              <a:rPr lang="fr-FR" b="0" i="1" dirty="0"/>
              <a:t>donc 61 + </a:t>
            </a:r>
            <a:r>
              <a:rPr lang="fr-FR" b="1" i="1" dirty="0"/>
              <a:t>6</a:t>
            </a:r>
            <a:r>
              <a:rPr lang="fr-FR" b="0" i="1" dirty="0"/>
              <a:t> = 67.</a:t>
            </a:r>
          </a:p>
          <a:p>
            <a:endParaRPr lang="fr-FR" b="0" i="1" dirty="0">
              <a:cs typeface="Calibri"/>
            </a:endParaRPr>
          </a:p>
          <a:p>
            <a:endParaRPr lang="fr-FR" b="0" i="1" dirty="0"/>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9</a:t>
            </a:fld>
            <a:endParaRPr lang="fr-FR"/>
          </a:p>
        </p:txBody>
      </p:sp>
    </p:spTree>
    <p:extLst>
      <p:ext uri="{BB962C8B-B14F-4D97-AF65-F5344CB8AC3E}">
        <p14:creationId xmlns:p14="http://schemas.microsoft.com/office/powerpoint/2010/main" val="9158788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BC84321A-139F-4AF6-AD8D-37CBAFD1156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 y="-1"/>
            <a:ext cx="9143999" cy="6858001"/>
          </a:xfrm>
          <a:prstGeom prst="rect">
            <a:avLst/>
          </a:prstGeom>
        </p:spPr>
      </p:pic>
      <p:sp>
        <p:nvSpPr>
          <p:cNvPr id="2" name="Title 1"/>
          <p:cNvSpPr>
            <a:spLocks noGrp="1"/>
          </p:cNvSpPr>
          <p:nvPr>
            <p:ph type="ctrTitle" hasCustomPrompt="1"/>
          </p:nvPr>
        </p:nvSpPr>
        <p:spPr>
          <a:xfrm>
            <a:off x="751788" y="3040905"/>
            <a:ext cx="7772400" cy="776190"/>
          </a:xfrm>
          <a:ln w="28575">
            <a:noFill/>
          </a:ln>
        </p:spPr>
        <p:txBody>
          <a:bodyPr anchor="b">
            <a:normAutofit/>
          </a:bodyPr>
          <a:lstStyle>
            <a:lvl1pPr algn="ctr">
              <a:defRPr sz="2700" b="1">
                <a:solidFill>
                  <a:schemeClr val="bg1"/>
                </a:solidFill>
                <a:latin typeface="Verdana" panose="020B0604030504040204" pitchFamily="34" charset="0"/>
                <a:ea typeface="Verdana" panose="020B0604030504040204" pitchFamily="34" charset="0"/>
                <a:cs typeface="Arial" panose="020B0604020202020204" pitchFamily="34" charset="0"/>
              </a:defRPr>
            </a:lvl1pPr>
          </a:lstStyle>
          <a:p>
            <a:r>
              <a:rPr lang="fr-FR" dirty="0"/>
              <a:t>MODIFIEZ LE STYLE DU TITRE</a:t>
            </a:r>
            <a:endParaRPr lang="en-US" dirty="0"/>
          </a:p>
        </p:txBody>
      </p:sp>
      <p:sp>
        <p:nvSpPr>
          <p:cNvPr id="5" name="Titre 3">
            <a:extLst>
              <a:ext uri="{FF2B5EF4-FFF2-40B4-BE49-F238E27FC236}">
                <a16:creationId xmlns:a16="http://schemas.microsoft.com/office/drawing/2014/main" id="{258AB5B3-F4E5-428C-8C09-2E5B451E51B6}"/>
              </a:ext>
            </a:extLst>
          </p:cNvPr>
          <p:cNvSpPr txBox="1">
            <a:spLocks/>
          </p:cNvSpPr>
          <p:nvPr userDrawn="1"/>
        </p:nvSpPr>
        <p:spPr>
          <a:xfrm>
            <a:off x="4342511" y="6163768"/>
            <a:ext cx="4421378" cy="499464"/>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2000" dirty="0">
                <a:solidFill>
                  <a:schemeClr val="bg1"/>
                </a:solidFill>
                <a:latin typeface="Verdana" panose="020B0604030504040204" pitchFamily="34" charset="0"/>
                <a:ea typeface="Verdana" panose="020B0604030504040204" pitchFamily="34" charset="0"/>
              </a:rPr>
              <a:t>Réservé à la </a:t>
            </a:r>
            <a:r>
              <a:rPr lang="fr-FR" sz="2000" dirty="0" err="1">
                <a:solidFill>
                  <a:schemeClr val="bg1"/>
                </a:solidFill>
                <a:latin typeface="Verdana" panose="020B0604030504040204" pitchFamily="34" charset="0"/>
                <a:ea typeface="Verdana" panose="020B0604030504040204" pitchFamily="34" charset="0"/>
              </a:rPr>
              <a:t>vidéoprojection</a:t>
            </a:r>
            <a:endParaRPr lang="fr-FR" sz="2000"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245769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3235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Tree>
    <p:extLst>
      <p:ext uri="{BB962C8B-B14F-4D97-AF65-F5344CB8AC3E}">
        <p14:creationId xmlns:p14="http://schemas.microsoft.com/office/powerpoint/2010/main" val="440475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84459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60914A-B9D9-4B95-BBEA-32E85AA20954}" type="datetimeFigureOut">
              <a:rPr lang="fr-FR" smtClean="0"/>
              <a:t>24/06/2023</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349CDC-BADB-4C39-95ED-E0FCA83A6716}" type="slidenum">
              <a:rPr lang="fr-FR" smtClean="0"/>
              <a:t>‹N°›</a:t>
            </a:fld>
            <a:endParaRPr lang="fr-FR"/>
          </a:p>
        </p:txBody>
      </p:sp>
    </p:spTree>
    <p:extLst>
      <p:ext uri="{BB962C8B-B14F-4D97-AF65-F5344CB8AC3E}">
        <p14:creationId xmlns:p14="http://schemas.microsoft.com/office/powerpoint/2010/main" val="10993150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7"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83CEEF-AE27-44D6-9A44-5EC3C1B42CFC}"/>
              </a:ext>
            </a:extLst>
          </p:cNvPr>
          <p:cNvSpPr>
            <a:spLocks noGrp="1"/>
          </p:cNvSpPr>
          <p:nvPr>
            <p:ph type="ctrTitle"/>
          </p:nvPr>
        </p:nvSpPr>
        <p:spPr>
          <a:xfrm>
            <a:off x="760932" y="3205497"/>
            <a:ext cx="7772400" cy="776190"/>
          </a:xfrm>
        </p:spPr>
        <p:txBody>
          <a:bodyPr>
            <a:normAutofit fontScale="90000"/>
          </a:bodyPr>
          <a:lstStyle/>
          <a:p>
            <a:r>
              <a:rPr lang="fr-FR" dirty="0"/>
              <a:t>21. LES NOMBRES JUSQU’À 69</a:t>
            </a:r>
            <a:br>
              <a:rPr lang="fr-FR" dirty="0"/>
            </a:br>
            <a:r>
              <a:rPr lang="fr-FR" dirty="0"/>
              <a:t>Calculer et compléter des sommes </a:t>
            </a:r>
            <a:br>
              <a:rPr lang="fr-FR" dirty="0"/>
            </a:br>
            <a:r>
              <a:rPr lang="fr-FR" dirty="0"/>
              <a:t>et des différences</a:t>
            </a:r>
            <a:endParaRPr lang="fr-FR" dirty="0">
              <a:solidFill>
                <a:schemeClr val="bg1"/>
              </a:solidFill>
            </a:endParaRPr>
          </a:p>
        </p:txBody>
      </p:sp>
    </p:spTree>
    <p:extLst>
      <p:ext uri="{BB962C8B-B14F-4D97-AF65-F5344CB8AC3E}">
        <p14:creationId xmlns:p14="http://schemas.microsoft.com/office/powerpoint/2010/main" val="3069623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olice, nombre&#10;&#10;Description générée automatiquement">
            <a:extLst>
              <a:ext uri="{FF2B5EF4-FFF2-40B4-BE49-F238E27FC236}">
                <a16:creationId xmlns:a16="http://schemas.microsoft.com/office/drawing/2014/main" id="{6A0EBBE6-D98F-F37F-7A1B-3CEC647EDF8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047178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olice, nombre&#10;&#10;Description générée automatiquement">
            <a:extLst>
              <a:ext uri="{FF2B5EF4-FFF2-40B4-BE49-F238E27FC236}">
                <a16:creationId xmlns:a16="http://schemas.microsoft.com/office/drawing/2014/main" id="{613F5AD9-1705-2567-78DC-026218BCE8F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101265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Une image contenant texte, capture d’écran, dessin humoristique, conception&#10;&#10;Description générée automatiquement">
            <a:extLst>
              <a:ext uri="{FF2B5EF4-FFF2-40B4-BE49-F238E27FC236}">
                <a16:creationId xmlns:a16="http://schemas.microsoft.com/office/drawing/2014/main" id="{4EAD8D19-0CD5-C326-D63E-DA946C7132E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901299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Une image contenant texte, capture d’écran, diagramme, Police&#10;&#10;Description générée automatiquement">
            <a:extLst>
              <a:ext uri="{FF2B5EF4-FFF2-40B4-BE49-F238E27FC236}">
                <a16:creationId xmlns:a16="http://schemas.microsoft.com/office/drawing/2014/main" id="{EBF964FB-A8D9-B1B3-0F70-C8C9799AF4E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368349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diagramme, Police&#10;&#10;Description générée automatiquement">
            <a:extLst>
              <a:ext uri="{FF2B5EF4-FFF2-40B4-BE49-F238E27FC236}">
                <a16:creationId xmlns:a16="http://schemas.microsoft.com/office/drawing/2014/main" id="{3E65C22B-BA79-4B43-42A4-06D0802340C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157959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Une image contenant texte, capture d’écran, diagramme, Police&#10;&#10;Description générée automatiquement">
            <a:extLst>
              <a:ext uri="{FF2B5EF4-FFF2-40B4-BE49-F238E27FC236}">
                <a16:creationId xmlns:a16="http://schemas.microsoft.com/office/drawing/2014/main" id="{F4A13997-7A09-C29E-E37E-E6AFA0D84B3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402795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logiciel, nombre&#10;&#10;Description générée automatiquement">
            <a:extLst>
              <a:ext uri="{FF2B5EF4-FFF2-40B4-BE49-F238E27FC236}">
                <a16:creationId xmlns:a16="http://schemas.microsoft.com/office/drawing/2014/main" id="{89CCB11C-2EC8-0C6E-0B90-9BA8E90D565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358748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nombre, Police&#10;&#10;Description générée automatiquement">
            <a:extLst>
              <a:ext uri="{FF2B5EF4-FFF2-40B4-BE49-F238E27FC236}">
                <a16:creationId xmlns:a16="http://schemas.microsoft.com/office/drawing/2014/main" id="{A042571A-4DC9-4D93-319C-3EE00CF3A08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72957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nombre, Police&#10;&#10;Description générée automatiquement">
            <a:extLst>
              <a:ext uri="{FF2B5EF4-FFF2-40B4-BE49-F238E27FC236}">
                <a16:creationId xmlns:a16="http://schemas.microsoft.com/office/drawing/2014/main" id="{24BCD9B2-60F1-0333-12DC-F85DE63B9D5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092616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affichage, nombre&#10;&#10;Description générée automatiquement">
            <a:extLst>
              <a:ext uri="{FF2B5EF4-FFF2-40B4-BE49-F238E27FC236}">
                <a16:creationId xmlns:a16="http://schemas.microsoft.com/office/drawing/2014/main" id="{47BDACE6-CE15-141D-30E6-59ECAEBF386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799305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dessin humoristique, conception&#10;&#10;Description générée automatiquement">
            <a:extLst>
              <a:ext uri="{FF2B5EF4-FFF2-40B4-BE49-F238E27FC236}">
                <a16:creationId xmlns:a16="http://schemas.microsoft.com/office/drawing/2014/main" id="{3C576277-218C-B073-DA89-4C3E3A7C88A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183592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nombre, Police&#10;&#10;Description générée automatiquement">
            <a:extLst>
              <a:ext uri="{FF2B5EF4-FFF2-40B4-BE49-F238E27FC236}">
                <a16:creationId xmlns:a16="http://schemas.microsoft.com/office/drawing/2014/main" id="{147D7A5A-8A3D-0174-5EAF-0810CBD7D83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683960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olice, nombre&#10;&#10;Description générée automatiquement">
            <a:extLst>
              <a:ext uri="{FF2B5EF4-FFF2-40B4-BE49-F238E27FC236}">
                <a16:creationId xmlns:a16="http://schemas.microsoft.com/office/drawing/2014/main" id="{C23227C3-B69E-73EA-E244-3FA9CFE9F19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565797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olice, nombre&#10;&#10;Description générée automatiquement">
            <a:extLst>
              <a:ext uri="{FF2B5EF4-FFF2-40B4-BE49-F238E27FC236}">
                <a16:creationId xmlns:a16="http://schemas.microsoft.com/office/drawing/2014/main" id="{AA0AA0C1-273D-5731-E539-2876A5C2721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59605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Police, conception&#10;&#10;Description générée automatiquement">
            <a:extLst>
              <a:ext uri="{FF2B5EF4-FFF2-40B4-BE49-F238E27FC236}">
                <a16:creationId xmlns:a16="http://schemas.microsoft.com/office/drawing/2014/main" id="{77616ABE-B7F8-A876-C88A-961BCA0AE3E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932050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Police, diagramme&#10;&#10;Description générée automatiquement">
            <a:extLst>
              <a:ext uri="{FF2B5EF4-FFF2-40B4-BE49-F238E27FC236}">
                <a16:creationId xmlns:a16="http://schemas.microsoft.com/office/drawing/2014/main" id="{DB42149A-388A-4B0E-8403-E2166675A2A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292336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dessin humoristique, conception&#10;&#10;Description générée automatiquement">
            <a:extLst>
              <a:ext uri="{FF2B5EF4-FFF2-40B4-BE49-F238E27FC236}">
                <a16:creationId xmlns:a16="http://schemas.microsoft.com/office/drawing/2014/main" id="{DFA5CF1F-6ED8-A405-8A68-1BBA7782D99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56384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olice, conception&#10;&#10;Description générée automatiquement">
            <a:extLst>
              <a:ext uri="{FF2B5EF4-FFF2-40B4-BE49-F238E27FC236}">
                <a16:creationId xmlns:a16="http://schemas.microsoft.com/office/drawing/2014/main" id="{9656DB2C-D2FD-5D17-9976-9B1C7D87BA8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56051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olice, diagramme&#10;&#10;Description générée automatiquement">
            <a:extLst>
              <a:ext uri="{FF2B5EF4-FFF2-40B4-BE49-F238E27FC236}">
                <a16:creationId xmlns:a16="http://schemas.microsoft.com/office/drawing/2014/main" id="{27A19BAA-8F0D-77DD-938B-1343DFC88F7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250447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dessin humoristique, conception&#10;&#10;Description générée automatiquement">
            <a:extLst>
              <a:ext uri="{FF2B5EF4-FFF2-40B4-BE49-F238E27FC236}">
                <a16:creationId xmlns:a16="http://schemas.microsoft.com/office/drawing/2014/main" id="{B7E8AC9A-D0A3-CB2A-EF73-30B15EAE3BB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117365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olice&#10;&#10;Description générée automatiquement">
            <a:extLst>
              <a:ext uri="{FF2B5EF4-FFF2-40B4-BE49-F238E27FC236}">
                <a16:creationId xmlns:a16="http://schemas.microsoft.com/office/drawing/2014/main" id="{F9EB50D0-521A-2C7A-E9E5-AEA95075334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76994354"/>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acd48830-2a75-428a-ba87-2ad2d4179e11">
      <UserInfo>
        <DisplayName/>
        <AccountId xsi:nil="true"/>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A496440C913BA45A370CE7E11E8D566" ma:contentTypeVersion="7" ma:contentTypeDescription="Create a new document." ma:contentTypeScope="" ma:versionID="a294f3863cfee161bfcb7ac074ee7a4c">
  <xsd:schema xmlns:xsd="http://www.w3.org/2001/XMLSchema" xmlns:xs="http://www.w3.org/2001/XMLSchema" xmlns:p="http://schemas.microsoft.com/office/2006/metadata/properties" xmlns:ns2="09219ee2-2e9c-4e26-afc7-dc2d20fdf34e" xmlns:ns3="acd48830-2a75-428a-ba87-2ad2d4179e11" targetNamespace="http://schemas.microsoft.com/office/2006/metadata/properties" ma:root="true" ma:fieldsID="ab4ff6d19a9d122a047aeca3702d1310" ns2:_="" ns3:_="">
    <xsd:import namespace="09219ee2-2e9c-4e26-afc7-dc2d20fdf34e"/>
    <xsd:import namespace="acd48830-2a75-428a-ba87-2ad2d4179e1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219ee2-2e9c-4e26-afc7-dc2d20fdf3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SearchProperties" ma:index="1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cd48830-2a75-428a-ba87-2ad2d4179e1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5FBA27F-D21F-4DCA-8718-6907820D6510}">
  <ds:schemaRefs>
    <ds:schemaRef ds:uri="http://schemas.microsoft.com/office/2006/documentManagement/types"/>
    <ds:schemaRef ds:uri="http://schemas.microsoft.com/office/2006/metadata/properties"/>
    <ds:schemaRef ds:uri="http://purl.org/dc/terms/"/>
    <ds:schemaRef ds:uri="http://purl.org/dc/dcmitype/"/>
    <ds:schemaRef ds:uri="http://purl.org/dc/elements/1.1/"/>
    <ds:schemaRef ds:uri="http://schemas.microsoft.com/office/infopath/2007/PartnerControls"/>
    <ds:schemaRef ds:uri="http://schemas.openxmlformats.org/package/2006/metadata/core-properties"/>
    <ds:schemaRef ds:uri="27f64e36-29aa-44d5-a3e0-06242cad7d4d"/>
    <ds:schemaRef ds:uri="cd84cc96-e4f0-4e7f-873a-a508fb658c41"/>
    <ds:schemaRef ds:uri="http://www.w3.org/XML/1998/namespace"/>
    <ds:schemaRef ds:uri="be993d5a-5390-4a32-bd90-2a12d82b1d47"/>
  </ds:schemaRefs>
</ds:datastoreItem>
</file>

<file path=customXml/itemProps2.xml><?xml version="1.0" encoding="utf-8"?>
<ds:datastoreItem xmlns:ds="http://schemas.openxmlformats.org/officeDocument/2006/customXml" ds:itemID="{C3AD6E93-9B95-4056-BF85-2BD0A4A736E0}">
  <ds:schemaRefs>
    <ds:schemaRef ds:uri="http://schemas.microsoft.com/sharepoint/v3/contenttype/forms"/>
  </ds:schemaRefs>
</ds:datastoreItem>
</file>

<file path=customXml/itemProps3.xml><?xml version="1.0" encoding="utf-8"?>
<ds:datastoreItem xmlns:ds="http://schemas.openxmlformats.org/officeDocument/2006/customXml" ds:itemID="{FFD7E711-37A5-4F54-9010-1D4BDBA6B120}"/>
</file>

<file path=docProps/app.xml><?xml version="1.0" encoding="utf-8"?>
<Properties xmlns="http://schemas.openxmlformats.org/officeDocument/2006/extended-properties" xmlns:vt="http://schemas.openxmlformats.org/officeDocument/2006/docPropsVTypes">
  <Template>Office Theme</Template>
  <TotalTime>6746</TotalTime>
  <Words>1159</Words>
  <Application>Microsoft Office PowerPoint</Application>
  <PresentationFormat>Affichage à l'écran (4:3)</PresentationFormat>
  <Paragraphs>60</Paragraphs>
  <Slides>22</Slides>
  <Notes>16</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22</vt:i4>
      </vt:variant>
    </vt:vector>
  </HeadingPairs>
  <TitlesOfParts>
    <vt:vector size="27" baseType="lpstr">
      <vt:lpstr>Arial</vt:lpstr>
      <vt:lpstr>Calibri</vt:lpstr>
      <vt:lpstr>Calibri Light</vt:lpstr>
      <vt:lpstr>Verdana</vt:lpstr>
      <vt:lpstr>Thème Office</vt:lpstr>
      <vt:lpstr>21. LES NOMBRES JUSQU’À 69 Calculer et compléter des sommes  et des différences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EDITIONS HATIER</dc:creator>
  <cp:lastModifiedBy>CARATY CORINNE</cp:lastModifiedBy>
  <cp:revision>87</cp:revision>
  <dcterms:created xsi:type="dcterms:W3CDTF">2022-01-07T11:15:07Z</dcterms:created>
  <dcterms:modified xsi:type="dcterms:W3CDTF">2023-06-24T10:49:13Z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0x0101008A496440C913BA45A370CE7E11E8D566</vt:lpwstr>
  </property>
  <property fmtid="{D5CDD505-2E9C-101B-9397-08002B2CF9AE}" pid="3" name="MediaServiceImageTags">
    <vt:lpwstr/>
  </property>
  <property fmtid="{D5CDD505-2E9C-101B-9397-08002B2CF9AE}" pid="4" name="Order">
    <vt:r8>69600</vt:r8>
  </property>
  <property fmtid="{D5CDD505-2E9C-101B-9397-08002B2CF9AE}" pid="5" name="xd_Signature">
    <vt:bool>false</vt:bool>
  </property>
  <property fmtid="{D5CDD505-2E9C-101B-9397-08002B2CF9AE}" pid="6" name="xd_ProgID">
    <vt:lpwstr/>
  </property>
  <property fmtid="{D5CDD505-2E9C-101B-9397-08002B2CF9AE}" pid="7" name="_ExtendedDescription">
    <vt:lpwstr/>
  </property>
  <property fmtid="{D5CDD505-2E9C-101B-9397-08002B2CF9AE}" pid="8" name="TriggerFlowInfo">
    <vt:lpwstr/>
  </property>
  <property fmtid="{D5CDD505-2E9C-101B-9397-08002B2CF9AE}" pid="9" name="_SourceUrl">
    <vt:lpwstr/>
  </property>
  <property fmtid="{D5CDD505-2E9C-101B-9397-08002B2CF9AE}" pid="10" name="_SharedFileIndex">
    <vt:lpwstr/>
  </property>
  <property fmtid="{D5CDD505-2E9C-101B-9397-08002B2CF9AE}" pid="11" name="ComplianceAssetId">
    <vt:lpwstr/>
  </property>
  <property fmtid="{D5CDD505-2E9C-101B-9397-08002B2CF9AE}" pid="12" name="TemplateUrl">
    <vt:lpwstr/>
  </property>
</Properties>
</file>