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258" r:id="rId6"/>
    <p:sldId id="259" r:id="rId7"/>
    <p:sldId id="260" r:id="rId8"/>
    <p:sldId id="280" r:id="rId9"/>
    <p:sldId id="281" r:id="rId10"/>
    <p:sldId id="282" r:id="rId11"/>
    <p:sldId id="278" r:id="rId12"/>
    <p:sldId id="261" r:id="rId13"/>
    <p:sldId id="262" r:id="rId14"/>
    <p:sldId id="263" r:id="rId15"/>
    <p:sldId id="283" r:id="rId16"/>
    <p:sldId id="264" r:id="rId17"/>
    <p:sldId id="265" r:id="rId18"/>
    <p:sldId id="279" r:id="rId19"/>
    <p:sldId id="284" r:id="rId20"/>
    <p:sldId id="266" r:id="rId21"/>
    <p:sldId id="267" r:id="rId22"/>
    <p:sldId id="268" r:id="rId23"/>
    <p:sldId id="269" r:id="rId24"/>
    <p:sldId id="270" r:id="rId25"/>
    <p:sldId id="271" r:id="rId26"/>
    <p:sldId id="272" r:id="rId27"/>
    <p:sldId id="273" r:id="rId28"/>
    <p:sldId id="274" r:id="rId29"/>
    <p:sldId id="275" r:id="rId30"/>
    <p:sldId id="27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E8E05-0F37-B687-88E8-F9729D74434D}" name="Pierre Seve" initials="PS" userId="8e6332e977076201" providerId="Windows Live"/>
  <p188:author id="{C26E8E89-F423-61AA-F167-7CA6F0D715EA}" name="ABERLENC LEA" initials="AL" userId="S::LABERLENC@editions-hatier.fr::fc1d5c7d-3e0b-4319-9188-5c596b8cfe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5DE4B9-EF0D-453B-8CA6-1AFD28517136}" v="2" dt="2023-12-01T10:57:34.81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83" autoAdjust="0"/>
    <p:restoredTop sz="58872" autoAdjust="0"/>
  </p:normalViewPr>
  <p:slideViewPr>
    <p:cSldViewPr snapToGrid="0">
      <p:cViewPr varScale="1">
        <p:scale>
          <a:sx n="67" d="100"/>
          <a:sy n="67" d="100"/>
        </p:scale>
        <p:origin x="17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1092CD-84D2-48F6-9C4D-BF754AA17C7C}" type="datetimeFigureOut">
              <a:rPr lang="fr-FR" smtClean="0"/>
              <a:t>04/12/2023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D9AE29-66ED-4717-9DC6-0C2D71D9BD6A}" type="slidenum">
              <a:rPr lang="fr-FR" smtClean="0"/>
              <a:t>‹N°›</a:t>
            </a:fld>
            <a:endParaRPr lang="fr-FR"/>
          </a:p>
        </p:txBody>
      </p:sp>
    </p:spTree>
    <p:extLst>
      <p:ext uri="{BB962C8B-B14F-4D97-AF65-F5344CB8AC3E}">
        <p14:creationId xmlns:p14="http://schemas.microsoft.com/office/powerpoint/2010/main" val="1139642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solidFill>
                  <a:srgbClr val="FF0000"/>
                </a:solidFill>
                <a:effectLst/>
                <a:latin typeface="+mn-lt"/>
                <a:ea typeface="Times New Roman" panose="02020603050405020304" pitchFamily="18" charset="0"/>
                <a:cs typeface="Times New Roman" panose="02020603050405020304" pitchFamily="18" charset="0"/>
              </a:rPr>
              <a:t>LA PHRASE </a:t>
            </a:r>
            <a:r>
              <a:rPr lang="fr-FR" sz="1200" b="0" i="1" dirty="0">
                <a:solidFill>
                  <a:srgbClr val="FF0000"/>
                </a:solidFill>
                <a:effectLst/>
                <a:latin typeface="+mn-lt"/>
                <a:ea typeface="Times New Roman" panose="02020603050405020304" pitchFamily="18" charset="0"/>
                <a:cs typeface="Times New Roman" panose="02020603050405020304" pitchFamily="18" charset="0"/>
              </a:rPr>
              <a:t>– Partager l’information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Times New Roman" panose="02020603050405020304" pitchFamily="18" charset="0"/>
                <a:cs typeface="Times New Roman" panose="02020603050405020304" pitchFamily="18" charset="0"/>
              </a:rPr>
              <a:t>Leçon 15 : Les briques de la phrase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a:t>
            </a:r>
            <a:r>
              <a:rPr lang="fr-FR" sz="1200" b="0" i="1">
                <a:solidFill>
                  <a:srgbClr val="FF0000"/>
                </a:solidFill>
                <a:effectLst/>
                <a:latin typeface="+mn-lt"/>
                <a:ea typeface="Times New Roman" panose="02020603050405020304" pitchFamily="18" charset="0"/>
                <a:cs typeface="Times New Roman" panose="02020603050405020304" pitchFamily="18" charset="0"/>
              </a:rPr>
              <a:t>Cela vous permettra de poursuivre vos explications de manière plus fluide.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a:t>
            </a:fld>
            <a:endParaRPr lang="fr-FR"/>
          </a:p>
        </p:txBody>
      </p:sp>
    </p:spTree>
    <p:extLst>
      <p:ext uri="{BB962C8B-B14F-4D97-AF65-F5344CB8AC3E}">
        <p14:creationId xmlns:p14="http://schemas.microsoft.com/office/powerpoint/2010/main" val="271660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Revenir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en classe entière et</a:t>
            </a:r>
            <a:r>
              <a:rPr lang="fr-FR" sz="1800" b="1" dirty="0">
                <a:effectLst/>
                <a:latin typeface="Times New Roman" panose="02020603050405020304" pitchFamily="18" charset="0"/>
                <a:ea typeface="Calibri" panose="020F0502020204030204" pitchFamily="34" charset="0"/>
                <a:cs typeface="Times New Roman" panose="02020603050405020304" pitchFamily="18" charset="0"/>
              </a:rPr>
              <a:t> procéder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à une mise en commun.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Trouvez le mot qui donne l’information principale dans la première brique, le mot qui nous fait comprendre de qui ou de quoi on parle. Entourez-le en vert.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10</a:t>
            </a:fld>
            <a:endParaRPr lang="fr-FR"/>
          </a:p>
        </p:txBody>
      </p:sp>
    </p:spTree>
    <p:extLst>
      <p:ext uri="{BB962C8B-B14F-4D97-AF65-F5344CB8AC3E}">
        <p14:creationId xmlns:p14="http://schemas.microsoft.com/office/powerpoint/2010/main" val="358312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Est-ce que ce sont bien des noms ? À quoi le voyez-vous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Oui, ce sont des noms. On peut mettre </a:t>
            </a:r>
            <a:r>
              <a:rPr lang="fr-FR" sz="1800" i="1" dirty="0">
                <a:solidFill>
                  <a:schemeClr val="tx1"/>
                </a:solidFill>
                <a:effectLst/>
                <a:latin typeface="+mn-lt"/>
                <a:ea typeface="Calibri" panose="020F0502020204030204" pitchFamily="34" charset="0"/>
                <a:cs typeface="Times New Roman" panose="02020603050405020304" pitchFamily="18" charset="0"/>
              </a:rPr>
              <a:t>un</a:t>
            </a:r>
            <a:r>
              <a:rPr lang="fr-FR" sz="1800" dirty="0">
                <a:solidFill>
                  <a:schemeClr val="tx1"/>
                </a:solidFill>
                <a:effectLst/>
                <a:latin typeface="+mn-lt"/>
                <a:ea typeface="Calibri" panose="020F0502020204030204" pitchFamily="34" charset="0"/>
                <a:cs typeface="Times New Roman" panose="02020603050405020304" pitchFamily="18" charset="0"/>
              </a:rPr>
              <a:t> / </a:t>
            </a:r>
            <a:r>
              <a:rPr lang="fr-FR" sz="1800" i="1" dirty="0">
                <a:solidFill>
                  <a:schemeClr val="tx1"/>
                </a:solidFill>
                <a:effectLst/>
                <a:latin typeface="+mn-lt"/>
                <a:ea typeface="Calibri" panose="020F0502020204030204" pitchFamily="34" charset="0"/>
                <a:cs typeface="Times New Roman" panose="02020603050405020304" pitchFamily="18" charset="0"/>
              </a:rPr>
              <a:t>une</a:t>
            </a:r>
            <a:r>
              <a:rPr lang="fr-FR" sz="1800" dirty="0">
                <a:solidFill>
                  <a:schemeClr val="tx1"/>
                </a:solidFill>
                <a:effectLst/>
                <a:latin typeface="+mn-lt"/>
                <a:ea typeface="Calibri" panose="020F0502020204030204" pitchFamily="34" charset="0"/>
                <a:cs typeface="Times New Roman" panose="02020603050405020304" pitchFamily="18" charset="0"/>
              </a:rPr>
              <a:t> [un déterminant] devant.</a:t>
            </a:r>
          </a:p>
          <a:p>
            <a:pPr marL="228600">
              <a:lnSpc>
                <a:spcPct val="107000"/>
              </a:lnSpc>
              <a:spcAft>
                <a:spcPts val="800"/>
              </a:spcAft>
            </a:pP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Pour trouver les noms, on a supprimé les mots </a:t>
            </a:r>
            <a:r>
              <a:rPr lang="fr-FR" sz="1800" i="1" dirty="0">
                <a:solidFill>
                  <a:schemeClr val="tx1"/>
                </a:solidFill>
                <a:effectLst/>
                <a:latin typeface="+mn-lt"/>
                <a:ea typeface="Calibri" panose="020F0502020204030204" pitchFamily="34" charset="0"/>
                <a:cs typeface="Times New Roman" panose="02020603050405020304" pitchFamily="18" charset="0"/>
              </a:rPr>
              <a:t>de l’éléphant</a:t>
            </a:r>
            <a:r>
              <a:rPr lang="fr-FR" sz="1800" dirty="0">
                <a:solidFill>
                  <a:schemeClr val="tx1"/>
                </a:solidFill>
                <a:effectLst/>
                <a:latin typeface="+mn-lt"/>
                <a:ea typeface="Calibri" panose="020F0502020204030204" pitchFamily="34" charset="0"/>
                <a:cs typeface="Times New Roman" panose="02020603050405020304" pitchFamily="18" charset="0"/>
              </a:rPr>
              <a:t> et le mot </a:t>
            </a:r>
            <a:r>
              <a:rPr lang="fr-FR" sz="1800" i="1" dirty="0">
                <a:solidFill>
                  <a:schemeClr val="tx1"/>
                </a:solidFill>
                <a:effectLst/>
                <a:latin typeface="+mn-lt"/>
                <a:ea typeface="Calibri" panose="020F0502020204030204" pitchFamily="34" charset="0"/>
                <a:cs typeface="Times New Roman" panose="02020603050405020304" pitchFamily="18" charset="0"/>
              </a:rPr>
              <a:t>énorme</a:t>
            </a:r>
            <a:r>
              <a:rPr lang="fr-FR" sz="1800" dirty="0">
                <a:solidFill>
                  <a:schemeClr val="tx1"/>
                </a:solidFill>
                <a:effectLst/>
                <a:latin typeface="+mn-lt"/>
                <a:ea typeface="Calibri" panose="020F0502020204030204" pitchFamily="34" charset="0"/>
                <a:cs typeface="Times New Roman" panose="02020603050405020304" pitchFamily="18" charset="0"/>
              </a:rPr>
              <a:t>. Est-ce que les groupes </a:t>
            </a:r>
            <a:r>
              <a:rPr lang="fr-FR" sz="1800" i="1" dirty="0">
                <a:solidFill>
                  <a:schemeClr val="tx1"/>
                </a:solidFill>
                <a:effectLst/>
                <a:latin typeface="+mn-lt"/>
                <a:ea typeface="Calibri" panose="020F0502020204030204" pitchFamily="34" charset="0"/>
                <a:cs typeface="Times New Roman" panose="02020603050405020304" pitchFamily="18" charset="0"/>
              </a:rPr>
              <a:t>La trompe</a:t>
            </a:r>
            <a:r>
              <a:rPr lang="fr-FR" sz="1800" dirty="0">
                <a:solidFill>
                  <a:schemeClr val="tx1"/>
                </a:solidFill>
                <a:effectLst/>
                <a:latin typeface="+mn-lt"/>
                <a:ea typeface="Calibri" panose="020F0502020204030204" pitchFamily="34" charset="0"/>
                <a:cs typeface="Times New Roman" panose="02020603050405020304" pitchFamily="18" charset="0"/>
              </a:rPr>
              <a:t> et </a:t>
            </a:r>
            <a:r>
              <a:rPr lang="fr-FR" sz="1800" i="1" dirty="0">
                <a:solidFill>
                  <a:schemeClr val="tx1"/>
                </a:solidFill>
                <a:effectLst/>
                <a:latin typeface="+mn-lt"/>
                <a:ea typeface="Calibri" panose="020F0502020204030204" pitchFamily="34" charset="0"/>
                <a:cs typeface="Times New Roman" panose="02020603050405020304" pitchFamily="18" charset="0"/>
              </a:rPr>
              <a:t>Le pachyderme</a:t>
            </a:r>
            <a:r>
              <a:rPr lang="fr-FR" sz="1800" dirty="0">
                <a:solidFill>
                  <a:schemeClr val="tx1"/>
                </a:solidFill>
                <a:effectLst/>
                <a:latin typeface="+mn-lt"/>
                <a:ea typeface="Calibri" panose="020F0502020204030204" pitchFamily="34" charset="0"/>
                <a:cs typeface="Times New Roman" panose="02020603050405020304" pitchFamily="18" charset="0"/>
              </a:rPr>
              <a:t> ont toujours du sens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Oui, les groupes gardent du sens.</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11</a:t>
            </a:fld>
            <a:endParaRPr lang="fr-FR"/>
          </a:p>
        </p:txBody>
      </p:sp>
    </p:spTree>
    <p:extLst>
      <p:ext uri="{BB962C8B-B14F-4D97-AF65-F5344CB8AC3E}">
        <p14:creationId xmlns:p14="http://schemas.microsoft.com/office/powerpoint/2010/main" val="1665564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On a aussi enlevé les "petits mots", les déterminants. » </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Et</a:t>
            </a:r>
            <a:r>
              <a:rPr lang="fr-FR" sz="1800" b="1" dirty="0">
                <a:solidFill>
                  <a:schemeClr val="tx1"/>
                </a:solidFill>
                <a:effectLst/>
                <a:latin typeface="+mn-lt"/>
                <a:ea typeface="Calibri" panose="020F0502020204030204" pitchFamily="34" charset="0"/>
                <a:cs typeface="Times New Roman" panose="02020603050405020304" pitchFamily="18" charset="0"/>
              </a:rPr>
              <a:t> préciser </a:t>
            </a:r>
            <a:r>
              <a:rPr lang="fr-FR" sz="1800" dirty="0">
                <a:solidFill>
                  <a:schemeClr val="tx1"/>
                </a:solidFill>
                <a:effectLst/>
                <a:latin typeface="+mn-lt"/>
                <a:ea typeface="Calibri" panose="020F0502020204030204" pitchFamily="34" charset="0"/>
                <a:cs typeface="Times New Roman" panose="02020603050405020304" pitchFamily="18" charset="0"/>
              </a:rPr>
              <a:t>: « Les noms sont les mots les plus importants de ce premier morceau de phrase. Ils sont les "chefs" de cette brique. »</a:t>
            </a:r>
          </a:p>
          <a:p>
            <a:endParaRPr lang="fr-FR" sz="18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Et dans le second morceau, quel est le mot qui donne l’information principale sur ce qui se passe ? Qu’est-ce qui se passe pour les défenses ? Pour les oreilles ? Pour le pachyderme ? Pour la trompe de l’éléphant ? Entourez-le en rouge. »</a:t>
            </a:r>
          </a:p>
          <a:p>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12</a:t>
            </a:fld>
            <a:endParaRPr lang="fr-FR"/>
          </a:p>
        </p:txBody>
      </p:sp>
    </p:spTree>
    <p:extLst>
      <p:ext uri="{BB962C8B-B14F-4D97-AF65-F5344CB8AC3E}">
        <p14:creationId xmlns:p14="http://schemas.microsoft.com/office/powerpoint/2010/main" val="225231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Est-ce que ce sont bien des verbes ? À quoi le voyez-vous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Oui, ce sont des verbes. Ils disent ce qui se passe. Il y a </a:t>
            </a:r>
            <a:r>
              <a:rPr lang="fr-FR" sz="1800" b="1" dirty="0">
                <a:solidFill>
                  <a:schemeClr val="tx1"/>
                </a:solidFill>
                <a:effectLst/>
                <a:latin typeface="+mn-lt"/>
                <a:ea typeface="Calibri" panose="020F0502020204030204" pitchFamily="34" charset="0"/>
                <a:cs typeface="Times New Roman" panose="02020603050405020304" pitchFamily="18" charset="0"/>
              </a:rPr>
              <a:t>-</a:t>
            </a:r>
            <a:r>
              <a:rPr lang="fr-FR" sz="1800" b="1" i="1" dirty="0">
                <a:solidFill>
                  <a:schemeClr val="tx1"/>
                </a:solidFill>
                <a:effectLst/>
                <a:latin typeface="+mn-lt"/>
                <a:ea typeface="Calibri" panose="020F0502020204030204" pitchFamily="34" charset="0"/>
                <a:cs typeface="Times New Roman" panose="02020603050405020304" pitchFamily="18" charset="0"/>
              </a:rPr>
              <a:t>ent</a:t>
            </a:r>
            <a:r>
              <a:rPr lang="fr-FR" sz="1800" dirty="0">
                <a:solidFill>
                  <a:schemeClr val="tx1"/>
                </a:solidFill>
                <a:effectLst/>
                <a:latin typeface="+mn-lt"/>
                <a:ea typeface="Calibri" panose="020F0502020204030204" pitchFamily="34" charset="0"/>
                <a:cs typeface="Times New Roman" panose="02020603050405020304" pitchFamily="18" charset="0"/>
              </a:rPr>
              <a:t> pour dire plusieurs.</a:t>
            </a:r>
          </a:p>
          <a:p>
            <a:pPr marL="228600">
              <a:lnSpc>
                <a:spcPct val="107000"/>
              </a:lnSpc>
              <a:spcAft>
                <a:spcPts val="800"/>
              </a:spcAft>
            </a:pP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0" lvl="0" indent="0">
              <a:lnSpc>
                <a:spcPct val="107000"/>
              </a:lnSpc>
              <a:spcAft>
                <a:spcPts val="800"/>
              </a:spcAft>
              <a:buClr>
                <a:srgbClr val="00B050"/>
              </a:buClr>
              <a:buFont typeface="Symbol" panose="05050102010706020507" pitchFamily="18" charset="2"/>
              <a:buNone/>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Calibri" panose="020F0502020204030204" pitchFamily="34" charset="0"/>
                <a:cs typeface="Times New Roman" panose="02020603050405020304" pitchFamily="18" charset="0"/>
              </a:rPr>
              <a:t>« Les verbes sont aussi les "chefs" du morceau où ils sont. Quelle est leur place dans la phrase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Ils sont au début de ce second morceau de phrase.</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13</a:t>
            </a:fld>
            <a:endParaRPr lang="fr-FR"/>
          </a:p>
        </p:txBody>
      </p:sp>
    </p:spTree>
    <p:extLst>
      <p:ext uri="{BB962C8B-B14F-4D97-AF65-F5344CB8AC3E}">
        <p14:creationId xmlns:p14="http://schemas.microsoft.com/office/powerpoint/2010/main" val="1560882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3" panose="050401020108070707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Dans la leçon </a:t>
            </a:r>
            <a:r>
              <a:rPr lang="fr-FR" sz="1800" b="1" i="1" dirty="0">
                <a:solidFill>
                  <a:schemeClr val="tx1"/>
                </a:solidFill>
                <a:effectLst/>
                <a:latin typeface="+mn-lt"/>
                <a:ea typeface="Calibri" panose="020F0502020204030204" pitchFamily="34" charset="0"/>
                <a:cs typeface="Times New Roman" panose="02020603050405020304" pitchFamily="18" charset="0"/>
              </a:rPr>
              <a:t>Les briques de la phrase</a:t>
            </a:r>
            <a:r>
              <a:rPr lang="fr-FR" sz="1800" dirty="0">
                <a:solidFill>
                  <a:schemeClr val="tx1"/>
                </a:solidFill>
                <a:effectLst/>
                <a:latin typeface="+mn-lt"/>
                <a:ea typeface="Calibri" panose="020F0502020204030204" pitchFamily="34" charset="0"/>
                <a:cs typeface="Times New Roman" panose="02020603050405020304" pitchFamily="18" charset="0"/>
              </a:rPr>
              <a:t>, qu’avons-nous appris ? »</a:t>
            </a:r>
          </a:p>
          <a:p>
            <a:pPr marL="0" indent="0">
              <a:buFont typeface="Wingdings 3" panose="05040102010807070707" pitchFamily="18" charset="2"/>
              <a:buNone/>
            </a:pP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b="1" u="sng" dirty="0">
                <a:solidFill>
                  <a:schemeClr val="tx1"/>
                </a:solidFill>
                <a:effectLst/>
                <a:latin typeface="+mn-lt"/>
                <a:ea typeface="Calibri" panose="020F0502020204030204" pitchFamily="34" charset="0"/>
                <a:cs typeface="Calibri" panose="020F0502020204030204" pitchFamily="34" charset="0"/>
                <a:sym typeface="Wingdings 3" pitchFamily="2" charset="2"/>
              </a:rPr>
              <a:t>Réponse attendue</a:t>
            </a:r>
            <a:r>
              <a:rPr lang="fr-FR" sz="1800" b="1" u="none" dirty="0">
                <a:solidFill>
                  <a:schemeClr val="tx1"/>
                </a:solidFill>
                <a:effectLst/>
                <a:latin typeface="+mn-lt"/>
                <a:ea typeface="Calibri" panose="020F0502020204030204" pitchFamily="34" charset="0"/>
                <a:cs typeface="Calibri" panose="020F0502020204030204" pitchFamily="34" charset="0"/>
                <a:sym typeface="Wingdings 3" pitchFamily="2" charset="2"/>
              </a:rPr>
              <a:t> </a:t>
            </a:r>
            <a:r>
              <a:rPr lang="fr-FR" sz="1800" b="0" i="1" u="none" dirty="0">
                <a:solidFill>
                  <a:schemeClr val="tx1"/>
                </a:solidFill>
                <a:effectLst/>
                <a:latin typeface="+mn-lt"/>
                <a:ea typeface="Calibri" panose="020F0502020204030204" pitchFamily="34" charset="0"/>
                <a:cs typeface="Calibri" panose="020F0502020204030204" pitchFamily="34" charset="0"/>
                <a:sym typeface="Wingdings 3" pitchFamily="2" charset="2"/>
              </a:rPr>
              <a:t>(collectivement) : </a:t>
            </a:r>
            <a:r>
              <a:rPr lang="fr-FR" sz="1800" b="0" i="0" u="none" dirty="0">
                <a:solidFill>
                  <a:schemeClr val="tx1"/>
                </a:solidFill>
                <a:effectLst/>
                <a:latin typeface="+mn-lt"/>
                <a:ea typeface="Calibri" panose="020F0502020204030204" pitchFamily="34" charset="0"/>
                <a:cs typeface="Calibri" panose="020F0502020204030204" pitchFamily="34" charset="0"/>
                <a:sym typeface="Wingdings 3" pitchFamily="2" charset="2"/>
              </a:rPr>
              <a:t>O</a:t>
            </a:r>
            <a:r>
              <a:rPr lang="fr-FR" sz="1800" dirty="0">
                <a:solidFill>
                  <a:schemeClr val="tx1"/>
                </a:solidFill>
                <a:effectLst/>
                <a:latin typeface="+mn-lt"/>
                <a:ea typeface="Times New Roman" panose="02020603050405020304" pitchFamily="18" charset="0"/>
              </a:rPr>
              <a:t>n a appris que :</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Times New Roman" panose="02020603050405020304" pitchFamily="18" charset="0"/>
              </a:rPr>
              <a:t>- Une </a:t>
            </a:r>
            <a:r>
              <a:rPr lang="fr-FR" sz="1800" b="1" dirty="0">
                <a:solidFill>
                  <a:schemeClr val="tx1"/>
                </a:solidFill>
                <a:effectLst/>
                <a:latin typeface="+mn-lt"/>
                <a:ea typeface="Times New Roman" panose="02020603050405020304" pitchFamily="18" charset="0"/>
              </a:rPr>
              <a:t>phrase</a:t>
            </a:r>
            <a:r>
              <a:rPr lang="fr-FR" sz="1800" dirty="0">
                <a:solidFill>
                  <a:schemeClr val="tx1"/>
                </a:solidFill>
                <a:effectLst/>
                <a:latin typeface="+mn-lt"/>
                <a:ea typeface="Times New Roman" panose="02020603050405020304" pitchFamily="18" charset="0"/>
              </a:rPr>
              <a:t> est fabriquée avec deux morceaux. Dans notre classe, on dira que les phrases sont en deux « briques ».</a:t>
            </a:r>
          </a:p>
          <a:p>
            <a:pPr marL="0" indent="0">
              <a:buFont typeface="Wingdings 3" panose="05040102010807070707" pitchFamily="18" charset="2"/>
              <a:buNone/>
            </a:pP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14</a:t>
            </a:fld>
            <a:endParaRPr lang="fr-FR"/>
          </a:p>
        </p:txBody>
      </p:sp>
    </p:spTree>
    <p:extLst>
      <p:ext uri="{BB962C8B-B14F-4D97-AF65-F5344CB8AC3E}">
        <p14:creationId xmlns:p14="http://schemas.microsoft.com/office/powerpoint/2010/main" val="3045886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chemeClr val="tx1"/>
                </a:solidFill>
                <a:effectLst/>
                <a:latin typeface="+mn-lt"/>
                <a:ea typeface="Calibri" panose="020F0502020204030204" pitchFamily="34" charset="0"/>
              </a:rPr>
              <a:t>« Il y a d’abord la brique qui dit de qui ou de quoi parle la phrase. Elle comprend un </a:t>
            </a:r>
            <a:r>
              <a:rPr lang="fr-FR" sz="1200" b="1" dirty="0">
                <a:solidFill>
                  <a:schemeClr val="tx1"/>
                </a:solidFill>
                <a:effectLst/>
                <a:latin typeface="+mn-lt"/>
                <a:ea typeface="Calibri" panose="020F0502020204030204" pitchFamily="34" charset="0"/>
              </a:rPr>
              <a:t>nom</a:t>
            </a:r>
            <a:r>
              <a:rPr lang="fr-FR" sz="1200" dirty="0">
                <a:solidFill>
                  <a:schemeClr val="tx1"/>
                </a:solidFill>
                <a:effectLst/>
                <a:latin typeface="+mn-lt"/>
                <a:ea typeface="Calibri" panose="020F0502020204030204" pitchFamily="34" charset="0"/>
              </a:rPr>
              <a:t>. On le trouve en supprimant le déterminant et en cherchant le mot qui porte l’information principale.</a:t>
            </a:r>
            <a:endParaRPr lang="fr-FR" sz="1200" dirty="0">
              <a:solidFill>
                <a:schemeClr val="tx1"/>
              </a:solidFill>
              <a:effectLst/>
              <a:latin typeface="+mn-lt"/>
              <a:ea typeface="Times New Roman" panose="02020603050405020304" pitchFamily="18" charset="0"/>
            </a:endParaRPr>
          </a:p>
          <a:p>
            <a:r>
              <a:rPr lang="fr-FR" sz="1200" dirty="0">
                <a:solidFill>
                  <a:schemeClr val="tx1"/>
                </a:solidFill>
                <a:effectLst/>
                <a:latin typeface="+mn-lt"/>
                <a:ea typeface="Calibri" panose="020F0502020204030204" pitchFamily="34" charset="0"/>
              </a:rPr>
              <a:t>	L’effroyable </a:t>
            </a:r>
            <a:r>
              <a:rPr lang="fr-FR" sz="1200" b="1" dirty="0">
                <a:solidFill>
                  <a:schemeClr val="tx1"/>
                </a:solidFill>
                <a:effectLst/>
                <a:latin typeface="+mn-lt"/>
                <a:ea typeface="Calibri" panose="020F0502020204030204" pitchFamily="34" charset="0"/>
              </a:rPr>
              <a:t>monstre</a:t>
            </a:r>
            <a:endParaRPr lang="fr-FR" sz="1200" dirty="0">
              <a:solidFill>
                <a:schemeClr val="tx1"/>
              </a:solidFill>
              <a:effectLst/>
              <a:latin typeface="+mn-lt"/>
              <a:ea typeface="Times New Roman" panose="02020603050405020304" pitchFamily="18" charset="0"/>
            </a:endParaRPr>
          </a:p>
          <a:p>
            <a:r>
              <a:rPr lang="fr-FR" sz="1200" dirty="0">
                <a:solidFill>
                  <a:schemeClr val="tx1"/>
                </a:solidFill>
                <a:effectLst/>
                <a:latin typeface="+mn-lt"/>
                <a:ea typeface="Calibri" panose="020F0502020204030204" pitchFamily="34" charset="0"/>
              </a:rPr>
              <a:t> Il y a ensuite la brique qui dit ce qui se passe. Elle comprend un </a:t>
            </a:r>
            <a:r>
              <a:rPr lang="fr-FR" sz="1200" b="1" dirty="0">
                <a:solidFill>
                  <a:schemeClr val="tx1"/>
                </a:solidFill>
                <a:effectLst/>
                <a:latin typeface="+mn-lt"/>
                <a:ea typeface="Calibri" panose="020F0502020204030204" pitchFamily="34" charset="0"/>
              </a:rPr>
              <a:t>verbe </a:t>
            </a:r>
            <a:r>
              <a:rPr lang="fr-FR" sz="1200" dirty="0">
                <a:solidFill>
                  <a:schemeClr val="tx1"/>
                </a:solidFill>
                <a:effectLst/>
                <a:latin typeface="+mn-lt"/>
                <a:ea typeface="Calibri" panose="020F0502020204030204" pitchFamily="34" charset="0"/>
              </a:rPr>
              <a:t>qui se trouve au début de la brique.</a:t>
            </a:r>
            <a:endParaRPr lang="fr-FR" sz="1200" dirty="0">
              <a:solidFill>
                <a:schemeClr val="tx1"/>
              </a:solidFill>
              <a:effectLst/>
              <a:latin typeface="+mn-lt"/>
              <a:ea typeface="Times New Roman" panose="02020603050405020304" pitchFamily="18" charset="0"/>
            </a:endParaRPr>
          </a:p>
          <a:p>
            <a:r>
              <a:rPr lang="fr-FR" sz="1200" dirty="0">
                <a:solidFill>
                  <a:schemeClr val="tx1"/>
                </a:solidFill>
                <a:effectLst/>
                <a:latin typeface="+mn-lt"/>
                <a:ea typeface="Times New Roman" panose="02020603050405020304" pitchFamily="18" charset="0"/>
              </a:rPr>
              <a:t>	</a:t>
            </a:r>
            <a:r>
              <a:rPr lang="fr-FR" sz="1200" b="1" dirty="0">
                <a:solidFill>
                  <a:schemeClr val="tx1"/>
                </a:solidFill>
                <a:effectLst/>
                <a:latin typeface="+mn-lt"/>
                <a:ea typeface="Times New Roman" panose="02020603050405020304" pitchFamily="18" charset="0"/>
              </a:rPr>
              <a:t>sema</a:t>
            </a:r>
            <a:r>
              <a:rPr lang="fr-FR" sz="1200" dirty="0">
                <a:solidFill>
                  <a:schemeClr val="tx1"/>
                </a:solidFill>
                <a:effectLst/>
                <a:latin typeface="+mn-lt"/>
                <a:ea typeface="Times New Roman" panose="02020603050405020304" pitchFamily="18" charset="0"/>
              </a:rPr>
              <a:t> la terreur. »</a:t>
            </a:r>
          </a:p>
          <a:p>
            <a:r>
              <a:rPr lang="fr-FR" sz="1200" dirty="0">
                <a:solidFill>
                  <a:schemeClr val="tx1"/>
                </a:solidFill>
                <a:effectLst/>
                <a:latin typeface="+mn-lt"/>
                <a:ea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15</a:t>
            </a:fld>
            <a:endParaRPr lang="fr-FR"/>
          </a:p>
        </p:txBody>
      </p:sp>
    </p:spTree>
    <p:extLst>
      <p:ext uri="{BB962C8B-B14F-4D97-AF65-F5344CB8AC3E}">
        <p14:creationId xmlns:p14="http://schemas.microsoft.com/office/powerpoint/2010/main" val="1263880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Times New Roman" panose="02020603050405020304" pitchFamily="18" charset="0"/>
              </a:rPr>
              <a:t>« C’est très important à retenir. Et maintenant, on mettra toujours les briques avec le nom en vert, et les briques avec le verbe en rouge. Ça nous aidera à comprendre beaucoup de choses qu’on a encore à découvrir. »</a:t>
            </a:r>
          </a:p>
          <a:p>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200" dirty="0">
                <a:solidFill>
                  <a:schemeClr val="tx1"/>
                </a:solidFill>
                <a:effectLst/>
                <a:latin typeface="+mn-lt"/>
                <a:ea typeface="Calibri" panose="020F0502020204030204" pitchFamily="34" charset="0"/>
                <a:cs typeface="Times New Roman" panose="02020603050405020304" pitchFamily="18" charset="0"/>
              </a:rPr>
              <a:t>« Quels sont les nouveaux mots de la grammaire que vous retenez ? Quels exemples vous aideront à vous en souvenir ? »</a:t>
            </a:r>
            <a:endParaRPr lang="fr-FR" sz="12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gn="just">
              <a:lnSpc>
                <a:spcPct val="107000"/>
              </a:lnSpc>
              <a:buClr>
                <a:srgbClr val="00B050"/>
              </a:buClr>
              <a:buFont typeface="Symbol" panose="05050102010706020507" pitchFamily="18" charset="2"/>
              <a:buNone/>
            </a:pPr>
            <a:r>
              <a:rPr lang="fr-FR" sz="12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200" b="1" dirty="0">
                <a:solidFill>
                  <a:schemeClr val="tx1"/>
                </a:solidFill>
                <a:effectLst/>
                <a:latin typeface="+mn-lt"/>
                <a:ea typeface="Calibri" panose="020F0502020204030204" pitchFamily="34" charset="0"/>
                <a:cs typeface="Times New Roman" panose="02020603050405020304" pitchFamily="18" charset="0"/>
              </a:rPr>
              <a:t> </a:t>
            </a:r>
            <a:r>
              <a:rPr lang="fr-FR" sz="1200" b="0" dirty="0">
                <a:solidFill>
                  <a:schemeClr val="tx1"/>
                </a:solidFill>
                <a:effectLst/>
                <a:latin typeface="+mn-lt"/>
                <a:ea typeface="Calibri" panose="020F0502020204030204" pitchFamily="34" charset="0"/>
                <a:cs typeface="Times New Roman" panose="02020603050405020304" pitchFamily="18" charset="0"/>
              </a:rPr>
              <a:t>:</a:t>
            </a:r>
          </a:p>
          <a:p>
            <a:pPr marL="0" lvl="0" indent="0" algn="just">
              <a:lnSpc>
                <a:spcPct val="107000"/>
              </a:lnSpc>
              <a:buClr>
                <a:srgbClr val="00B050"/>
              </a:buClr>
              <a:buFont typeface="Symbol" panose="05050102010706020507" pitchFamily="18" charset="2"/>
              <a:buNone/>
            </a:pPr>
            <a:r>
              <a:rPr lang="fr-FR" sz="1200" dirty="0">
                <a:solidFill>
                  <a:schemeClr val="tx1"/>
                </a:solidFill>
                <a:effectLst/>
                <a:latin typeface="+mn-lt"/>
                <a:ea typeface="Calibri" panose="020F0502020204030204" pitchFamily="34" charset="0"/>
                <a:cs typeface="Times New Roman" panose="02020603050405020304" pitchFamily="18" charset="0"/>
              </a:rPr>
              <a:t>le mot « brique ».</a:t>
            </a:r>
          </a:p>
          <a:p>
            <a:endParaRPr lang="fr-FR" dirty="0"/>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16</a:t>
            </a:fld>
            <a:endParaRPr lang="fr-FR"/>
          </a:p>
        </p:txBody>
      </p:sp>
    </p:spTree>
    <p:extLst>
      <p:ext uri="{BB962C8B-B14F-4D97-AF65-F5344CB8AC3E}">
        <p14:creationId xmlns:p14="http://schemas.microsoft.com/office/powerpoint/2010/main" val="3663020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Voilà les mots qui me paraissent importants et les exemples que j’ai choisis. On va les lire ensemble.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17</a:t>
            </a:fld>
            <a:endParaRPr lang="fr-FR"/>
          </a:p>
        </p:txBody>
      </p:sp>
    </p:spTree>
    <p:extLst>
      <p:ext uri="{BB962C8B-B14F-4D97-AF65-F5344CB8AC3E}">
        <p14:creationId xmlns:p14="http://schemas.microsoft.com/office/powerpoint/2010/main" val="4190824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Calibri" panose="020F0502020204030204" pitchFamily="34" charset="0"/>
                <a:cs typeface="Times New Roman" panose="02020603050405020304" pitchFamily="18" charset="0"/>
              </a:rPr>
              <a:t>Distribuer </a:t>
            </a:r>
            <a:r>
              <a:rPr lang="fr-FR" sz="1800" dirty="0">
                <a:solidFill>
                  <a:schemeClr val="tx1"/>
                </a:solidFill>
                <a:effectLst/>
                <a:latin typeface="+mn-lt"/>
                <a:ea typeface="Calibri" panose="020F0502020204030204" pitchFamily="34" charset="0"/>
                <a:cs typeface="Times New Roman" panose="02020603050405020304" pitchFamily="18" charset="0"/>
              </a:rPr>
              <a:t>la trace écrite à compléter </a:t>
            </a:r>
            <a:r>
              <a:rPr lang="fr-FR" sz="1800" i="1" dirty="0">
                <a:effectLst/>
                <a:latin typeface="Times New Roman" panose="02020603050405020304" pitchFamily="18" charset="0"/>
                <a:ea typeface="Calibri" panose="020F0502020204030204" pitchFamily="34" charset="0"/>
              </a:rPr>
              <a:t>(cf. </a:t>
            </a:r>
            <a:r>
              <a:rPr lang="fr-FR" sz="1800" i="1">
                <a:effectLst/>
                <a:latin typeface="Times New Roman" panose="02020603050405020304" pitchFamily="18" charset="0"/>
                <a:ea typeface="Calibri" panose="020F0502020204030204" pitchFamily="34" charset="0"/>
              </a:rPr>
              <a:t>Fichier photocopiable)</a:t>
            </a:r>
            <a:r>
              <a:rPr lang="fr-FR" sz="1800">
                <a:solidFill>
                  <a:schemeClr val="tx1"/>
                </a:solidFill>
                <a:effectLst/>
                <a:latin typeface="+mn-lt"/>
                <a:ea typeface="Calibri" panose="020F0502020204030204" pitchFamily="34" charset="0"/>
                <a:cs typeface="Times New Roman" panose="02020603050405020304" pitchFamily="18" charset="0"/>
              </a:rPr>
              <a:t>. </a:t>
            </a: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endParaRPr lang="fr-FR" sz="1800"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Voilà votre trace écrite.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Avec votre crayon vert, soulignez </a:t>
            </a:r>
            <a:r>
              <a:rPr lang="fr-FR" sz="1800" b="1" i="1" dirty="0">
                <a:solidFill>
                  <a:schemeClr val="tx1"/>
                </a:solidFill>
                <a:effectLst/>
                <a:latin typeface="+mn-lt"/>
                <a:ea typeface="Calibri" panose="020F0502020204030204" pitchFamily="34" charset="0"/>
                <a:cs typeface="Times New Roman" panose="02020603050405020304" pitchFamily="18" charset="0"/>
              </a:rPr>
              <a:t>La brique du nom</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i="1" dirty="0">
                <a:solidFill>
                  <a:schemeClr val="tx1"/>
                </a:solidFill>
                <a:effectLst/>
                <a:latin typeface="+mn-lt"/>
                <a:ea typeface="Calibri" panose="020F0502020204030204" pitchFamily="34" charset="0"/>
                <a:cs typeface="Times New Roman" panose="02020603050405020304" pitchFamily="18" charset="0"/>
              </a:rPr>
              <a:t>L’effroyable monstre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et </a:t>
            </a:r>
            <a:r>
              <a:rPr lang="fr-FR" sz="1800" b="1" i="1" dirty="0">
                <a:solidFill>
                  <a:schemeClr val="tx1"/>
                </a:solidFill>
                <a:effectLst/>
                <a:latin typeface="+mn-lt"/>
                <a:ea typeface="Calibri" panose="020F0502020204030204" pitchFamily="34" charset="0"/>
                <a:cs typeface="Times New Roman" panose="02020603050405020304" pitchFamily="18" charset="0"/>
              </a:rPr>
              <a:t>un nom</a:t>
            </a:r>
            <a:r>
              <a:rPr lang="fr-FR" sz="1800" dirty="0">
                <a:solidFill>
                  <a:schemeClr val="tx1"/>
                </a:solidFill>
                <a:effectLst/>
                <a:latin typeface="+mn-lt"/>
                <a:ea typeface="Calibri" panose="020F0502020204030204" pitchFamily="34" charset="0"/>
                <a:cs typeface="Times New Roman" panose="02020603050405020304" pitchFamily="18" charset="0"/>
              </a:rPr>
              <a:t>. Coloriez légèrement la bulle et le cadre qui parlent du nom.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Avec votre crayon rouge, soulignez </a:t>
            </a:r>
            <a:r>
              <a:rPr lang="fr-FR" sz="1800" b="1" i="1" dirty="0">
                <a:solidFill>
                  <a:schemeClr val="tx1"/>
                </a:solidFill>
                <a:effectLst/>
                <a:latin typeface="+mn-lt"/>
                <a:ea typeface="Calibri" panose="020F0502020204030204" pitchFamily="34" charset="0"/>
                <a:cs typeface="Times New Roman" panose="02020603050405020304" pitchFamily="18" charset="0"/>
              </a:rPr>
              <a:t>La brique du verbe</a:t>
            </a:r>
            <a:r>
              <a:rPr lang="fr-FR" sz="1800" dirty="0">
                <a:solidFill>
                  <a:schemeClr val="tx1"/>
                </a:solidFill>
                <a:effectLst/>
                <a:latin typeface="+mn-lt"/>
                <a:ea typeface="Calibri" panose="020F0502020204030204" pitchFamily="34" charset="0"/>
                <a:cs typeface="Times New Roman" panose="02020603050405020304" pitchFamily="18" charset="0"/>
              </a:rPr>
              <a:t>, </a:t>
            </a:r>
            <a:r>
              <a:rPr lang="fr-FR" sz="1800" b="1" i="1" dirty="0">
                <a:solidFill>
                  <a:schemeClr val="tx1"/>
                </a:solidFill>
                <a:effectLst/>
                <a:latin typeface="+mn-lt"/>
                <a:ea typeface="Calibri" panose="020F0502020204030204" pitchFamily="34" charset="0"/>
                <a:cs typeface="Times New Roman" panose="02020603050405020304" pitchFamily="18" charset="0"/>
              </a:rPr>
              <a:t>sema la terreur</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et </a:t>
            </a:r>
            <a:r>
              <a:rPr lang="fr-FR" sz="1800" b="1" i="1" dirty="0">
                <a:solidFill>
                  <a:schemeClr val="tx1"/>
                </a:solidFill>
                <a:effectLst/>
                <a:latin typeface="+mn-lt"/>
                <a:ea typeface="Calibri" panose="020F0502020204030204" pitchFamily="34" charset="0"/>
                <a:cs typeface="Times New Roman" panose="02020603050405020304" pitchFamily="18" charset="0"/>
              </a:rPr>
              <a:t>un verbe</a:t>
            </a:r>
            <a:r>
              <a:rPr lang="fr-FR" sz="1800" dirty="0">
                <a:solidFill>
                  <a:schemeClr val="tx1"/>
                </a:solidFill>
                <a:effectLst/>
                <a:latin typeface="+mn-lt"/>
                <a:ea typeface="Calibri" panose="020F0502020204030204" pitchFamily="34" charset="0"/>
                <a:cs typeface="Times New Roman" panose="02020603050405020304" pitchFamily="18" charset="0"/>
              </a:rPr>
              <a:t>. Coloriez légèrement la bulle et le cadre qui parlent du verbe.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18</a:t>
            </a:fld>
            <a:endParaRPr lang="fr-FR"/>
          </a:p>
        </p:txBody>
      </p:sp>
    </p:spTree>
    <p:extLst>
      <p:ext uri="{BB962C8B-B14F-4D97-AF65-F5344CB8AC3E}">
        <p14:creationId xmlns:p14="http://schemas.microsoft.com/office/powerpoint/2010/main" val="365337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Activités d’entrainement</a:t>
            </a:r>
            <a:endParaRPr lang="fr-FR" sz="1800" b="1" dirty="0">
              <a:solidFill>
                <a:schemeClr val="tx1"/>
              </a:solidFill>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effectLst/>
                <a:latin typeface="+mn-lt"/>
                <a:ea typeface="Calibri" panose="020F0502020204030204" pitchFamily="34" charset="0"/>
                <a:cs typeface="Times New Roman" panose="02020603050405020304" pitchFamily="18" charset="0"/>
                <a:sym typeface="Wingdings 3" pitchFamily="2" charset="2"/>
              </a:rPr>
              <a:t>L</a:t>
            </a:r>
            <a:r>
              <a:rPr lang="fr-FR" sz="1800" b="0" dirty="0">
                <a:solidFill>
                  <a:schemeClr val="tx1"/>
                </a:solidFill>
                <a:effectLst/>
                <a:latin typeface="+mn-lt"/>
                <a:ea typeface="Calibri" panose="020F0502020204030204" pitchFamily="34" charset="0"/>
                <a:cs typeface="Calibri" panose="020F0502020204030204" pitchFamily="34" charset="0"/>
                <a:sym typeface="Wingdings 3" pitchFamily="2" charset="2"/>
              </a:rPr>
              <a:t>ivret 6, page 3</a:t>
            </a:r>
            <a:endParaRPr lang="fr-FR" sz="180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19</a:t>
            </a:fld>
            <a:endParaRPr lang="fr-FR"/>
          </a:p>
        </p:txBody>
      </p:sp>
    </p:spTree>
    <p:extLst>
      <p:ext uri="{BB962C8B-B14F-4D97-AF65-F5344CB8AC3E}">
        <p14:creationId xmlns:p14="http://schemas.microsoft.com/office/powerpoint/2010/main" val="396923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1" dirty="0">
                <a:solidFill>
                  <a:schemeClr val="tx1"/>
                </a:solidFill>
                <a:effectLst/>
                <a:latin typeface="+mn-lt"/>
                <a:ea typeface="Calibri" panose="020F0502020204030204" pitchFamily="34" charset="0"/>
                <a:cs typeface="Times New Roman" panose="02020603050405020304" pitchFamily="18" charset="0"/>
              </a:rPr>
              <a:t>PHASE 1 : </a:t>
            </a:r>
            <a:r>
              <a:rPr lang="fr-FR" sz="1800" b="1" i="1" dirty="0">
                <a:solidFill>
                  <a:schemeClr val="tx1"/>
                </a:solidFill>
                <a:effectLst/>
                <a:latin typeface="+mn-lt"/>
                <a:ea typeface="Calibri" panose="020F0502020204030204" pitchFamily="34" charset="0"/>
                <a:cs typeface="Times New Roman" panose="02020603050405020304" pitchFamily="18" charset="0"/>
              </a:rPr>
              <a:t>Enrôlement</a:t>
            </a:r>
          </a:p>
          <a:p>
            <a:pPr marL="0" indent="0" algn="l">
              <a:buFont typeface="Arial" panose="020B0604020202020204" pitchFamily="34" charset="0"/>
              <a:buNone/>
            </a:pPr>
            <a:endParaRPr lang="fr-FR" sz="1800" dirty="0">
              <a:solidFill>
                <a:schemeClr val="tx1"/>
              </a:solidFill>
              <a:effectLst/>
              <a:latin typeface="+mn-lt"/>
              <a:ea typeface="Times New Roman" panose="02020603050405020304" pitchFamily="18" charset="0"/>
            </a:endParaRPr>
          </a:p>
          <a:p>
            <a:pPr algn="l"/>
            <a:r>
              <a:rPr lang="fr-FR" sz="1800" dirty="0">
                <a:solidFill>
                  <a:schemeClr val="tx1"/>
                </a:solidFill>
                <a:effectLst/>
                <a:latin typeface="+mn-lt"/>
                <a:ea typeface="Times New Roman" panose="02020603050405020304" pitchFamily="18" charset="0"/>
              </a:rPr>
              <a:t>« Qu’avez-vous retenu de la leçon précédente </a:t>
            </a:r>
            <a:r>
              <a:rPr lang="fr-FR" sz="1800" i="1" dirty="0">
                <a:solidFill>
                  <a:schemeClr val="tx1"/>
                </a:solidFill>
                <a:effectLst/>
                <a:latin typeface="+mn-lt"/>
                <a:ea typeface="Times New Roman" panose="02020603050405020304" pitchFamily="18" charset="0"/>
              </a:rPr>
              <a:t>Comment lire une phrase ?</a:t>
            </a:r>
            <a:r>
              <a:rPr lang="fr-FR" sz="1800" dirty="0">
                <a:solidFill>
                  <a:schemeClr val="tx1"/>
                </a:solidFill>
                <a:effectLst/>
                <a:latin typeface="+mn-lt"/>
                <a:ea typeface="Times New Roman" panose="02020603050405020304" pitchFamily="18" charset="0"/>
              </a:rPr>
              <a:t> »</a:t>
            </a:r>
          </a:p>
          <a:p>
            <a:pPr algn="l"/>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algn="l"/>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On a vu qu’on pouvait lire les phrases de différentes façons, mais la grammaire les découpe en deux morceaux.</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a:t>
            </a:fld>
            <a:endParaRPr lang="fr-FR"/>
          </a:p>
        </p:txBody>
      </p:sp>
    </p:spTree>
    <p:extLst>
      <p:ext uri="{BB962C8B-B14F-4D97-AF65-F5344CB8AC3E}">
        <p14:creationId xmlns:p14="http://schemas.microsoft.com/office/powerpoint/2010/main" val="120847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1</a:t>
            </a:r>
          </a:p>
          <a:p>
            <a:endParaRPr lang="fr-FR" sz="1800" b="1" dirty="0">
              <a:solidFill>
                <a:schemeClr val="tx1"/>
              </a:solidFill>
              <a:latin typeface="+mn-lt"/>
            </a:endParaRPr>
          </a:p>
          <a:p>
            <a:r>
              <a:rPr lang="fr-FR" sz="1800" b="1" dirty="0">
                <a:solidFill>
                  <a:schemeClr val="tx1"/>
                </a:solidFill>
                <a:effectLst/>
                <a:latin typeface="+mn-lt"/>
                <a:ea typeface="Calibri" panose="020F0502020204030204" pitchFamily="34" charset="0"/>
                <a:cs typeface="Times New Roman" panose="02020603050405020304" pitchFamily="18" charset="0"/>
              </a:rPr>
              <a:t>a. </a:t>
            </a:r>
            <a:r>
              <a:rPr lang="fr-FR" sz="1800" dirty="0">
                <a:solidFill>
                  <a:schemeClr val="tx1"/>
                </a:solidFill>
                <a:effectLst/>
                <a:latin typeface="+mn-lt"/>
                <a:ea typeface="Calibri" panose="020F0502020204030204" pitchFamily="34" charset="0"/>
                <a:cs typeface="Times New Roman" panose="02020603050405020304" pitchFamily="18" charset="0"/>
              </a:rPr>
              <a:t>La force de l’éléphant // impressionne tout le monde.</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r>
              <a:rPr lang="fr-FR" sz="1800" b="1" dirty="0">
                <a:solidFill>
                  <a:schemeClr val="tx1"/>
                </a:solidFill>
                <a:effectLst/>
                <a:latin typeface="+mn-lt"/>
                <a:ea typeface="Calibri" panose="020F0502020204030204" pitchFamily="34" charset="0"/>
                <a:cs typeface="Times New Roman" panose="02020603050405020304" pitchFamily="18" charset="0"/>
              </a:rPr>
              <a:t>b. </a:t>
            </a:r>
            <a:r>
              <a:rPr lang="fr-FR" sz="1800" dirty="0">
                <a:solidFill>
                  <a:schemeClr val="tx1"/>
                </a:solidFill>
                <a:effectLst/>
                <a:latin typeface="+mn-lt"/>
                <a:ea typeface="Calibri" panose="020F0502020204030204" pitchFamily="34" charset="0"/>
                <a:cs typeface="Times New Roman" panose="02020603050405020304" pitchFamily="18" charset="0"/>
              </a:rPr>
              <a:t>Tous les éléphants // mangent à l’aide de leur trompe.</a:t>
            </a:r>
          </a:p>
          <a:p>
            <a:r>
              <a:rPr lang="fr-FR" sz="1800" b="1" dirty="0">
                <a:solidFill>
                  <a:schemeClr val="tx1"/>
                </a:solidFill>
                <a:effectLst/>
                <a:latin typeface="+mn-lt"/>
                <a:ea typeface="Calibri" panose="020F0502020204030204" pitchFamily="34" charset="0"/>
                <a:cs typeface="Times New Roman" panose="02020603050405020304" pitchFamily="18" charset="0"/>
              </a:rPr>
              <a:t>c. </a:t>
            </a:r>
            <a:r>
              <a:rPr lang="fr-FR" sz="1800" dirty="0">
                <a:solidFill>
                  <a:schemeClr val="tx1"/>
                </a:solidFill>
                <a:effectLst/>
                <a:latin typeface="+mn-lt"/>
                <a:ea typeface="Calibri" panose="020F0502020204030204" pitchFamily="34" charset="0"/>
                <a:cs typeface="Times New Roman" panose="02020603050405020304" pitchFamily="18" charset="0"/>
              </a:rPr>
              <a:t>Les troupeaux d’éléphants // peuvent marcher longtemps.</a:t>
            </a:r>
            <a:endParaRPr lang="fr-FR" sz="1800" b="0" dirty="0">
              <a:solidFill>
                <a:schemeClr val="tx1"/>
              </a:solidFill>
              <a:effectLst/>
              <a:latin typeface="+mn-lt"/>
              <a:ea typeface="Calibri" panose="020F0502020204030204" pitchFamily="34" charset="0"/>
              <a:cs typeface="Times New Roman" panose="02020603050405020304" pitchFamily="18" charset="0"/>
            </a:endParaRPr>
          </a:p>
          <a:p>
            <a:r>
              <a:rPr lang="fr-FR" sz="1800" b="1" dirty="0">
                <a:solidFill>
                  <a:schemeClr val="tx1"/>
                </a:solidFill>
                <a:effectLst/>
                <a:latin typeface="+mn-lt"/>
                <a:ea typeface="Calibri" panose="020F0502020204030204" pitchFamily="34" charset="0"/>
                <a:cs typeface="Times New Roman" panose="02020603050405020304" pitchFamily="18" charset="0"/>
              </a:rPr>
              <a:t>d. </a:t>
            </a:r>
            <a:r>
              <a:rPr lang="fr-FR" sz="1800" dirty="0">
                <a:solidFill>
                  <a:schemeClr val="tx1"/>
                </a:solidFill>
                <a:effectLst/>
                <a:latin typeface="+mn-lt"/>
                <a:ea typeface="Calibri" panose="020F0502020204030204" pitchFamily="34" charset="0"/>
                <a:cs typeface="Times New Roman" panose="02020603050405020304" pitchFamily="18" charset="0"/>
              </a:rPr>
              <a:t>Ses grandes oreilles // battent l’air.</a:t>
            </a:r>
          </a:p>
          <a:p>
            <a:endParaRPr lang="fr-FR" sz="1800" dirty="0">
              <a:solidFill>
                <a:schemeClr val="tx1"/>
              </a:solidFill>
              <a:effectLst/>
              <a:latin typeface="+mn-lt"/>
              <a:ea typeface="Calibri" panose="020F0502020204030204" pitchFamily="34" charset="0"/>
              <a:cs typeface="Times New Roman" panose="02020603050405020304" pitchFamily="18" charset="0"/>
            </a:endParaRPr>
          </a:p>
          <a:p>
            <a:r>
              <a:rPr lang="fr-FR" sz="1800" b="1" i="1" dirty="0">
                <a:solidFill>
                  <a:schemeClr val="tx1"/>
                </a:solidFill>
                <a:effectLst/>
                <a:latin typeface="+mn-lt"/>
                <a:ea typeface="Calibri" panose="020F0502020204030204" pitchFamily="34" charset="0"/>
                <a:cs typeface="Times New Roman" panose="02020603050405020304" pitchFamily="18" charset="0"/>
              </a:rPr>
              <a:t>Lors de la phase collective</a:t>
            </a:r>
            <a:r>
              <a:rPr lang="fr-FR" sz="1800" i="1" dirty="0">
                <a:solidFill>
                  <a:schemeClr val="tx1"/>
                </a:solidFill>
                <a:effectLst/>
                <a:latin typeface="+mn-lt"/>
                <a:ea typeface="Calibri" panose="020F0502020204030204" pitchFamily="34" charset="0"/>
                <a:cs typeface="Times New Roman" panose="02020603050405020304" pitchFamily="18" charset="0"/>
              </a:rPr>
              <a:t>,</a:t>
            </a:r>
            <a:r>
              <a:rPr lang="fr-FR" sz="1800" b="1" i="1" dirty="0">
                <a:solidFill>
                  <a:schemeClr val="tx1"/>
                </a:solidFill>
                <a:effectLst/>
                <a:latin typeface="+mn-lt"/>
                <a:ea typeface="Calibri" panose="020F0502020204030204" pitchFamily="34" charset="0"/>
                <a:cs typeface="Times New Roman" panose="02020603050405020304" pitchFamily="18" charset="0"/>
              </a:rPr>
              <a:t> </a:t>
            </a:r>
            <a:r>
              <a:rPr lang="fr-FR" sz="1800" i="1" dirty="0">
                <a:solidFill>
                  <a:schemeClr val="tx1"/>
                </a:solidFill>
                <a:effectLst/>
                <a:latin typeface="+mn-lt"/>
                <a:ea typeface="Calibri" panose="020F0502020204030204" pitchFamily="34" charset="0"/>
                <a:cs typeface="Times New Roman" panose="02020603050405020304" pitchFamily="18" charset="0"/>
              </a:rPr>
              <a:t>pour justifier le découpage grammatical, revenir systématiquement aux questions : </a:t>
            </a:r>
            <a:r>
              <a:rPr lang="fr-FR" sz="1800" dirty="0">
                <a:solidFill>
                  <a:schemeClr val="tx1"/>
                </a:solidFill>
                <a:effectLst/>
                <a:latin typeface="+mn-lt"/>
                <a:ea typeface="Calibri" panose="020F0502020204030204" pitchFamily="34" charset="0"/>
                <a:cs typeface="Times New Roman" panose="02020603050405020304" pitchFamily="18" charset="0"/>
              </a:rPr>
              <a:t>de qui ou de quoi on parle ? // qu’est-ce qui se passe ?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qu’est-ce que ça dit ?</a:t>
            </a:r>
          </a:p>
          <a:p>
            <a:r>
              <a:rPr lang="fr-FR" sz="1800" i="1" dirty="0">
                <a:solidFill>
                  <a:schemeClr val="tx1"/>
                </a:solidFill>
                <a:effectLst/>
                <a:latin typeface="+mn-lt"/>
                <a:ea typeface="Calibri" panose="020F0502020204030204" pitchFamily="34" charset="0"/>
                <a:cs typeface="Times New Roman" panose="02020603050405020304" pitchFamily="18" charset="0"/>
              </a:rPr>
              <a:t>Repérer également le nom et le verbe.</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20</a:t>
            </a:fld>
            <a:endParaRPr lang="fr-FR"/>
          </a:p>
        </p:txBody>
      </p:sp>
    </p:spTree>
    <p:extLst>
      <p:ext uri="{BB962C8B-B14F-4D97-AF65-F5344CB8AC3E}">
        <p14:creationId xmlns:p14="http://schemas.microsoft.com/office/powerpoint/2010/main" val="92382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sz="1200" b="1" dirty="0">
                <a:solidFill>
                  <a:schemeClr val="tx1"/>
                </a:solidFill>
                <a:latin typeface="+mn-lt"/>
              </a:rPr>
              <a:t>Exercice 1</a:t>
            </a:r>
          </a:p>
          <a:p>
            <a:endParaRPr lang="fr-FR" sz="1200" b="1" dirty="0">
              <a:solidFill>
                <a:schemeClr val="tx1"/>
              </a:solidFill>
              <a:latin typeface="+mn-lt"/>
            </a:endParaRPr>
          </a:p>
          <a:p>
            <a:r>
              <a:rPr lang="fr-FR" sz="1200" b="1" dirty="0">
                <a:solidFill>
                  <a:schemeClr val="tx1"/>
                </a:solidFill>
                <a:effectLst/>
                <a:latin typeface="+mn-lt"/>
                <a:ea typeface="Calibri" panose="020F0502020204030204" pitchFamily="34" charset="0"/>
                <a:cs typeface="Times New Roman" panose="02020603050405020304" pitchFamily="18" charset="0"/>
              </a:rPr>
              <a:t>a. </a:t>
            </a:r>
            <a:r>
              <a:rPr lang="fr-FR" sz="1200" dirty="0">
                <a:solidFill>
                  <a:schemeClr val="tx1"/>
                </a:solidFill>
                <a:effectLst/>
                <a:latin typeface="+mn-lt"/>
                <a:ea typeface="Calibri" panose="020F0502020204030204" pitchFamily="34" charset="0"/>
                <a:cs typeface="Times New Roman" panose="02020603050405020304" pitchFamily="18" charset="0"/>
              </a:rPr>
              <a:t>La force de l’éléphant // impressionne tout le monde.</a:t>
            </a:r>
            <a:endParaRPr lang="fr-FR" sz="1200" b="0" dirty="0">
              <a:solidFill>
                <a:schemeClr val="tx1"/>
              </a:solidFill>
              <a:effectLst/>
              <a:latin typeface="+mn-lt"/>
              <a:ea typeface="Calibri" panose="020F0502020204030204" pitchFamily="34" charset="0"/>
              <a:cs typeface="Times New Roman" panose="02020603050405020304" pitchFamily="18" charset="0"/>
            </a:endParaRPr>
          </a:p>
          <a:p>
            <a:r>
              <a:rPr lang="fr-FR" sz="1200" b="1" dirty="0">
                <a:solidFill>
                  <a:schemeClr val="tx1"/>
                </a:solidFill>
                <a:effectLst/>
                <a:latin typeface="+mn-lt"/>
                <a:ea typeface="Calibri" panose="020F0502020204030204" pitchFamily="34" charset="0"/>
                <a:cs typeface="Times New Roman" panose="02020603050405020304" pitchFamily="18" charset="0"/>
              </a:rPr>
              <a:t>b. </a:t>
            </a:r>
            <a:r>
              <a:rPr lang="fr-FR" sz="1200" dirty="0">
                <a:solidFill>
                  <a:schemeClr val="tx1"/>
                </a:solidFill>
                <a:effectLst/>
                <a:latin typeface="+mn-lt"/>
                <a:ea typeface="Calibri" panose="020F0502020204030204" pitchFamily="34" charset="0"/>
                <a:cs typeface="Times New Roman" panose="02020603050405020304" pitchFamily="18" charset="0"/>
              </a:rPr>
              <a:t>Tous les éléphants // mangent à l’aide de leur trompe.</a:t>
            </a:r>
          </a:p>
          <a:p>
            <a:r>
              <a:rPr lang="fr-FR" sz="1200" b="1" dirty="0">
                <a:solidFill>
                  <a:schemeClr val="tx1"/>
                </a:solidFill>
                <a:effectLst/>
                <a:latin typeface="+mn-lt"/>
                <a:ea typeface="Calibri" panose="020F0502020204030204" pitchFamily="34" charset="0"/>
                <a:cs typeface="Times New Roman" panose="02020603050405020304" pitchFamily="18" charset="0"/>
              </a:rPr>
              <a:t>c. </a:t>
            </a:r>
            <a:r>
              <a:rPr lang="fr-FR" sz="1200" dirty="0">
                <a:solidFill>
                  <a:schemeClr val="tx1"/>
                </a:solidFill>
                <a:effectLst/>
                <a:latin typeface="+mn-lt"/>
                <a:ea typeface="Calibri" panose="020F0502020204030204" pitchFamily="34" charset="0"/>
                <a:cs typeface="Times New Roman" panose="02020603050405020304" pitchFamily="18" charset="0"/>
              </a:rPr>
              <a:t>Les troupeaux d’éléphants // peuvent marcher longtemps.</a:t>
            </a:r>
            <a:endParaRPr lang="fr-FR" sz="1200" b="0" dirty="0">
              <a:solidFill>
                <a:schemeClr val="tx1"/>
              </a:solidFill>
              <a:effectLst/>
              <a:latin typeface="+mn-lt"/>
              <a:ea typeface="Calibri" panose="020F0502020204030204" pitchFamily="34" charset="0"/>
              <a:cs typeface="Times New Roman" panose="02020603050405020304" pitchFamily="18" charset="0"/>
            </a:endParaRPr>
          </a:p>
          <a:p>
            <a:r>
              <a:rPr lang="fr-FR" sz="1200" b="1" dirty="0">
                <a:solidFill>
                  <a:schemeClr val="tx1"/>
                </a:solidFill>
                <a:effectLst/>
                <a:latin typeface="+mn-lt"/>
                <a:ea typeface="Calibri" panose="020F0502020204030204" pitchFamily="34" charset="0"/>
                <a:cs typeface="Times New Roman" panose="02020603050405020304" pitchFamily="18" charset="0"/>
              </a:rPr>
              <a:t>d. </a:t>
            </a:r>
            <a:r>
              <a:rPr lang="fr-FR" sz="1200" dirty="0">
                <a:solidFill>
                  <a:schemeClr val="tx1"/>
                </a:solidFill>
                <a:effectLst/>
                <a:latin typeface="+mn-lt"/>
                <a:ea typeface="Calibri" panose="020F0502020204030204" pitchFamily="34" charset="0"/>
                <a:cs typeface="Times New Roman" panose="02020603050405020304" pitchFamily="18" charset="0"/>
              </a:rPr>
              <a:t>Ses grandes oreilles // battent l’air.</a:t>
            </a:r>
          </a:p>
          <a:p>
            <a:endParaRPr lang="fr-FR" sz="1200" dirty="0">
              <a:solidFill>
                <a:schemeClr val="tx1"/>
              </a:solidFill>
              <a:effectLst/>
              <a:latin typeface="+mn-lt"/>
              <a:ea typeface="Calibri" panose="020F0502020204030204" pitchFamily="34" charset="0"/>
              <a:cs typeface="Times New Roman" panose="02020603050405020304" pitchFamily="18" charset="0"/>
            </a:endParaRPr>
          </a:p>
          <a:p>
            <a:r>
              <a:rPr lang="fr-FR" sz="1200" b="1" i="1" dirty="0">
                <a:solidFill>
                  <a:schemeClr val="tx1"/>
                </a:solidFill>
                <a:effectLst/>
                <a:latin typeface="+mn-lt"/>
                <a:ea typeface="Calibri" panose="020F0502020204030204" pitchFamily="34" charset="0"/>
                <a:cs typeface="Times New Roman" panose="02020603050405020304" pitchFamily="18" charset="0"/>
              </a:rPr>
              <a:t>Lors de la phase collective</a:t>
            </a:r>
            <a:r>
              <a:rPr lang="fr-FR" sz="1200" i="1" dirty="0">
                <a:solidFill>
                  <a:schemeClr val="tx1"/>
                </a:solidFill>
                <a:effectLst/>
                <a:latin typeface="+mn-lt"/>
                <a:ea typeface="Calibri" panose="020F0502020204030204" pitchFamily="34" charset="0"/>
                <a:cs typeface="Times New Roman" panose="02020603050405020304" pitchFamily="18" charset="0"/>
              </a:rPr>
              <a:t>,</a:t>
            </a:r>
            <a:r>
              <a:rPr lang="fr-FR" sz="1200" b="1" i="1" dirty="0">
                <a:solidFill>
                  <a:schemeClr val="tx1"/>
                </a:solidFill>
                <a:effectLst/>
                <a:latin typeface="+mn-lt"/>
                <a:ea typeface="Calibri" panose="020F0502020204030204" pitchFamily="34" charset="0"/>
                <a:cs typeface="Times New Roman" panose="02020603050405020304" pitchFamily="18" charset="0"/>
              </a:rPr>
              <a:t> </a:t>
            </a:r>
            <a:r>
              <a:rPr lang="fr-FR" sz="1200" i="1" dirty="0">
                <a:solidFill>
                  <a:schemeClr val="tx1"/>
                </a:solidFill>
                <a:effectLst/>
                <a:latin typeface="+mn-lt"/>
                <a:ea typeface="Calibri" panose="020F0502020204030204" pitchFamily="34" charset="0"/>
                <a:cs typeface="Times New Roman" panose="02020603050405020304" pitchFamily="18" charset="0"/>
              </a:rPr>
              <a:t>pour justifier le découpage grammatical, revenir systématiquement aux questions : </a:t>
            </a:r>
            <a:r>
              <a:rPr lang="fr-FR" sz="1200" dirty="0">
                <a:solidFill>
                  <a:schemeClr val="tx1"/>
                </a:solidFill>
                <a:effectLst/>
                <a:latin typeface="+mn-lt"/>
                <a:ea typeface="Calibri" panose="020F0502020204030204" pitchFamily="34" charset="0"/>
                <a:cs typeface="Times New Roman" panose="02020603050405020304" pitchFamily="18" charset="0"/>
              </a:rPr>
              <a:t>de qui ou de quoi on parle ? // qu’est-ce qui se passe ? </a:t>
            </a:r>
            <a:r>
              <a:rPr lang="fr-FR" sz="1200" i="1" dirty="0">
                <a:solidFill>
                  <a:schemeClr val="tx1"/>
                </a:solidFill>
                <a:effectLst/>
                <a:latin typeface="+mn-lt"/>
                <a:ea typeface="Calibri" panose="020F0502020204030204" pitchFamily="34" charset="0"/>
                <a:cs typeface="Times New Roman" panose="02020603050405020304" pitchFamily="18" charset="0"/>
              </a:rPr>
              <a:t>ou</a:t>
            </a:r>
            <a:r>
              <a:rPr lang="fr-FR" sz="1200" dirty="0">
                <a:solidFill>
                  <a:schemeClr val="tx1"/>
                </a:solidFill>
                <a:effectLst/>
                <a:latin typeface="+mn-lt"/>
                <a:ea typeface="Calibri" panose="020F0502020204030204" pitchFamily="34" charset="0"/>
                <a:cs typeface="Times New Roman" panose="02020603050405020304" pitchFamily="18" charset="0"/>
              </a:rPr>
              <a:t> qu’est-ce que ça dit ?</a:t>
            </a:r>
          </a:p>
          <a:p>
            <a:r>
              <a:rPr lang="fr-FR" sz="1200" i="1" dirty="0">
                <a:solidFill>
                  <a:schemeClr val="tx1"/>
                </a:solidFill>
                <a:effectLst/>
                <a:latin typeface="+mn-lt"/>
                <a:ea typeface="Calibri" panose="020F0502020204030204" pitchFamily="34" charset="0"/>
                <a:cs typeface="Times New Roman" panose="02020603050405020304" pitchFamily="18" charset="0"/>
              </a:rPr>
              <a:t>Repérer également le nom et le verbe.</a:t>
            </a:r>
            <a:endParaRPr lang="fr-FR"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21</a:t>
            </a:fld>
            <a:endParaRPr lang="fr-FR"/>
          </a:p>
        </p:txBody>
      </p:sp>
    </p:spTree>
    <p:extLst>
      <p:ext uri="{BB962C8B-B14F-4D97-AF65-F5344CB8AC3E}">
        <p14:creationId xmlns:p14="http://schemas.microsoft.com/office/powerpoint/2010/main" val="3502359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chemeClr val="tx1"/>
                </a:solidFill>
                <a:latin typeface="+mn-lt"/>
              </a:rPr>
              <a:t>Les élèves doivent entourer en vert les mots en gras ci-dessous, et entourer en rouge les mots soulignés ci-dessous.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a.</a:t>
            </a:r>
            <a:r>
              <a:rPr lang="fr-FR" sz="1800" b="0" dirty="0">
                <a:solidFill>
                  <a:schemeClr val="tx1"/>
                </a:solidFill>
                <a:latin typeface="+mn-lt"/>
              </a:rPr>
              <a:t> Ses </a:t>
            </a:r>
            <a:r>
              <a:rPr lang="fr-FR" sz="1800" b="1" dirty="0">
                <a:solidFill>
                  <a:schemeClr val="tx1"/>
                </a:solidFill>
                <a:latin typeface="+mn-lt"/>
              </a:rPr>
              <a:t>pattes</a:t>
            </a:r>
            <a:r>
              <a:rPr lang="fr-FR" sz="1800" b="0" dirty="0">
                <a:solidFill>
                  <a:schemeClr val="tx1"/>
                </a:solidFill>
                <a:latin typeface="+mn-lt"/>
              </a:rPr>
              <a:t> // </a:t>
            </a:r>
            <a:r>
              <a:rPr lang="fr-FR" sz="1800" b="0" u="sng" dirty="0">
                <a:solidFill>
                  <a:schemeClr val="tx1"/>
                </a:solidFill>
                <a:latin typeface="+mn-lt"/>
              </a:rPr>
              <a:t>ressemblent</a:t>
            </a:r>
            <a:r>
              <a:rPr lang="fr-FR" sz="1800" b="0" dirty="0">
                <a:solidFill>
                  <a:schemeClr val="tx1"/>
                </a:solidFill>
                <a:latin typeface="+mn-lt"/>
              </a:rPr>
              <a:t> à des poteaux.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b.</a:t>
            </a:r>
            <a:r>
              <a:rPr lang="fr-FR" sz="1800" b="0" dirty="0">
                <a:solidFill>
                  <a:schemeClr val="tx1"/>
                </a:solidFill>
                <a:latin typeface="+mn-lt"/>
              </a:rPr>
              <a:t> La </a:t>
            </a:r>
            <a:r>
              <a:rPr lang="fr-FR" sz="1800" b="1" dirty="0">
                <a:solidFill>
                  <a:schemeClr val="tx1"/>
                </a:solidFill>
                <a:latin typeface="+mn-lt"/>
              </a:rPr>
              <a:t>queue</a:t>
            </a:r>
            <a:r>
              <a:rPr lang="fr-FR" sz="1800" b="0" dirty="0">
                <a:solidFill>
                  <a:schemeClr val="tx1"/>
                </a:solidFill>
                <a:latin typeface="+mn-lt"/>
              </a:rPr>
              <a:t> de l’éléphant // </a:t>
            </a:r>
            <a:r>
              <a:rPr lang="fr-FR" sz="1800" b="0" u="sng" dirty="0">
                <a:solidFill>
                  <a:schemeClr val="tx1"/>
                </a:solidFill>
                <a:latin typeface="+mn-lt"/>
              </a:rPr>
              <a:t>se termine</a:t>
            </a:r>
            <a:r>
              <a:rPr lang="fr-FR" sz="1800" b="0" dirty="0">
                <a:solidFill>
                  <a:schemeClr val="tx1"/>
                </a:solidFill>
                <a:latin typeface="+mn-lt"/>
              </a:rPr>
              <a:t> par une houppe.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c.</a:t>
            </a:r>
            <a:r>
              <a:rPr lang="fr-FR" sz="1800" b="0" dirty="0">
                <a:solidFill>
                  <a:schemeClr val="tx1"/>
                </a:solidFill>
                <a:latin typeface="+mn-lt"/>
              </a:rPr>
              <a:t> Ses longues </a:t>
            </a:r>
            <a:r>
              <a:rPr lang="fr-FR" sz="1800" b="1" dirty="0">
                <a:solidFill>
                  <a:schemeClr val="tx1"/>
                </a:solidFill>
                <a:latin typeface="+mn-lt"/>
              </a:rPr>
              <a:t>défenses</a:t>
            </a:r>
            <a:r>
              <a:rPr lang="fr-FR" sz="1800" b="0" dirty="0">
                <a:solidFill>
                  <a:schemeClr val="tx1"/>
                </a:solidFill>
                <a:latin typeface="+mn-lt"/>
              </a:rPr>
              <a:t> blanches // </a:t>
            </a:r>
            <a:r>
              <a:rPr lang="fr-FR" sz="1800" b="0" u="sng" dirty="0">
                <a:solidFill>
                  <a:schemeClr val="tx1"/>
                </a:solidFill>
                <a:latin typeface="+mn-lt"/>
              </a:rPr>
              <a:t>sortent</a:t>
            </a:r>
            <a:r>
              <a:rPr lang="fr-FR" sz="1800" b="0" dirty="0">
                <a:solidFill>
                  <a:schemeClr val="tx1"/>
                </a:solidFill>
                <a:latin typeface="+mn-lt"/>
              </a:rPr>
              <a:t> de sa bouche.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d.</a:t>
            </a:r>
            <a:r>
              <a:rPr lang="fr-FR" sz="1800" b="0" dirty="0">
                <a:solidFill>
                  <a:schemeClr val="tx1"/>
                </a:solidFill>
                <a:latin typeface="+mn-lt"/>
              </a:rPr>
              <a:t> La </a:t>
            </a:r>
            <a:r>
              <a:rPr lang="fr-FR" sz="1800" b="1" dirty="0">
                <a:solidFill>
                  <a:schemeClr val="tx1"/>
                </a:solidFill>
                <a:latin typeface="+mn-lt"/>
              </a:rPr>
              <a:t>course</a:t>
            </a:r>
            <a:r>
              <a:rPr lang="fr-FR" sz="1800" b="0" dirty="0">
                <a:solidFill>
                  <a:schemeClr val="tx1"/>
                </a:solidFill>
                <a:latin typeface="+mn-lt"/>
              </a:rPr>
              <a:t> de l’éléphanteau // </a:t>
            </a:r>
            <a:r>
              <a:rPr lang="fr-FR" sz="1800" b="0" u="sng" dirty="0">
                <a:solidFill>
                  <a:schemeClr val="tx1"/>
                </a:solidFill>
                <a:latin typeface="+mn-lt"/>
              </a:rPr>
              <a:t>est</a:t>
            </a:r>
            <a:r>
              <a:rPr lang="fr-FR" sz="1800" b="0" dirty="0">
                <a:solidFill>
                  <a:schemeClr val="tx1"/>
                </a:solidFill>
                <a:latin typeface="+mn-lt"/>
              </a:rPr>
              <a:t> rapide.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chemeClr val="tx1"/>
                </a:solidFill>
                <a:effectLst/>
                <a:latin typeface="+mn-lt"/>
                <a:ea typeface="Times New Roman" panose="02020603050405020304" pitchFamily="18" charset="0"/>
              </a:rPr>
              <a:t>Dans les phrases </a:t>
            </a:r>
            <a:r>
              <a:rPr lang="fr-FR" sz="1800" b="1" dirty="0">
                <a:solidFill>
                  <a:schemeClr val="tx1"/>
                </a:solidFill>
                <a:effectLst/>
                <a:latin typeface="+mn-lt"/>
                <a:ea typeface="Times New Roman" panose="02020603050405020304" pitchFamily="18" charset="0"/>
              </a:rPr>
              <a:t>b.</a:t>
            </a:r>
            <a:r>
              <a:rPr lang="fr-FR" sz="1800" i="1" dirty="0">
                <a:solidFill>
                  <a:schemeClr val="tx1"/>
                </a:solidFill>
                <a:effectLst/>
                <a:latin typeface="+mn-lt"/>
                <a:ea typeface="Times New Roman" panose="02020603050405020304" pitchFamily="18" charset="0"/>
              </a:rPr>
              <a:t> et </a:t>
            </a:r>
            <a:r>
              <a:rPr lang="fr-FR" sz="1800" b="1" dirty="0">
                <a:solidFill>
                  <a:schemeClr val="tx1"/>
                </a:solidFill>
                <a:effectLst/>
                <a:latin typeface="+mn-lt"/>
                <a:ea typeface="Times New Roman" panose="02020603050405020304" pitchFamily="18" charset="0"/>
              </a:rPr>
              <a:t>d.</a:t>
            </a:r>
            <a:r>
              <a:rPr lang="fr-FR" sz="1800" i="1" dirty="0">
                <a:solidFill>
                  <a:schemeClr val="tx1"/>
                </a:solidFill>
                <a:effectLst/>
                <a:latin typeface="+mn-lt"/>
                <a:ea typeface="Times New Roman" panose="02020603050405020304" pitchFamily="18" charset="0"/>
              </a:rPr>
              <a:t>, il est possible que les élèves entourent en vert les noms </a:t>
            </a:r>
            <a:r>
              <a:rPr lang="fr-FR" sz="1800" b="1" dirty="0">
                <a:solidFill>
                  <a:schemeClr val="tx1"/>
                </a:solidFill>
                <a:effectLst/>
                <a:latin typeface="+mn-lt"/>
                <a:ea typeface="Times New Roman" panose="02020603050405020304" pitchFamily="18" charset="0"/>
              </a:rPr>
              <a:t>éléphant</a:t>
            </a:r>
            <a:r>
              <a:rPr lang="fr-FR" sz="1800" b="1" i="1" dirty="0">
                <a:solidFill>
                  <a:schemeClr val="tx1"/>
                </a:solidFill>
                <a:effectLst/>
                <a:latin typeface="+mn-lt"/>
                <a:ea typeface="Times New Roman" panose="02020603050405020304" pitchFamily="18" charset="0"/>
              </a:rPr>
              <a:t> </a:t>
            </a:r>
            <a:r>
              <a:rPr lang="fr-FR" sz="1800" i="1" dirty="0">
                <a:solidFill>
                  <a:schemeClr val="tx1"/>
                </a:solidFill>
                <a:effectLst/>
                <a:latin typeface="+mn-lt"/>
                <a:ea typeface="Times New Roman" panose="02020603050405020304" pitchFamily="18" charset="0"/>
              </a:rPr>
              <a:t>et</a:t>
            </a:r>
            <a:r>
              <a:rPr lang="fr-FR" sz="1800" b="1" i="1" dirty="0">
                <a:solidFill>
                  <a:schemeClr val="tx1"/>
                </a:solidFill>
                <a:effectLst/>
                <a:latin typeface="+mn-lt"/>
                <a:ea typeface="Times New Roman" panose="02020603050405020304" pitchFamily="18" charset="0"/>
              </a:rPr>
              <a:t> </a:t>
            </a:r>
            <a:r>
              <a:rPr lang="fr-FR" sz="1800" b="1" dirty="0">
                <a:solidFill>
                  <a:schemeClr val="tx1"/>
                </a:solidFill>
                <a:effectLst/>
                <a:latin typeface="+mn-lt"/>
                <a:ea typeface="Times New Roman" panose="02020603050405020304" pitchFamily="18" charset="0"/>
              </a:rPr>
              <a:t>éléphanteau</a:t>
            </a:r>
            <a:r>
              <a:rPr lang="fr-FR" sz="1800" i="1" dirty="0">
                <a:solidFill>
                  <a:schemeClr val="tx1"/>
                </a:solidFill>
                <a:effectLst/>
                <a:latin typeface="+mn-lt"/>
                <a:ea typeface="Times New Roman" panose="02020603050405020304" pitchFamily="18" charset="0"/>
              </a:rPr>
              <a:t> dans les briques vertes. Rapprocher alors ce cas de figure de </a:t>
            </a:r>
            <a:r>
              <a:rPr lang="fr-FR" sz="1800" dirty="0">
                <a:solidFill>
                  <a:schemeClr val="tx1"/>
                </a:solidFill>
                <a:effectLst/>
                <a:latin typeface="+mn-lt"/>
                <a:ea typeface="Times New Roman" panose="02020603050405020304" pitchFamily="18" charset="0"/>
              </a:rPr>
              <a:t>« la trompe de l’éléphant »</a:t>
            </a:r>
            <a:r>
              <a:rPr lang="fr-FR" sz="1800" i="1" dirty="0">
                <a:solidFill>
                  <a:schemeClr val="tx1"/>
                </a:solidFill>
                <a:effectLst/>
                <a:latin typeface="+mn-lt"/>
                <a:ea typeface="Times New Roman" panose="02020603050405020304" pitchFamily="18" charset="0"/>
              </a:rPr>
              <a:t>. </a:t>
            </a: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22</a:t>
            </a:fld>
            <a:endParaRPr lang="fr-FR"/>
          </a:p>
        </p:txBody>
      </p:sp>
    </p:spTree>
    <p:extLst>
      <p:ext uri="{BB962C8B-B14F-4D97-AF65-F5344CB8AC3E}">
        <p14:creationId xmlns:p14="http://schemas.microsoft.com/office/powerpoint/2010/main" val="426022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Exercice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mn-lt"/>
              </a:rPr>
              <a:t>Les élèves doivent entourer en vert les mots en gras ci-dessous, et entourer en rouge les mots soulignés ci-dessous.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a.</a:t>
            </a:r>
            <a:r>
              <a:rPr lang="fr-FR" sz="1200" b="0" dirty="0">
                <a:solidFill>
                  <a:schemeClr val="tx1"/>
                </a:solidFill>
                <a:latin typeface="+mn-lt"/>
              </a:rPr>
              <a:t> Ses </a:t>
            </a:r>
            <a:r>
              <a:rPr lang="fr-FR" sz="1200" b="1" dirty="0">
                <a:solidFill>
                  <a:schemeClr val="tx1"/>
                </a:solidFill>
                <a:latin typeface="+mn-lt"/>
              </a:rPr>
              <a:t>pattes</a:t>
            </a:r>
            <a:r>
              <a:rPr lang="fr-FR" sz="1200" b="0" dirty="0">
                <a:solidFill>
                  <a:schemeClr val="tx1"/>
                </a:solidFill>
                <a:latin typeface="+mn-lt"/>
              </a:rPr>
              <a:t> // </a:t>
            </a:r>
            <a:r>
              <a:rPr lang="fr-FR" sz="1200" b="0" u="sng" dirty="0">
                <a:solidFill>
                  <a:schemeClr val="tx1"/>
                </a:solidFill>
                <a:latin typeface="+mn-lt"/>
              </a:rPr>
              <a:t>ressemblent</a:t>
            </a:r>
            <a:r>
              <a:rPr lang="fr-FR" sz="1200" b="0" dirty="0">
                <a:solidFill>
                  <a:schemeClr val="tx1"/>
                </a:solidFill>
                <a:latin typeface="+mn-lt"/>
              </a:rPr>
              <a:t> à des poteaux.</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b.</a:t>
            </a:r>
            <a:r>
              <a:rPr lang="fr-FR" sz="1200" b="0" dirty="0">
                <a:solidFill>
                  <a:schemeClr val="tx1"/>
                </a:solidFill>
                <a:latin typeface="+mn-lt"/>
              </a:rPr>
              <a:t> La </a:t>
            </a:r>
            <a:r>
              <a:rPr lang="fr-FR" sz="1200" b="1" dirty="0">
                <a:solidFill>
                  <a:schemeClr val="tx1"/>
                </a:solidFill>
                <a:latin typeface="+mn-lt"/>
              </a:rPr>
              <a:t>queue</a:t>
            </a:r>
            <a:r>
              <a:rPr lang="fr-FR" sz="1200" b="0" dirty="0">
                <a:solidFill>
                  <a:schemeClr val="tx1"/>
                </a:solidFill>
                <a:latin typeface="+mn-lt"/>
              </a:rPr>
              <a:t> de l’éléphant // </a:t>
            </a:r>
            <a:r>
              <a:rPr lang="fr-FR" sz="1200" b="0" u="sng" dirty="0">
                <a:solidFill>
                  <a:schemeClr val="tx1"/>
                </a:solidFill>
                <a:latin typeface="+mn-lt"/>
              </a:rPr>
              <a:t>se termine</a:t>
            </a:r>
            <a:r>
              <a:rPr lang="fr-FR" sz="1200" b="0" dirty="0">
                <a:solidFill>
                  <a:schemeClr val="tx1"/>
                </a:solidFill>
                <a:latin typeface="+mn-lt"/>
              </a:rPr>
              <a:t> par une houppe.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c.</a:t>
            </a:r>
            <a:r>
              <a:rPr lang="fr-FR" sz="1200" b="0" dirty="0">
                <a:solidFill>
                  <a:schemeClr val="tx1"/>
                </a:solidFill>
                <a:latin typeface="+mn-lt"/>
              </a:rPr>
              <a:t> Ses longues </a:t>
            </a:r>
            <a:r>
              <a:rPr lang="fr-FR" sz="1200" b="1" dirty="0">
                <a:solidFill>
                  <a:schemeClr val="tx1"/>
                </a:solidFill>
                <a:latin typeface="+mn-lt"/>
              </a:rPr>
              <a:t>défenses</a:t>
            </a:r>
            <a:r>
              <a:rPr lang="fr-FR" sz="1200" b="0" dirty="0">
                <a:solidFill>
                  <a:schemeClr val="tx1"/>
                </a:solidFill>
                <a:latin typeface="+mn-lt"/>
              </a:rPr>
              <a:t> blanches // </a:t>
            </a:r>
            <a:r>
              <a:rPr lang="fr-FR" sz="1200" b="0" u="sng" dirty="0">
                <a:solidFill>
                  <a:schemeClr val="tx1"/>
                </a:solidFill>
                <a:latin typeface="+mn-lt"/>
              </a:rPr>
              <a:t>sortent</a:t>
            </a:r>
            <a:r>
              <a:rPr lang="fr-FR" sz="1200" b="0" dirty="0">
                <a:solidFill>
                  <a:schemeClr val="tx1"/>
                </a:solidFill>
                <a:latin typeface="+mn-lt"/>
              </a:rPr>
              <a:t> de sa bouche.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tx1"/>
                </a:solidFill>
                <a:latin typeface="+mn-lt"/>
              </a:rPr>
              <a:t>d.</a:t>
            </a:r>
            <a:r>
              <a:rPr lang="fr-FR" sz="1200" b="0" dirty="0">
                <a:solidFill>
                  <a:schemeClr val="tx1"/>
                </a:solidFill>
                <a:latin typeface="+mn-lt"/>
              </a:rPr>
              <a:t> La </a:t>
            </a:r>
            <a:r>
              <a:rPr lang="fr-FR" sz="1200" b="1" dirty="0">
                <a:solidFill>
                  <a:schemeClr val="tx1"/>
                </a:solidFill>
                <a:latin typeface="+mn-lt"/>
              </a:rPr>
              <a:t>course</a:t>
            </a:r>
            <a:r>
              <a:rPr lang="fr-FR" sz="1200" b="0" dirty="0">
                <a:solidFill>
                  <a:schemeClr val="tx1"/>
                </a:solidFill>
                <a:latin typeface="+mn-lt"/>
              </a:rPr>
              <a:t> de l’éléphanteau // </a:t>
            </a:r>
            <a:r>
              <a:rPr lang="fr-FR" sz="1200" b="0" u="sng" dirty="0">
                <a:solidFill>
                  <a:schemeClr val="tx1"/>
                </a:solidFill>
                <a:latin typeface="+mn-lt"/>
              </a:rPr>
              <a:t>est</a:t>
            </a:r>
            <a:r>
              <a:rPr lang="fr-FR" sz="1200" b="0" dirty="0">
                <a:solidFill>
                  <a:schemeClr val="tx1"/>
                </a:solidFill>
                <a:latin typeface="+mn-lt"/>
              </a:rPr>
              <a:t> rapide.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solidFill>
                  <a:schemeClr val="tx1"/>
                </a:solidFill>
                <a:effectLst/>
                <a:latin typeface="+mn-lt"/>
                <a:ea typeface="Times New Roman" panose="02020603050405020304" pitchFamily="18" charset="0"/>
              </a:rPr>
              <a:t>Dans les phrases </a:t>
            </a:r>
            <a:r>
              <a:rPr lang="fr-FR" sz="1200" b="1" dirty="0">
                <a:solidFill>
                  <a:schemeClr val="tx1"/>
                </a:solidFill>
                <a:effectLst/>
                <a:latin typeface="+mn-lt"/>
                <a:ea typeface="Times New Roman" panose="02020603050405020304" pitchFamily="18" charset="0"/>
              </a:rPr>
              <a:t>b.</a:t>
            </a:r>
            <a:r>
              <a:rPr lang="fr-FR" sz="1200" i="1" dirty="0">
                <a:solidFill>
                  <a:schemeClr val="tx1"/>
                </a:solidFill>
                <a:effectLst/>
                <a:latin typeface="+mn-lt"/>
                <a:ea typeface="Times New Roman" panose="02020603050405020304" pitchFamily="18" charset="0"/>
              </a:rPr>
              <a:t> et </a:t>
            </a:r>
            <a:r>
              <a:rPr lang="fr-FR" sz="1200" b="1" dirty="0">
                <a:solidFill>
                  <a:schemeClr val="tx1"/>
                </a:solidFill>
                <a:effectLst/>
                <a:latin typeface="+mn-lt"/>
                <a:ea typeface="Times New Roman" panose="02020603050405020304" pitchFamily="18" charset="0"/>
              </a:rPr>
              <a:t>d.</a:t>
            </a:r>
            <a:r>
              <a:rPr lang="fr-FR" sz="1200" i="1" dirty="0">
                <a:solidFill>
                  <a:schemeClr val="tx1"/>
                </a:solidFill>
                <a:effectLst/>
                <a:latin typeface="+mn-lt"/>
                <a:ea typeface="Times New Roman" panose="02020603050405020304" pitchFamily="18" charset="0"/>
              </a:rPr>
              <a:t>, il est possible que les élèves entourent en vert les noms </a:t>
            </a:r>
            <a:r>
              <a:rPr lang="fr-FR" sz="1200" b="1" dirty="0">
                <a:solidFill>
                  <a:schemeClr val="tx1"/>
                </a:solidFill>
                <a:effectLst/>
                <a:latin typeface="+mn-lt"/>
                <a:ea typeface="Times New Roman" panose="02020603050405020304" pitchFamily="18" charset="0"/>
              </a:rPr>
              <a:t>éléphant</a:t>
            </a:r>
            <a:r>
              <a:rPr lang="fr-FR" sz="1200" b="1" i="1" dirty="0">
                <a:solidFill>
                  <a:schemeClr val="tx1"/>
                </a:solidFill>
                <a:effectLst/>
                <a:latin typeface="+mn-lt"/>
                <a:ea typeface="Times New Roman" panose="02020603050405020304" pitchFamily="18" charset="0"/>
              </a:rPr>
              <a:t> </a:t>
            </a:r>
            <a:r>
              <a:rPr lang="fr-FR" sz="1200" i="1" dirty="0">
                <a:solidFill>
                  <a:schemeClr val="tx1"/>
                </a:solidFill>
                <a:effectLst/>
                <a:latin typeface="+mn-lt"/>
                <a:ea typeface="Times New Roman" panose="02020603050405020304" pitchFamily="18" charset="0"/>
              </a:rPr>
              <a:t>et</a:t>
            </a:r>
            <a:r>
              <a:rPr lang="fr-FR" sz="1200" b="1" i="1" dirty="0">
                <a:solidFill>
                  <a:schemeClr val="tx1"/>
                </a:solidFill>
                <a:effectLst/>
                <a:latin typeface="+mn-lt"/>
                <a:ea typeface="Times New Roman" panose="02020603050405020304" pitchFamily="18" charset="0"/>
              </a:rPr>
              <a:t> </a:t>
            </a:r>
            <a:r>
              <a:rPr lang="fr-FR" sz="1200" b="1" dirty="0">
                <a:solidFill>
                  <a:schemeClr val="tx1"/>
                </a:solidFill>
                <a:effectLst/>
                <a:latin typeface="+mn-lt"/>
                <a:ea typeface="Times New Roman" panose="02020603050405020304" pitchFamily="18" charset="0"/>
              </a:rPr>
              <a:t>éléphanteau</a:t>
            </a:r>
            <a:r>
              <a:rPr lang="fr-FR" sz="1200" i="1" dirty="0">
                <a:solidFill>
                  <a:schemeClr val="tx1"/>
                </a:solidFill>
                <a:effectLst/>
                <a:latin typeface="+mn-lt"/>
                <a:ea typeface="Times New Roman" panose="02020603050405020304" pitchFamily="18" charset="0"/>
              </a:rPr>
              <a:t> dans les briques vertes. Rapprocher alors ce cas de figure de </a:t>
            </a:r>
            <a:r>
              <a:rPr lang="fr-FR" sz="1200" dirty="0">
                <a:solidFill>
                  <a:schemeClr val="tx1"/>
                </a:solidFill>
                <a:effectLst/>
                <a:latin typeface="+mn-lt"/>
                <a:ea typeface="Times New Roman" panose="02020603050405020304" pitchFamily="18" charset="0"/>
              </a:rPr>
              <a:t>« la trompe de l’éléphant </a:t>
            </a:r>
            <a:r>
              <a:rPr lang="fr-FR" sz="1200">
                <a:solidFill>
                  <a:schemeClr val="tx1"/>
                </a:solidFill>
                <a:effectLst/>
                <a:latin typeface="+mn-lt"/>
                <a:ea typeface="Times New Roman" panose="02020603050405020304" pitchFamily="18" charset="0"/>
              </a:rPr>
              <a:t>»</a:t>
            </a:r>
            <a:r>
              <a:rPr lang="fr-FR" sz="1200" i="1">
                <a:solidFill>
                  <a:schemeClr val="tx1"/>
                </a:solidFill>
                <a:effectLst/>
                <a:latin typeface="+mn-lt"/>
                <a:ea typeface="Times New Roman" panose="02020603050405020304" pitchFamily="18" charset="0"/>
              </a:rPr>
              <a:t>. </a:t>
            </a:r>
            <a:endParaRPr lang="fr-FR" sz="12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23</a:t>
            </a:fld>
            <a:endParaRPr lang="fr-FR"/>
          </a:p>
        </p:txBody>
      </p:sp>
    </p:spTree>
    <p:extLst>
      <p:ext uri="{BB962C8B-B14F-4D97-AF65-F5344CB8AC3E}">
        <p14:creationId xmlns:p14="http://schemas.microsoft.com/office/powerpoint/2010/main" val="2055849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Exercice 3</a:t>
            </a:r>
          </a:p>
          <a:p>
            <a:endParaRPr lang="fr-FR" sz="1800" b="1" dirty="0">
              <a:solidFill>
                <a:schemeClr val="tx1"/>
              </a:solidFill>
              <a:latin typeface="+mn-lt"/>
            </a:endParaRPr>
          </a:p>
          <a:p>
            <a:r>
              <a:rPr lang="fr-FR" i="1">
                <a:effectLst/>
              </a:rPr>
              <a:t>On peut faciliter la tâche en donnant une liste d’animaux domestiques et une liste de verbes :</a:t>
            </a:r>
            <a:r>
              <a:rPr lang="fr-FR"/>
              <a:t> </a:t>
            </a:r>
            <a:r>
              <a:rPr lang="fr-FR">
                <a:effectLst/>
              </a:rPr>
              <a:t>miaule</a:t>
            </a:r>
            <a:r>
              <a:rPr lang="fr-FR" i="1">
                <a:effectLst/>
              </a:rPr>
              <a:t>,</a:t>
            </a:r>
            <a:r>
              <a:rPr lang="fr-FR"/>
              <a:t> </a:t>
            </a:r>
            <a:r>
              <a:rPr lang="fr-FR">
                <a:effectLst/>
              </a:rPr>
              <a:t>grimpe</a:t>
            </a:r>
            <a:r>
              <a:rPr lang="fr-FR" i="1">
                <a:effectLst/>
              </a:rPr>
              <a:t>,</a:t>
            </a:r>
            <a:r>
              <a:rPr lang="fr-FR"/>
              <a:t> </a:t>
            </a:r>
            <a:r>
              <a:rPr lang="fr-FR">
                <a:effectLst/>
              </a:rPr>
              <a:t>mange</a:t>
            </a:r>
            <a:r>
              <a:rPr lang="fr-FR" i="1">
                <a:effectLst/>
              </a:rPr>
              <a:t>,</a:t>
            </a:r>
            <a:r>
              <a:rPr lang="fr-FR"/>
              <a:t> </a:t>
            </a:r>
            <a:r>
              <a:rPr lang="fr-FR">
                <a:effectLst/>
              </a:rPr>
              <a:t>dort</a:t>
            </a:r>
            <a:r>
              <a:rPr lang="fr-FR" i="1"/>
              <a:t>,</a:t>
            </a:r>
            <a:r>
              <a:rPr lang="fr-FR"/>
              <a:t> </a:t>
            </a:r>
            <a:r>
              <a:rPr lang="fr-FR" i="1"/>
              <a:t>etc.</a:t>
            </a:r>
            <a:endParaRPr lang="fr-F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24</a:t>
            </a:fld>
            <a:endParaRPr lang="fr-FR"/>
          </a:p>
        </p:txBody>
      </p:sp>
    </p:spTree>
    <p:extLst>
      <p:ext uri="{BB962C8B-B14F-4D97-AF65-F5344CB8AC3E}">
        <p14:creationId xmlns:p14="http://schemas.microsoft.com/office/powerpoint/2010/main" val="2054946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t>(Affichage avec le mémo)</a:t>
            </a:r>
          </a:p>
          <a:p>
            <a:r>
              <a:rPr lang="fr-FR" sz="1200" b="1" dirty="0">
                <a:solidFill>
                  <a:schemeClr val="tx1"/>
                </a:solidFill>
                <a:latin typeface="+mn-lt"/>
              </a:rPr>
              <a:t>Exercice 3</a:t>
            </a:r>
          </a:p>
          <a:p>
            <a:endParaRPr lang="fr-FR" sz="1200" b="1" dirty="0">
              <a:solidFill>
                <a:schemeClr val="tx1"/>
              </a:solidFill>
              <a:latin typeface="+mn-lt"/>
            </a:endParaRPr>
          </a:p>
          <a:p>
            <a:r>
              <a:rPr lang="fr-FR" sz="1200" i="1" dirty="0">
                <a:solidFill>
                  <a:schemeClr val="tx1"/>
                </a:solidFill>
                <a:effectLst/>
                <a:latin typeface="+mn-lt"/>
                <a:ea typeface="Times New Roman" panose="02020603050405020304" pitchFamily="18" charset="0"/>
              </a:rPr>
              <a:t>On peut faciliter la tâche en donnant une liste d’animaux domestiques et une liste de verbes :</a:t>
            </a:r>
            <a:r>
              <a:rPr lang="fr-FR" sz="1200" dirty="0">
                <a:solidFill>
                  <a:schemeClr val="tx1"/>
                </a:solidFill>
                <a:effectLst/>
                <a:latin typeface="+mn-lt"/>
                <a:ea typeface="Times New Roman" panose="02020603050405020304" pitchFamily="18" charset="0"/>
              </a:rPr>
              <a:t> miaule</a:t>
            </a:r>
            <a:r>
              <a:rPr lang="fr-FR" sz="1200" i="1" dirty="0">
                <a:solidFill>
                  <a:schemeClr val="tx1"/>
                </a:solidFill>
                <a:effectLst/>
                <a:latin typeface="+mn-lt"/>
                <a:ea typeface="Times New Roman" panose="02020603050405020304" pitchFamily="18" charset="0"/>
              </a:rPr>
              <a:t>,</a:t>
            </a:r>
            <a:r>
              <a:rPr lang="fr-FR" sz="1200" dirty="0">
                <a:solidFill>
                  <a:schemeClr val="tx1"/>
                </a:solidFill>
                <a:effectLst/>
                <a:latin typeface="+mn-lt"/>
                <a:ea typeface="Times New Roman" panose="02020603050405020304" pitchFamily="18" charset="0"/>
              </a:rPr>
              <a:t> grimpe</a:t>
            </a:r>
            <a:r>
              <a:rPr lang="fr-FR" sz="1200" i="1" dirty="0">
                <a:solidFill>
                  <a:schemeClr val="tx1"/>
                </a:solidFill>
                <a:effectLst/>
                <a:latin typeface="+mn-lt"/>
                <a:ea typeface="Times New Roman" panose="02020603050405020304" pitchFamily="18" charset="0"/>
              </a:rPr>
              <a:t>,</a:t>
            </a:r>
            <a:r>
              <a:rPr lang="fr-FR" sz="1200" dirty="0">
                <a:solidFill>
                  <a:schemeClr val="tx1"/>
                </a:solidFill>
                <a:effectLst/>
                <a:latin typeface="+mn-lt"/>
                <a:ea typeface="Times New Roman" panose="02020603050405020304" pitchFamily="18" charset="0"/>
              </a:rPr>
              <a:t> mange</a:t>
            </a:r>
            <a:r>
              <a:rPr lang="fr-FR" sz="1200" i="1" dirty="0">
                <a:solidFill>
                  <a:schemeClr val="tx1"/>
                </a:solidFill>
                <a:effectLst/>
                <a:latin typeface="+mn-lt"/>
                <a:ea typeface="Times New Roman" panose="02020603050405020304" pitchFamily="18" charset="0"/>
              </a:rPr>
              <a:t>,</a:t>
            </a:r>
            <a:r>
              <a:rPr lang="fr-FR" sz="1200" dirty="0">
                <a:solidFill>
                  <a:schemeClr val="tx1"/>
                </a:solidFill>
                <a:effectLst/>
                <a:latin typeface="+mn-lt"/>
                <a:ea typeface="Times New Roman" panose="02020603050405020304" pitchFamily="18" charset="0"/>
              </a:rPr>
              <a:t> dort</a:t>
            </a:r>
            <a:r>
              <a:rPr lang="fr-FR" i="1" dirty="0">
                <a:ea typeface="Times New Roman" panose="02020603050405020304" pitchFamily="18" charset="0"/>
              </a:rPr>
              <a:t>,</a:t>
            </a:r>
            <a:r>
              <a:rPr lang="fr-FR" dirty="0">
                <a:ea typeface="Times New Roman" panose="02020603050405020304" pitchFamily="18" charset="0"/>
              </a:rPr>
              <a:t> </a:t>
            </a:r>
            <a:r>
              <a:rPr lang="fr-FR" i="1" dirty="0">
                <a:ea typeface="Times New Roman" panose="02020603050405020304" pitchFamily="18" charset="0"/>
              </a:rPr>
              <a:t>etc.</a:t>
            </a:r>
            <a:endParaRPr lang="fr-FR" sz="1200" i="1" dirty="0">
              <a:solidFill>
                <a:schemeClr val="tx1"/>
              </a:solidFill>
              <a:latin typeface="+mn-lt"/>
              <a:cs typeface="Calibri"/>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25</a:t>
            </a:fld>
            <a:endParaRPr lang="fr-FR"/>
          </a:p>
        </p:txBody>
      </p:sp>
    </p:spTree>
    <p:extLst>
      <p:ext uri="{BB962C8B-B14F-4D97-AF65-F5344CB8AC3E}">
        <p14:creationId xmlns:p14="http://schemas.microsoft.com/office/powerpoint/2010/main" val="1366257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chemeClr val="tx1"/>
                </a:solidFill>
                <a:latin typeface="+mn-lt"/>
              </a:rPr>
              <a:t>Exercice 4</a:t>
            </a:r>
          </a:p>
          <a:p>
            <a:endParaRPr lang="fr-FR" sz="18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chemeClr val="tx1"/>
                </a:solidFill>
                <a:effectLst/>
                <a:latin typeface="+mn-lt"/>
                <a:ea typeface="Calibri" panose="020F0502020204030204" pitchFamily="34" charset="0"/>
                <a:cs typeface="Times New Roman" panose="02020603050405020304" pitchFamily="18" charset="0"/>
              </a:rPr>
              <a:t>Pour justifier le découpage grammatical, revenir systématiquement aux questions : </a:t>
            </a:r>
            <a:r>
              <a:rPr lang="fr-FR" sz="1800" dirty="0">
                <a:solidFill>
                  <a:schemeClr val="tx1"/>
                </a:solidFill>
                <a:effectLst/>
                <a:latin typeface="+mn-lt"/>
                <a:ea typeface="Calibri" panose="020F0502020204030204" pitchFamily="34" charset="0"/>
                <a:cs typeface="Times New Roman" panose="02020603050405020304" pitchFamily="18" charset="0"/>
              </a:rPr>
              <a:t>de qui ou de quoi on parle ? // qu’est-ce qui se passe ? </a:t>
            </a:r>
            <a:r>
              <a:rPr lang="fr-FR" sz="1800" i="1" dirty="0">
                <a:solidFill>
                  <a:schemeClr val="tx1"/>
                </a:solidFill>
                <a:effectLst/>
                <a:latin typeface="+mn-lt"/>
                <a:ea typeface="Calibri" panose="020F0502020204030204" pitchFamily="34" charset="0"/>
                <a:cs typeface="Times New Roman" panose="02020603050405020304" pitchFamily="18" charset="0"/>
              </a:rPr>
              <a:t>ou</a:t>
            </a:r>
            <a:r>
              <a:rPr lang="fr-FR" sz="1800" dirty="0">
                <a:solidFill>
                  <a:schemeClr val="tx1"/>
                </a:solidFill>
                <a:effectLst/>
                <a:latin typeface="+mn-lt"/>
                <a:ea typeface="Calibri" panose="020F0502020204030204" pitchFamily="34" charset="0"/>
                <a:cs typeface="Times New Roman" panose="02020603050405020304" pitchFamily="18" charset="0"/>
              </a:rPr>
              <a:t> qu’est-ce que ça dit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26</a:t>
            </a:fld>
            <a:endParaRPr lang="fr-FR"/>
          </a:p>
        </p:txBody>
      </p:sp>
    </p:spTree>
    <p:extLst>
      <p:ext uri="{BB962C8B-B14F-4D97-AF65-F5344CB8AC3E}">
        <p14:creationId xmlns:p14="http://schemas.microsoft.com/office/powerpoint/2010/main" val="2696310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a:solidFill>
                  <a:schemeClr val="tx1"/>
                </a:solidFill>
                <a:latin typeface="+mn-lt"/>
              </a:rPr>
              <a:t>Exercice </a:t>
            </a:r>
            <a:r>
              <a:rPr lang="fr-FR" sz="1200" b="1" dirty="0">
                <a:solidFill>
                  <a:schemeClr val="tx1"/>
                </a:solidFill>
                <a:latin typeface="+mn-lt"/>
              </a:rPr>
              <a:t>4</a:t>
            </a:r>
          </a:p>
          <a:p>
            <a:endParaRPr lang="fr-FR" sz="120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solidFill>
                  <a:schemeClr val="tx1"/>
                </a:solidFill>
                <a:effectLst/>
                <a:latin typeface="+mn-lt"/>
                <a:ea typeface="Calibri" panose="020F0502020204030204" pitchFamily="34" charset="0"/>
                <a:cs typeface="Times New Roman" panose="02020603050405020304" pitchFamily="18" charset="0"/>
              </a:rPr>
              <a:t>Pour justifier le découpage grammatical, revenir systématiquement aux questions : </a:t>
            </a:r>
            <a:r>
              <a:rPr lang="fr-FR" sz="1200" dirty="0">
                <a:solidFill>
                  <a:schemeClr val="tx1"/>
                </a:solidFill>
                <a:effectLst/>
                <a:latin typeface="+mn-lt"/>
                <a:ea typeface="Calibri" panose="020F0502020204030204" pitchFamily="34" charset="0"/>
                <a:cs typeface="Times New Roman" panose="02020603050405020304" pitchFamily="18" charset="0"/>
              </a:rPr>
              <a:t>de qui ou de quoi on parle ? // qu’est-ce qui se passe ? </a:t>
            </a:r>
            <a:r>
              <a:rPr lang="fr-FR" sz="1200" i="1" dirty="0">
                <a:solidFill>
                  <a:schemeClr val="tx1"/>
                </a:solidFill>
                <a:effectLst/>
                <a:latin typeface="+mn-lt"/>
                <a:ea typeface="Calibri" panose="020F0502020204030204" pitchFamily="34" charset="0"/>
                <a:cs typeface="Times New Roman" panose="02020603050405020304" pitchFamily="18" charset="0"/>
              </a:rPr>
              <a:t>ou</a:t>
            </a:r>
            <a:r>
              <a:rPr lang="fr-FR" sz="1200" dirty="0">
                <a:solidFill>
                  <a:schemeClr val="tx1"/>
                </a:solidFill>
                <a:effectLst/>
                <a:latin typeface="+mn-lt"/>
                <a:ea typeface="Calibri" panose="020F0502020204030204" pitchFamily="34" charset="0"/>
                <a:cs typeface="Times New Roman" panose="02020603050405020304" pitchFamily="18" charset="0"/>
              </a:rPr>
              <a:t> qu’est-ce que ça dit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27</a:t>
            </a:fld>
            <a:endParaRPr lang="fr-FR"/>
          </a:p>
        </p:txBody>
      </p:sp>
    </p:spTree>
    <p:extLst>
      <p:ext uri="{BB962C8B-B14F-4D97-AF65-F5344CB8AC3E}">
        <p14:creationId xmlns:p14="http://schemas.microsoft.com/office/powerpoint/2010/main" val="94716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 </a:t>
            </a:r>
            <a:r>
              <a:rPr lang="fr-FR" sz="1800" dirty="0">
                <a:solidFill>
                  <a:schemeClr val="tx1"/>
                </a:solidFill>
                <a:effectLst/>
                <a:latin typeface="+mn-lt"/>
                <a:ea typeface="Times New Roman" panose="02020603050405020304" pitchFamily="18" charset="0"/>
              </a:rPr>
              <a:t>« Aujourd’hui, on va chercher à comprendre pourquoi en grammaire on coupe les phrases comme cela. La leçon d’aujourd’hui s’appelle </a:t>
            </a:r>
            <a:r>
              <a:rPr lang="fr-FR" sz="1800" i="1" dirty="0">
                <a:solidFill>
                  <a:schemeClr val="tx1"/>
                </a:solidFill>
                <a:effectLst/>
                <a:latin typeface="+mn-lt"/>
                <a:ea typeface="Times New Roman" panose="02020603050405020304" pitchFamily="18" charset="0"/>
              </a:rPr>
              <a:t>Les briques de la phrase</a:t>
            </a:r>
            <a:r>
              <a:rPr lang="fr-FR" sz="1800" dirty="0">
                <a:solidFill>
                  <a:schemeClr val="tx1"/>
                </a:solidFill>
                <a:effectLst/>
                <a:latin typeface="+mn-lt"/>
                <a:ea typeface="Times New Roman" panose="02020603050405020304" pitchFamily="18" charset="0"/>
              </a:rPr>
              <a:t>. On va voir que les phrases sont construites avec deux "briques", un peu comme dans un jeu de construction. »</a:t>
            </a:r>
            <a:endParaRPr lang="fr-FR"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3</a:t>
            </a:fld>
            <a:endParaRPr lang="fr-FR"/>
          </a:p>
        </p:txBody>
      </p:sp>
    </p:spTree>
    <p:extLst>
      <p:ext uri="{BB962C8B-B14F-4D97-AF65-F5344CB8AC3E}">
        <p14:creationId xmlns:p14="http://schemas.microsoft.com/office/powerpoint/2010/main" val="312840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solidFill>
                  <a:schemeClr val="tx1"/>
                </a:solidFill>
                <a:latin typeface="+mn-lt"/>
              </a:rPr>
              <a:t>PHASE 2 : </a:t>
            </a:r>
            <a:r>
              <a:rPr lang="fr-FR" sz="1800" b="1" i="1" dirty="0">
                <a:solidFill>
                  <a:schemeClr val="tx1"/>
                </a:solidFill>
                <a:latin typeface="+mn-lt"/>
              </a:rPr>
              <a:t>Rappel de la séance précédente</a:t>
            </a:r>
          </a:p>
          <a:p>
            <a:endParaRPr lang="fr-FR" sz="1800" b="1" dirty="0">
              <a:solidFill>
                <a:schemeClr val="tx1"/>
              </a:solidFill>
              <a:latin typeface="+mn-lt"/>
            </a:endParaRP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Qu’est-ce qu’on apprend dans la première brique de la phrase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On apprend de qui il s’agit, de qui on parle…</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4</a:t>
            </a:fld>
            <a:endParaRPr lang="fr-FR"/>
          </a:p>
        </p:txBody>
      </p:sp>
    </p:spTree>
    <p:extLst>
      <p:ext uri="{BB962C8B-B14F-4D97-AF65-F5344CB8AC3E}">
        <p14:creationId xmlns:p14="http://schemas.microsoft.com/office/powerpoint/2010/main" val="3324880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Qu’est-ce qu’on apprend dans la seconde brique de la phrase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On apprend ce qui se passe, ce qu’on veut en dire…</a:t>
            </a:r>
          </a:p>
          <a:p>
            <a:pPr marL="228600">
              <a:lnSpc>
                <a:spcPct val="107000"/>
              </a:lnSpc>
              <a:spcAft>
                <a:spcPts val="800"/>
              </a:spcAft>
            </a:pPr>
            <a:r>
              <a:rPr lang="fr-FR" sz="1800" dirty="0">
                <a:solidFill>
                  <a:schemeClr val="tx1"/>
                </a:solidFill>
                <a:effectLst/>
                <a:latin typeface="+mn-lt"/>
                <a:ea typeface="Calibri" panose="020F0502020204030204" pitchFamily="34" charset="0"/>
                <a:cs typeface="Times New Roman" panose="02020603050405020304" pitchFamily="18" charset="0"/>
              </a:rPr>
              <a:t> </a:t>
            </a:r>
          </a:p>
          <a:p>
            <a:pPr marL="0" lvl="0" indent="0">
              <a:lnSpc>
                <a:spcPct val="107000"/>
              </a:lnSpc>
              <a:spcAft>
                <a:spcPts val="800"/>
              </a:spcAft>
              <a:buClr>
                <a:srgbClr val="00B050"/>
              </a:buClr>
              <a:buFont typeface="Symbol" panose="05050102010706020507" pitchFamily="18" charset="2"/>
              <a:buNone/>
            </a:pPr>
            <a:endParaRPr lang="fr-FR" sz="1800" dirty="0">
              <a:solidFill>
                <a:schemeClr val="tx1"/>
              </a:solidFill>
              <a:effectLst/>
              <a:latin typeface="+mn-lt"/>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5</a:t>
            </a:fld>
            <a:endParaRPr lang="fr-FR"/>
          </a:p>
        </p:txBody>
      </p:sp>
    </p:spTree>
    <p:extLst>
      <p:ext uri="{BB962C8B-B14F-4D97-AF65-F5344CB8AC3E}">
        <p14:creationId xmlns:p14="http://schemas.microsoft.com/office/powerpoint/2010/main" val="322911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 Est-ce que, dans le premier morceau, il y a une sorte de mot qu’on connait déjà ? Pensez à ce qu’on a vu dans la leçon </a:t>
            </a:r>
            <a:r>
              <a:rPr lang="fr-FR" sz="1800" i="1" dirty="0">
                <a:solidFill>
                  <a:schemeClr val="tx1"/>
                </a:solidFill>
                <a:effectLst/>
                <a:latin typeface="+mn-lt"/>
                <a:ea typeface="Calibri" panose="020F0502020204030204" pitchFamily="34" charset="0"/>
                <a:cs typeface="Times New Roman" panose="02020603050405020304" pitchFamily="18" charset="0"/>
              </a:rPr>
              <a:t>Imagier des noms / imagier des verbes</a:t>
            </a:r>
            <a:r>
              <a:rPr lang="fr-FR" sz="1800" dirty="0">
                <a:solidFill>
                  <a:schemeClr val="tx1"/>
                </a:solidFill>
                <a:effectLst/>
                <a:latin typeface="+mn-lt"/>
                <a:ea typeface="Calibri" panose="020F0502020204030204" pitchFamily="34" charset="0"/>
                <a:cs typeface="Times New Roman" panose="02020603050405020304" pitchFamily="18" charset="0"/>
              </a:rPr>
              <a:t>.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Il y a un nom : </a:t>
            </a:r>
            <a:r>
              <a:rPr lang="fr-FR" sz="1800" i="1" dirty="0">
                <a:solidFill>
                  <a:schemeClr val="tx1"/>
                </a:solidFill>
                <a:effectLst/>
                <a:latin typeface="+mn-lt"/>
                <a:ea typeface="Calibri" panose="020F0502020204030204" pitchFamily="34" charset="0"/>
                <a:cs typeface="Times New Roman" panose="02020603050405020304" pitchFamily="18" charset="0"/>
              </a:rPr>
              <a:t>monstre</a:t>
            </a:r>
            <a:r>
              <a:rPr lang="fr-FR" sz="1800" dirty="0">
                <a:solidFill>
                  <a:schemeClr val="tx1"/>
                </a:solidFill>
                <a:effectLst/>
                <a:latin typeface="+mn-lt"/>
                <a:ea typeface="Calibri" panose="020F0502020204030204" pitchFamily="34" charset="0"/>
                <a:cs typeface="Times New Roman" panose="02020603050405020304" pitchFamily="18" charset="0"/>
              </a:rPr>
              <a:t>. Un nom, ça désigne une personne ou une chose.</a:t>
            </a:r>
          </a:p>
          <a:p>
            <a:pPr marL="228600">
              <a:lnSpc>
                <a:spcPct val="107000"/>
              </a:lnSpc>
              <a:spcAft>
                <a:spcPts val="800"/>
              </a:spcAft>
            </a:pPr>
            <a:r>
              <a:rPr lang="fr-FR" sz="1800" dirty="0">
                <a:solidFill>
                  <a:schemeClr val="tx1"/>
                </a:solidFill>
                <a:effectLst/>
                <a:latin typeface="+mn-lt"/>
                <a:ea typeface="Calibri" panose="020F0502020204030204" pitchFamily="34" charset="0"/>
                <a:cs typeface="Times New Roman" panose="02020603050405020304" pitchFamily="18" charset="0"/>
              </a:rPr>
              <a:t>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6</a:t>
            </a:fld>
            <a:endParaRPr lang="fr-FR"/>
          </a:p>
        </p:txBody>
      </p:sp>
    </p:spTree>
    <p:extLst>
      <p:ext uri="{BB962C8B-B14F-4D97-AF65-F5344CB8AC3E}">
        <p14:creationId xmlns:p14="http://schemas.microsoft.com/office/powerpoint/2010/main" val="205161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chemeClr val="tx1"/>
                </a:solidFill>
                <a:effectLst/>
                <a:latin typeface="+mn-lt"/>
                <a:ea typeface="Calibri" panose="020F0502020204030204" pitchFamily="34" charset="0"/>
                <a:cs typeface="Times New Roman" panose="02020603050405020304" pitchFamily="18" charset="0"/>
              </a:rPr>
              <a:t>« Est-ce que, dans le second morceau, il y a une autre sorte de mot qu’on connait déjà ?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lvl="0" indent="0">
              <a:lnSpc>
                <a:spcPct val="107000"/>
              </a:lnSpc>
              <a:spcAft>
                <a:spcPts val="800"/>
              </a:spcAft>
              <a:buClr>
                <a:srgbClr val="00B050"/>
              </a:buClr>
              <a:buFont typeface="Symbol" panose="05050102010706020507" pitchFamily="18" charset="2"/>
              <a:buNone/>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b="0" dirty="0">
                <a:solidFill>
                  <a:schemeClr val="tx1"/>
                </a:solidFill>
                <a:effectLst/>
                <a:latin typeface="+mn-lt"/>
                <a:ea typeface="Calibri" panose="020F0502020204030204" pitchFamily="34" charset="0"/>
                <a:cs typeface="Times New Roman" panose="02020603050405020304" pitchFamily="18" charset="0"/>
              </a:rPr>
              <a:t>:</a:t>
            </a:r>
          </a:p>
          <a:p>
            <a:pPr marL="0" lvl="0" indent="0">
              <a:lnSpc>
                <a:spcPct val="107000"/>
              </a:lnSpc>
              <a:spcAft>
                <a:spcPts val="800"/>
              </a:spcAft>
              <a:buClr>
                <a:srgbClr val="00B050"/>
              </a:buClr>
              <a:buFont typeface="Symbol" panose="05050102010706020507" pitchFamily="18" charset="2"/>
              <a:buNone/>
            </a:pPr>
            <a:r>
              <a:rPr lang="fr-FR" sz="1800" dirty="0">
                <a:solidFill>
                  <a:schemeClr val="tx1"/>
                </a:solidFill>
                <a:effectLst/>
                <a:latin typeface="+mn-lt"/>
                <a:ea typeface="Calibri" panose="020F0502020204030204" pitchFamily="34" charset="0"/>
                <a:cs typeface="Times New Roman" panose="02020603050405020304" pitchFamily="18" charset="0"/>
              </a:rPr>
              <a:t>Il y a un verbe. C’est </a:t>
            </a:r>
            <a:r>
              <a:rPr lang="fr-FR" sz="1800" i="1" dirty="0">
                <a:solidFill>
                  <a:schemeClr val="tx1"/>
                </a:solidFill>
                <a:effectLst/>
                <a:latin typeface="+mn-lt"/>
                <a:ea typeface="Calibri" panose="020F0502020204030204" pitchFamily="34" charset="0"/>
                <a:cs typeface="Times New Roman" panose="02020603050405020304" pitchFamily="18" charset="0"/>
              </a:rPr>
              <a:t>sema</a:t>
            </a:r>
            <a:r>
              <a:rPr lang="fr-FR" sz="1800" dirty="0">
                <a:solidFill>
                  <a:schemeClr val="tx1"/>
                </a:solidFill>
                <a:effectLst/>
                <a:latin typeface="+mn-lt"/>
                <a:ea typeface="Calibri" panose="020F0502020204030204" pitchFamily="34" charset="0"/>
                <a:cs typeface="Times New Roman" panose="02020603050405020304" pitchFamily="18" charset="0"/>
              </a:rPr>
              <a:t>. Le verbe, ça dit ce qui se passe.</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7</a:t>
            </a:fld>
            <a:endParaRPr lang="fr-FR"/>
          </a:p>
        </p:txBody>
      </p:sp>
    </p:spTree>
    <p:extLst>
      <p:ext uri="{BB962C8B-B14F-4D97-AF65-F5344CB8AC3E}">
        <p14:creationId xmlns:p14="http://schemas.microsoft.com/office/powerpoint/2010/main" val="395187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chemeClr val="tx1"/>
                </a:solidFill>
                <a:latin typeface="+mn-lt"/>
              </a:rPr>
              <a:t>PHASE 3 : </a:t>
            </a:r>
            <a:r>
              <a:rPr lang="fr-FR" sz="1200" b="1" i="1" dirty="0">
                <a:solidFill>
                  <a:schemeClr val="tx1"/>
                </a:solidFill>
                <a:latin typeface="+mn-lt"/>
              </a:rPr>
              <a:t>Observation. </a:t>
            </a:r>
            <a:r>
              <a:rPr lang="fr-FR" sz="1200" b="1" i="0" dirty="0">
                <a:solidFill>
                  <a:schemeClr val="tx1"/>
                </a:solidFill>
                <a:latin typeface="+mn-lt"/>
              </a:rPr>
              <a:t>Repérer les noms et les verbes dans les briques</a:t>
            </a:r>
          </a:p>
          <a:p>
            <a:endParaRPr lang="fr-FR" sz="1200" b="1"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effectLst/>
                <a:latin typeface="+mn-lt"/>
                <a:ea typeface="Calibri" panose="020F0502020204030204" pitchFamily="34" charset="0"/>
                <a:cs typeface="Times New Roman" panose="02020603050405020304" pitchFamily="18" charset="0"/>
              </a:rPr>
              <a:t>« Maintenant, on va voir avec d’autres phrases si elles sont fabriquées de la même façon. »</a:t>
            </a: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8</a:t>
            </a:fld>
            <a:endParaRPr lang="fr-FR"/>
          </a:p>
        </p:txBody>
      </p:sp>
    </p:spTree>
    <p:extLst>
      <p:ext uri="{BB962C8B-B14F-4D97-AF65-F5344CB8AC3E}">
        <p14:creationId xmlns:p14="http://schemas.microsoft.com/office/powerpoint/2010/main" val="1036518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Lire </a:t>
            </a:r>
            <a:r>
              <a:rPr lang="fr-FR" sz="1800" b="0" dirty="0">
                <a:solidFill>
                  <a:schemeClr val="tx1"/>
                </a:solidFill>
                <a:effectLst/>
                <a:latin typeface="+mn-lt"/>
                <a:ea typeface="Times New Roman" panose="02020603050405020304" pitchFamily="18" charset="0"/>
                <a:cs typeface="Calibri" panose="020F0502020204030204" pitchFamily="34" charset="0"/>
                <a:sym typeface="Wingdings 3" panose="05040102010807070707" pitchFamily="18" charset="2"/>
              </a:rPr>
              <a:t>les phrases.</a:t>
            </a:r>
            <a:endParaRPr lang="fr-FR" sz="1800" b="0" dirty="0">
              <a:solidFill>
                <a:schemeClr val="tx1"/>
              </a:solidFill>
              <a:effectLst/>
              <a:latin typeface="+mn-lt"/>
              <a:ea typeface="+mn-ea"/>
              <a:cs typeface="Calibri" panose="020F0502020204030204" pitchFamily="34" charset="0"/>
              <a:sym typeface="Wingdings 3" panose="05040102010807070707" pitchFamily="18" charset="2"/>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solidFill>
                  <a:schemeClr val="tx1"/>
                </a:solidFill>
                <a:effectLst/>
                <a:latin typeface="+mn-lt"/>
                <a:ea typeface="Calibri" panose="020F0502020204030204" pitchFamily="34" charset="0"/>
                <a:cs typeface="Times New Roman" panose="02020603050405020304" pitchFamily="18" charset="0"/>
              </a:rPr>
              <a:t>Distribuer</a:t>
            </a:r>
            <a:r>
              <a:rPr lang="fr-FR" sz="1800" dirty="0">
                <a:solidFill>
                  <a:schemeClr val="tx1"/>
                </a:solidFill>
                <a:effectLst/>
                <a:latin typeface="+mn-lt"/>
                <a:ea typeface="Calibri" panose="020F0502020204030204" pitchFamily="34" charset="0"/>
                <a:cs typeface="Times New Roman" panose="02020603050405020304" pitchFamily="18" charset="0"/>
              </a:rPr>
              <a:t> à chacun la liste de ces phrases </a:t>
            </a:r>
            <a:r>
              <a:rPr lang="fr-FR" sz="1800" i="1" dirty="0">
                <a:effectLst/>
                <a:latin typeface="Times New Roman" panose="02020603050405020304" pitchFamily="18" charset="0"/>
                <a:ea typeface="Calibri" panose="020F0502020204030204" pitchFamily="34" charset="0"/>
              </a:rPr>
              <a:t>(cf. Fichier photocopiable)</a:t>
            </a:r>
            <a:r>
              <a:rPr lang="fr-FR" sz="1800" dirty="0">
                <a:solidFill>
                  <a:schemeClr val="tx1"/>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 Aujourd’hui, vous allez travailler par deux. Avec votre voisin, cherchez de qui ou de quoi on parle et cherchez ce qu’on en dit. Puis, essayez de couper les phrases selon la grammaire. »</a:t>
            </a:r>
            <a:endParaRPr lang="fr-FR" sz="1800" b="0" u="none"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u="sng" dirty="0">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u="sng" dirty="0">
                <a:solidFill>
                  <a:schemeClr val="tx1"/>
                </a:solidFill>
                <a:effectLst/>
                <a:latin typeface="+mn-lt"/>
                <a:ea typeface="Calibri" panose="020F0502020204030204" pitchFamily="34" charset="0"/>
                <a:cs typeface="Times New Roman" panose="02020603050405020304" pitchFamily="18" charset="0"/>
              </a:rPr>
              <a:t>Réponse attendue</a:t>
            </a:r>
            <a:r>
              <a:rPr lang="fr-FR" sz="1800" b="1" dirty="0">
                <a:solidFill>
                  <a:schemeClr val="tx1"/>
                </a:solidFill>
                <a:effectLst/>
                <a:latin typeface="+mn-lt"/>
                <a:ea typeface="Calibri" panose="020F0502020204030204" pitchFamily="34" charset="0"/>
                <a:cs typeface="Times New Roman" panose="02020603050405020304" pitchFamily="18" charset="0"/>
              </a:rPr>
              <a:t> </a:t>
            </a:r>
            <a:r>
              <a:rPr lang="fr-FR" sz="1800" dirty="0">
                <a:solidFill>
                  <a:schemeClr val="tx1"/>
                </a:solidFill>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Ses défenses // grandissent.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Les oreilles // permettent la transpiration.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L’énorme pachyderme // balance sa trompe.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chemeClr val="tx1"/>
                </a:solidFill>
                <a:effectLst/>
                <a:latin typeface="+mn-lt"/>
                <a:ea typeface="Calibri" panose="020F0502020204030204" pitchFamily="34" charset="0"/>
                <a:cs typeface="Times New Roman" panose="02020603050405020304" pitchFamily="18" charset="0"/>
              </a:rPr>
              <a:t>La trompe de l’éléphant // sert à tout.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chemeClr val="tx1"/>
              </a:solidFill>
              <a:latin typeface="+mn-lt"/>
            </a:endParaRPr>
          </a:p>
        </p:txBody>
      </p:sp>
      <p:sp>
        <p:nvSpPr>
          <p:cNvPr id="4" name="Espace réservé du numéro de diapositive 3"/>
          <p:cNvSpPr>
            <a:spLocks noGrp="1"/>
          </p:cNvSpPr>
          <p:nvPr>
            <p:ph type="sldNum" sz="quarter" idx="5"/>
          </p:nvPr>
        </p:nvSpPr>
        <p:spPr/>
        <p:txBody>
          <a:bodyPr/>
          <a:lstStyle/>
          <a:p>
            <a:fld id="{27D9AE29-66ED-4717-9DC6-0C2D71D9BD6A}" type="slidenum">
              <a:rPr lang="fr-FR" smtClean="0"/>
              <a:t>9</a:t>
            </a:fld>
            <a:endParaRPr lang="fr-FR"/>
          </a:p>
        </p:txBody>
      </p:sp>
    </p:spTree>
    <p:extLst>
      <p:ext uri="{BB962C8B-B14F-4D97-AF65-F5344CB8AC3E}">
        <p14:creationId xmlns:p14="http://schemas.microsoft.com/office/powerpoint/2010/main" val="1460291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ECD69FF-EE83-2AA0-9490-0FC211CC3E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147357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229DF-D028-4C3E-9A0B-798CB1B13295}" type="datetimeFigureOut">
              <a:rPr lang="fr-FR" smtClean="0"/>
              <a:t>04/12/2023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297883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27229DF-D028-4C3E-9A0B-798CB1B13295}" type="datetimeFigureOut">
              <a:rPr lang="fr-FR" smtClean="0"/>
              <a:t>04/12/2023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69649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27229DF-D028-4C3E-9A0B-798CB1B13295}" type="datetimeFigureOut">
              <a:rPr lang="fr-FR" smtClean="0"/>
              <a:t>04/12/2023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18264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7229DF-D028-4C3E-9A0B-798CB1B13295}" type="datetimeFigureOut">
              <a:rPr lang="fr-FR" smtClean="0"/>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1662602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7229DF-D028-4C3E-9A0B-798CB1B13295}" type="datetimeFigureOut">
              <a:rPr lang="fr-FR" smtClean="0"/>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274642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B1A55C62-9A69-2885-EC0C-214BC52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88390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E59CBCB-BC9E-1789-0BDA-8A5E9B898B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9" name="Image 8">
            <a:extLst>
              <a:ext uri="{FF2B5EF4-FFF2-40B4-BE49-F238E27FC236}">
                <a16:creationId xmlns:a16="http://schemas.microsoft.com/office/drawing/2014/main" id="{10391D06-DCCA-33EF-4097-43E8694D96A0}"/>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96941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27229DF-D028-4C3E-9A0B-798CB1B13295}" type="datetimeFigureOut">
              <a:rPr lang="fr-FR" smtClean="0"/>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189080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27229DF-D028-4C3E-9A0B-798CB1B13295}" type="datetimeFigureOut">
              <a:rPr lang="fr-FR" smtClean="0"/>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405432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27229DF-D028-4C3E-9A0B-798CB1B13295}" type="datetimeFigureOut">
              <a:rPr lang="fr-FR" smtClean="0"/>
              <a:t>04/12/2023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3434915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27229DF-D028-4C3E-9A0B-798CB1B13295}" type="datetimeFigureOut">
              <a:rPr lang="fr-FR" smtClean="0"/>
              <a:t>04/12/2023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183966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27229DF-D028-4C3E-9A0B-798CB1B13295}" type="datetimeFigureOut">
              <a:rPr lang="fr-FR" smtClean="0"/>
              <a:t>04/12/2023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124091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27229DF-D028-4C3E-9A0B-798CB1B13295}" type="datetimeFigureOut">
              <a:rPr lang="fr-FR" smtClean="0"/>
              <a:t>04/12/2023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D11AE76-069C-4674-A0B2-BBB37DD45EDA}" type="slidenum">
              <a:rPr lang="fr-FR" smtClean="0"/>
              <a:t>‹N°›</a:t>
            </a:fld>
            <a:endParaRPr lang="fr-FR"/>
          </a:p>
        </p:txBody>
      </p:sp>
    </p:spTree>
    <p:extLst>
      <p:ext uri="{BB962C8B-B14F-4D97-AF65-F5344CB8AC3E}">
        <p14:creationId xmlns:p14="http://schemas.microsoft.com/office/powerpoint/2010/main" val="462465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229DF-D028-4C3E-9A0B-798CB1B13295}" type="datetimeFigureOut">
              <a:rPr lang="fr-FR" smtClean="0"/>
              <a:t>04/12/2023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1AE76-069C-4674-A0B2-BBB37DD45EDA}" type="slidenum">
              <a:rPr lang="fr-FR" smtClean="0"/>
              <a:t>‹N°›</a:t>
            </a:fld>
            <a:endParaRPr lang="fr-FR"/>
          </a:p>
        </p:txBody>
      </p:sp>
    </p:spTree>
    <p:extLst>
      <p:ext uri="{BB962C8B-B14F-4D97-AF65-F5344CB8AC3E}">
        <p14:creationId xmlns:p14="http://schemas.microsoft.com/office/powerpoint/2010/main" val="117799003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C5263517-D1A1-77E2-0D9C-BB6149FB0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460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5B0D0900-43E9-3D64-D62F-C25FCAB88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718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10;&#10;Description générée automatiquement">
            <a:extLst>
              <a:ext uri="{FF2B5EF4-FFF2-40B4-BE49-F238E27FC236}">
                <a16:creationId xmlns:a16="http://schemas.microsoft.com/office/drawing/2014/main" id="{0A7C42D2-F354-CE70-5965-FDAE5F060C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0783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Police&#10;&#10;Description générée automatiquement">
            <a:extLst>
              <a:ext uri="{FF2B5EF4-FFF2-40B4-BE49-F238E27FC236}">
                <a16:creationId xmlns:a16="http://schemas.microsoft.com/office/drawing/2014/main" id="{90EF88EF-FD7F-47D3-6A18-BA7989CDE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75152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 capture d’écran, Police, Page web&#10;&#10;Description générée automatiquement">
            <a:extLst>
              <a:ext uri="{FF2B5EF4-FFF2-40B4-BE49-F238E27FC236}">
                <a16:creationId xmlns:a16="http://schemas.microsoft.com/office/drawing/2014/main" id="{AE14ADFD-4443-C410-3D43-ACFF26B0A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820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clipart, capture d’écran, diagramme&#10;&#10;Description générée automatiquement">
            <a:extLst>
              <a:ext uri="{FF2B5EF4-FFF2-40B4-BE49-F238E27FC236}">
                <a16:creationId xmlns:a16="http://schemas.microsoft.com/office/drawing/2014/main" id="{C76C3F35-E5FF-508C-1BEB-51A9B5A8B8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58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E322483-D26D-675B-668E-B4C6963ABD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679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D28A243-2860-BD3F-E2CD-B9ADFCFA9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5802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E726A856-8ABF-B17A-1D5A-47AA7160D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4459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Page web&#10;&#10;Description générée automatiquement">
            <a:extLst>
              <a:ext uri="{FF2B5EF4-FFF2-40B4-BE49-F238E27FC236}">
                <a16:creationId xmlns:a16="http://schemas.microsoft.com/office/drawing/2014/main" id="{5B5523AA-0776-8967-8D82-EB4D4A34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41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essin humoristique, graphisme&#10;&#10;Description générée automatiquement">
            <a:extLst>
              <a:ext uri="{FF2B5EF4-FFF2-40B4-BE49-F238E27FC236}">
                <a16:creationId xmlns:a16="http://schemas.microsoft.com/office/drawing/2014/main" id="{5DF1FB80-2FB2-EFBC-F57B-ABCCB5F01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6473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essin, illustration, croquis&#10;&#10;Description générée automatiquement">
            <a:extLst>
              <a:ext uri="{FF2B5EF4-FFF2-40B4-BE49-F238E27FC236}">
                <a16:creationId xmlns:a16="http://schemas.microsoft.com/office/drawing/2014/main" id="{D13C8302-3E4D-7ABA-401B-AF5E1E25C7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87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644D0237-E113-1E60-9932-5DFBC22E0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723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F2E38F2F-7F5F-0E92-A1E3-0B7D546805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23249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7585E53D-2D2F-7BD4-61AF-44D744446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3602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olice&#10;&#10;Description générée automatiquement">
            <a:extLst>
              <a:ext uri="{FF2B5EF4-FFF2-40B4-BE49-F238E27FC236}">
                <a16:creationId xmlns:a16="http://schemas.microsoft.com/office/drawing/2014/main" id="{1D91D814-43AB-F24B-968B-1AA3C65930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2456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EE88BA2F-6218-23DC-E30C-2B698FD6F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7252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D01C6C38-4417-CA8D-9F55-A5BBE8364F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80754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10;&#10;Description générée automatiquement">
            <a:extLst>
              <a:ext uri="{FF2B5EF4-FFF2-40B4-BE49-F238E27FC236}">
                <a16:creationId xmlns:a16="http://schemas.microsoft.com/office/drawing/2014/main" id="{EA3046B3-BAC0-9D43-4C04-1929BEC40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3661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FF717EF2-BD9C-8246-361B-390730511B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53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8DBC84D0-20F4-5221-82DB-104AF9BCF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931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9435D812-DB68-11E1-0611-B1E733BFA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876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7A105B7F-690C-324B-3521-B31CB870E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0888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F17ED14F-6B9A-35AA-07D5-FAFEEC6082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66140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EF1C998F-6944-169D-4F2A-9164E401C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249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affichage, logiciel&#10;&#10;Description générée automatiquement">
            <a:extLst>
              <a:ext uri="{FF2B5EF4-FFF2-40B4-BE49-F238E27FC236}">
                <a16:creationId xmlns:a16="http://schemas.microsoft.com/office/drawing/2014/main" id="{5679C52E-B894-D824-3BB6-9396AA7DB6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182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E6D44320-D4F5-027C-182D-F03210F07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967798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PASCHAL CAROLINE</DisplayName>
        <AccountId>9</AccountId>
        <AccountType/>
      </UserInfo>
      <UserInfo>
        <DisplayName>BELLEMIN SANDRA</DisplayName>
        <AccountId>19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9E482-7F46-4AF7-BCDD-612E464603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2bdef0-0862-4bc9-8ae1-8aa74d93ea48"/>
    <ds:schemaRef ds:uri="0712efe7-30c0-4671-85e6-f0521d1b12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FE9824-4E23-4839-834F-6A654CCE196C}">
  <ds:schemaRefs>
    <ds:schemaRef ds:uri="78930844-7ca7-4771-ad53-9658c2095a47"/>
    <ds:schemaRef ds:uri="http://schemas.openxmlformats.org/package/2006/metadata/core-propertie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85c0154b-c1f1-454a-9cce-58d1a683144e"/>
    <ds:schemaRef ds:uri="http://www.w3.org/XML/1998/namespace"/>
    <ds:schemaRef ds:uri="0712efe7-30c0-4671-85e6-f0521d1b12d0"/>
  </ds:schemaRefs>
</ds:datastoreItem>
</file>

<file path=customXml/itemProps3.xml><?xml version="1.0" encoding="utf-8"?>
<ds:datastoreItem xmlns:ds="http://schemas.openxmlformats.org/officeDocument/2006/customXml" ds:itemID="{62E50608-A7DA-4629-9BC7-2D6AFE68FB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232</TotalTime>
  <Words>1619</Words>
  <Application>Microsoft Office PowerPoint</Application>
  <PresentationFormat>Affichage à l'écran (4:3)</PresentationFormat>
  <Paragraphs>169</Paragraphs>
  <Slides>27</Slides>
  <Notes>27</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11</cp:revision>
  <dcterms:created xsi:type="dcterms:W3CDTF">2023-02-17T14:57:00Z</dcterms:created>
  <dcterms:modified xsi:type="dcterms:W3CDTF">2023-12-04T09:20:30Z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ies>
</file>