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53" r:id="rId5"/>
    <p:sldMasterId id="2147483662" r:id="rId6"/>
    <p:sldMasterId id="2147483666" r:id="rId7"/>
  </p:sldMasterIdLst>
  <p:notesMasterIdLst>
    <p:notesMasterId r:id="rId30"/>
  </p:notesMasterIdLst>
  <p:sldIdLst>
    <p:sldId id="256" r:id="rId8"/>
    <p:sldId id="305" r:id="rId9"/>
    <p:sldId id="304" r:id="rId10"/>
    <p:sldId id="306" r:id="rId11"/>
    <p:sldId id="307" r:id="rId12"/>
    <p:sldId id="308" r:id="rId13"/>
    <p:sldId id="290" r:id="rId14"/>
    <p:sldId id="291" r:id="rId15"/>
    <p:sldId id="292" r:id="rId16"/>
    <p:sldId id="300" r:id="rId17"/>
    <p:sldId id="301" r:id="rId18"/>
    <p:sldId id="293" r:id="rId19"/>
    <p:sldId id="294" r:id="rId20"/>
    <p:sldId id="295" r:id="rId21"/>
    <p:sldId id="296" r:id="rId22"/>
    <p:sldId id="297" r:id="rId23"/>
    <p:sldId id="310" r:id="rId24"/>
    <p:sldId id="285" r:id="rId25"/>
    <p:sldId id="309" r:id="rId26"/>
    <p:sldId id="298" r:id="rId27"/>
    <p:sldId id="311" r:id="rId28"/>
    <p:sldId id="287" r:id="rId2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5" roundtripDataSignature="AMtx7miNbJHp9ho4ruAvxi+IG1Imtxoxr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75900-4CD5-0B77-42CA-03FBCC6F856F}" name="Pauline Lion" initials="PL" userId="48ef9a2cfb904c2c" providerId="Windows Live"/>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 id="{BCEC0C35-085C-D9B9-E378-2995294E600F}" name="Sylvie Advenier" initials="SA" userId="516bcc22ff4f1580" providerId="Windows Live"/>
  <p188:author id="{99329D8D-736E-127F-056B-D92D91D3CEEB}" name="Harmonie Rossi Tessier" initials="HRT" userId="ce3dc0babca3d520" providerId="Windows Live"/>
  <p188:author id="{CB410498-00AA-A716-1E6C-E42B11846246}" name="jennifer riviere" initials="jr" userId="77148290420568c5" providerId="Windows Live"/>
  <p188:author id="{A731B9A7-FB2F-8BD0-97C6-EA6906EE8F3B}" name="Justine Taillade" initials="JT" userId="Justine Taillade" providerId="None"/>
  <p188:author id="{2EACF4B5-B5D6-1F77-434B-4ACC816D40DA}" name="Caroline HACHE" initials="CH" userId="Caroline HACHE" providerId="None"/>
  <p188:author id="{4CF84EDD-95CE-3E5E-4B94-06DB52278683}" name="Christophe Dracos" initials="CD" userId="S::cri.dracos_outlook.fr#ext#@hachette.onmicrosoft.com::9a339485-cc17-450e-b56d-f2edc49cae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hristophe DRACOS" initials="" lastIdx="5" clrIdx="0"/>
  <p:cmAuthor id="1" name="jennifer r" initials="" lastIdx="10" clrIdx="1"/>
  <p:cmAuthor id="2" name="Catherine MALLARD" initials="" lastIdx="7" clrIdx="2"/>
  <p:cmAuthor id="3" name="Pauline Negrel-Lion" initials="" lastIdx="10" clrIdx="3"/>
  <p:cmAuthor id="4" name="HACHE Caroline" initials="" lastIdx="3" clrIdx="4"/>
  <p:cmAuthor id="5" name="Harmonie Tessier" initials=""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C4D1"/>
    <a:srgbClr val="FFD1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9580B5-1E38-4880-A4EA-D6B09956D1FC}" v="444" dt="2025-03-21T16:01:25.8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71186" autoAdjust="0"/>
  </p:normalViewPr>
  <p:slideViewPr>
    <p:cSldViewPr snapToGrid="0">
      <p:cViewPr varScale="1">
        <p:scale>
          <a:sx n="79" d="100"/>
          <a:sy n="79" d="100"/>
        </p:scale>
        <p:origin x="2502" y="78"/>
      </p:cViewPr>
      <p:guideLst>
        <p:guide orient="horz" pos="2160"/>
        <p:guide pos="288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55" Type="http://customschemas.google.com/relationships/presentationmetadata" Target="metadata"/><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5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i="1" dirty="0"/>
              <a:t>Aujourd’hui, nous allons mesurer</a:t>
            </a:r>
            <a:r>
              <a:rPr lang="fr-FR" i="1" baseline="0" dirty="0"/>
              <a:t> la longueur de différentes bandes.</a:t>
            </a:r>
            <a:endParaRPr i="1" dirty="0"/>
          </a:p>
        </p:txBody>
      </p:sp>
      <p:sp>
        <p:nvSpPr>
          <p:cNvPr id="108" name="Google Shape;10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i="0" u="none" baseline="0" dirty="0"/>
              <a:t>Insister sur le positionnement de la règle graduée par rapport à la bande à mesurer.</a:t>
            </a:r>
            <a:endParaRPr dirty="0"/>
          </a:p>
        </p:txBody>
      </p:sp>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extLst>
      <p:ext uri="{BB962C8B-B14F-4D97-AF65-F5344CB8AC3E}">
        <p14:creationId xmlns:p14="http://schemas.microsoft.com/office/powerpoint/2010/main" val="1148336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i="0" u="none" baseline="0" dirty="0">
                    <a:latin typeface="Calibri" panose="020F0502020204030204" pitchFamily="34" charset="0"/>
                    <a:ea typeface="Calibri" panose="020F0502020204030204" pitchFamily="34" charset="0"/>
                    <a:cs typeface="Calibri" panose="020F0502020204030204" pitchFamily="34" charset="0"/>
                  </a:rPr>
                  <a:t>Conclure la discussion par la mesure exacte de 4/10 et écrire sous la bande « E = 4/10 </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d’unité ». Borner la longueur de la bande</a:t>
                </a:r>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en la montrant avec vos mains. </a:t>
                </a:r>
              </a:p>
              <a:p>
                <a:pPr marL="0"/>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Si besoin, demander aux élèves de mesurer de nouveau la bande E en positionnant correctement le</a:t>
                </a:r>
                <a14:m>
                  <m:oMath xmlns:m="http://schemas.openxmlformats.org/officeDocument/2006/math">
                    <m:r>
                      <m:rPr>
                        <m:nor/>
                      </m:rPr>
                      <a:rPr lang="fr-FR" sz="1200" b="0" i="0" u="none" strike="noStrike" cap="none" smtClean="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m:t> </m:t>
                    </m:r>
                  </m:oMath>
                </a14:m>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0</a:t>
                </a:r>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a:t>
                </a:r>
                <a:endParaRPr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0" u="none" baseline="0" dirty="0" smtClean="0"/>
                  <a:t>Réponse attendue : </a:t>
                </a:r>
                <a:r>
                  <a:rPr lang="fr-FR" sz="1200" b="0" i="0" u="none" strike="noStrike" cap="none" smtClean="0">
                    <a:solidFill>
                      <a:schemeClr val="dk1"/>
                    </a:solidFill>
                    <a:effectLst/>
                    <a:latin typeface="Cambria Math" charset="0"/>
                    <a:ea typeface="Calibri"/>
                    <a:cs typeface="Calibri"/>
                    <a:sym typeface="Calibri"/>
                  </a:rPr>
                  <a:t>4/10</a:t>
                </a:r>
                <a:r>
                  <a:rPr lang="fr-FR" i="0" u="none" baseline="0" dirty="0" smtClean="0"/>
                  <a:t> </a:t>
                </a:r>
                <a:r>
                  <a:rPr lang="fr-FR" i="0" baseline="0" dirty="0" smtClean="0"/>
                  <a:t>d’unité</a:t>
                </a:r>
                <a:endParaRPr lang="fr-FR" i="0" u="none" baseline="0" dirty="0" smtClean="0"/>
              </a:p>
              <a:p>
                <a:pPr marL="0"/>
                <a:r>
                  <a:rPr lang="fr-FR" i="0" u="none" baseline="0" dirty="0" smtClean="0"/>
                  <a:t>Conclure </a:t>
                </a:r>
                <a:r>
                  <a:rPr lang="fr-FR" i="0" u="none" baseline="0" dirty="0" smtClean="0"/>
                  <a:t>la discussion par la mesure exacte de</a:t>
                </a:r>
                <a:r>
                  <a:rPr lang="fr-FR" sz="1200" b="0" i="0" u="none" strike="noStrike" cap="none" smtClean="0">
                    <a:solidFill>
                      <a:schemeClr val="dk1"/>
                    </a:solidFill>
                    <a:effectLst/>
                    <a:latin typeface="Cambria Math" charset="0"/>
                    <a:ea typeface="Calibri"/>
                    <a:cs typeface="Calibri"/>
                    <a:sym typeface="Calibri"/>
                  </a:rPr>
                  <a:t>  4/10   </a:t>
                </a:r>
                <a:r>
                  <a:rPr lang="fr-FR" i="0" u="none" baseline="0" dirty="0" smtClean="0"/>
                  <a:t>et écrire sous la bande « a = </a:t>
                </a:r>
                <a:r>
                  <a:rPr lang="fr-FR" sz="1200" b="0" i="0" u="none" strike="noStrike" cap="none" smtClean="0">
                    <a:solidFill>
                      <a:schemeClr val="dk1"/>
                    </a:solidFill>
                    <a:effectLst/>
                    <a:latin typeface="Cambria Math" charset="0"/>
                    <a:ea typeface="Calibri"/>
                    <a:cs typeface="Calibri"/>
                    <a:sym typeface="Calibri"/>
                  </a:rPr>
                  <a:t>4/10</a:t>
                </a:r>
                <a:r>
                  <a:rPr lang="fr-FR" sz="1200" b="0" i="0" u="none" strike="noStrike" cap="none" dirty="0" smtClean="0">
                    <a:solidFill>
                      <a:schemeClr val="dk1"/>
                    </a:solidFill>
                    <a:effectLst/>
                    <a:ea typeface="Calibri"/>
                    <a:cs typeface="Calibri"/>
                    <a:sym typeface="Calibri"/>
                  </a:rPr>
                  <a:t> ». </a:t>
                </a:r>
                <a:r>
                  <a:rPr lang="fr-FR" sz="1200" b="0" i="0" u="none" strike="noStrike" cap="none" dirty="0" smtClean="0">
                    <a:solidFill>
                      <a:schemeClr val="dk1"/>
                    </a:solidFill>
                    <a:effectLst/>
                    <a:ea typeface="Calibri"/>
                    <a:cs typeface="Calibri"/>
                    <a:sym typeface="Calibri"/>
                  </a:rPr>
                  <a:t>Montrer la longueur de la bande</a:t>
                </a:r>
                <a:r>
                  <a:rPr lang="fr-FR" sz="1200" b="0" i="0" u="none" strike="noStrike" cap="none" baseline="0" dirty="0" smtClean="0">
                    <a:solidFill>
                      <a:schemeClr val="dk1"/>
                    </a:solidFill>
                    <a:effectLst/>
                    <a:ea typeface="Calibri"/>
                    <a:cs typeface="Calibri"/>
                    <a:sym typeface="Calibri"/>
                  </a:rPr>
                  <a:t> en la montrant avec vos mains. </a:t>
                </a:r>
                <a:r>
                  <a:rPr lang="fr-FR" sz="1200" b="0" i="0" u="none" strike="noStrike" cap="none" dirty="0" smtClean="0">
                    <a:solidFill>
                      <a:schemeClr val="dk1"/>
                    </a:solidFill>
                    <a:effectLst/>
                    <a:ea typeface="Calibri"/>
                    <a:cs typeface="Calibri"/>
                    <a:sym typeface="Calibri"/>
                  </a:rPr>
                  <a:t>Si besoin, demander </a:t>
                </a:r>
                <a:r>
                  <a:rPr lang="fr-FR" sz="1200" b="0" i="0" u="none" strike="noStrike" cap="none" dirty="0" smtClean="0">
                    <a:solidFill>
                      <a:schemeClr val="dk1"/>
                    </a:solidFill>
                    <a:effectLst/>
                    <a:ea typeface="Calibri"/>
                    <a:cs typeface="Calibri"/>
                    <a:sym typeface="Calibri"/>
                  </a:rPr>
                  <a:t>aux élèves de mesurer de nouveau la bande a en positionnant correctement le 0</a:t>
                </a:r>
                <a:r>
                  <a:rPr lang="fr-FR" sz="1200" b="0" i="0" u="none" strike="noStrike" cap="none" baseline="0" dirty="0" smtClean="0">
                    <a:solidFill>
                      <a:schemeClr val="dk1"/>
                    </a:solidFill>
                    <a:effectLst/>
                    <a:ea typeface="Calibri"/>
                    <a:cs typeface="Calibri"/>
                    <a:sym typeface="Calibri"/>
                  </a:rPr>
                  <a:t>. </a:t>
                </a:r>
                <a:endParaRPr lang="fr-FR" sz="1200" b="0" i="0" u="none" strike="noStrike" cap="none" dirty="0" smtClean="0">
                  <a:solidFill>
                    <a:schemeClr val="dk1"/>
                  </a:solidFill>
                  <a:effectLst/>
                  <a:ea typeface="Calibri"/>
                  <a:cs typeface="Calibri"/>
                  <a:sym typeface="Calibri"/>
                </a:endParaRPr>
              </a:p>
              <a:p>
                <a:pPr marL="0"/>
                <a:endParaRPr lang="fr-FR" i="0" u="none" baseline="0" dirty="0" smtClean="0"/>
              </a:p>
              <a:p>
                <a:pPr marL="0" lvl="0" indent="0" algn="l" rtl="0">
                  <a:spcBef>
                    <a:spcPts val="0"/>
                  </a:spcBef>
                  <a:spcAft>
                    <a:spcPts val="0"/>
                  </a:spcAft>
                  <a:buNone/>
                </a:pPr>
                <a:endParaRPr dirty="0"/>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extLst>
      <p:ext uri="{BB962C8B-B14F-4D97-AF65-F5344CB8AC3E}">
        <p14:creationId xmlns:p14="http://schemas.microsoft.com/office/powerpoint/2010/main" val="19808303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Même démarche.</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i="0" u="none" baseline="0" dirty="0">
                    <a:latin typeface="Calibri" panose="020F0502020204030204" pitchFamily="34" charset="0"/>
                    <a:ea typeface="Calibri" panose="020F0502020204030204" pitchFamily="34" charset="0"/>
                    <a:cs typeface="Calibri" panose="020F0502020204030204" pitchFamily="34" charset="0"/>
                  </a:rPr>
                  <a:t>Réponse attendue </a:t>
                </a:r>
                <a:r>
                  <a:rPr lang="fr-FR" i="0" u="none" baseline="0" dirty="0">
                    <a:latin typeface="Calibri" panose="020F0502020204030204" pitchFamily="34" charset="0"/>
                    <a:ea typeface="Calibri" panose="020F0502020204030204" pitchFamily="34" charset="0"/>
                    <a:cs typeface="Calibri" panose="020F0502020204030204" pitchFamily="34" charset="0"/>
                  </a:rPr>
                  <a:t>: 8/10 </a:t>
                </a:r>
                <a:r>
                  <a:rPr lang="fr-FR" i="0" baseline="0" dirty="0">
                    <a:latin typeface="Calibri" panose="020F0502020204030204" pitchFamily="34" charset="0"/>
                    <a:ea typeface="Calibri" panose="020F0502020204030204" pitchFamily="34" charset="0"/>
                    <a:cs typeface="Calibri" panose="020F0502020204030204" pitchFamily="34" charset="0"/>
                  </a:rPr>
                  <a:t>d’unité</a:t>
                </a:r>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a:t>
                </a:r>
                <a:endPar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endParaRP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0" u="none" baseline="0" dirty="0" smtClean="0"/>
                  <a:t>Réponse attendue : </a:t>
                </a:r>
                <a:r>
                  <a:rPr lang="fr-FR" sz="1200" b="0" i="0" u="none" strike="noStrike" cap="none" smtClean="0">
                    <a:solidFill>
                      <a:schemeClr val="dk1"/>
                    </a:solidFill>
                    <a:effectLst/>
                    <a:latin typeface="Cambria Math" charset="0"/>
                    <a:ea typeface="Calibri"/>
                    <a:cs typeface="Calibri"/>
                    <a:sym typeface="Calibri"/>
                  </a:rPr>
                  <a:t>8/10</a:t>
                </a:r>
                <a:r>
                  <a:rPr lang="fr-FR" sz="1200" b="0" i="0" u="none" strike="noStrike" cap="none" dirty="0" smtClean="0">
                    <a:solidFill>
                      <a:schemeClr val="dk1"/>
                    </a:solidFill>
                    <a:effectLst/>
                    <a:ea typeface="Calibri"/>
                    <a:cs typeface="Calibri"/>
                    <a:sym typeface="Calibri"/>
                  </a:rPr>
                  <a:t> </a:t>
                </a:r>
                <a:r>
                  <a:rPr lang="fr-FR" i="0" baseline="0" dirty="0" smtClean="0"/>
                  <a:t>d’unité</a:t>
                </a:r>
                <a:endParaRPr lang="fr-FR" sz="1200" b="0" i="0" u="none" strike="noStrike" cap="none" dirty="0" smtClean="0">
                  <a:solidFill>
                    <a:schemeClr val="dk1"/>
                  </a:solidFill>
                  <a:effectLst/>
                  <a:ea typeface="Calibri"/>
                  <a:cs typeface="Calibri"/>
                  <a:sym typeface="Calibri"/>
                </a:endParaRPr>
              </a:p>
              <a:p>
                <a:pPr marL="0"/>
                <a:r>
                  <a:rPr lang="fr-FR" sz="1200" b="0" i="0" u="none" strike="noStrike" cap="none" dirty="0" smtClean="0">
                    <a:solidFill>
                      <a:schemeClr val="dk1"/>
                    </a:solidFill>
                    <a:effectLst/>
                    <a:ea typeface="Calibri"/>
                    <a:cs typeface="Calibri"/>
                    <a:sym typeface="Calibri"/>
                  </a:rPr>
                  <a:t>Même démarche.</a:t>
                </a:r>
                <a:endParaRPr lang="fr-FR" sz="1200" b="0" i="0" u="none" strike="noStrike" cap="none" dirty="0">
                  <a:solidFill>
                    <a:schemeClr val="dk1"/>
                  </a:solidFill>
                  <a:effectLst/>
                  <a:ea typeface="Calibri"/>
                  <a:cs typeface="Calibri"/>
                  <a:sym typeface="Calibri"/>
                </a:endParaRPr>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extLst>
      <p:ext uri="{BB962C8B-B14F-4D97-AF65-F5344CB8AC3E}">
        <p14:creationId xmlns:p14="http://schemas.microsoft.com/office/powerpoint/2010/main" val="601026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Lors de la discussion collective, devrait apparaitre 10/10 </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comme réponse, et</a:t>
                </a:r>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peut-être 1 unité. </a:t>
                </a:r>
              </a:p>
              <a:p>
                <a:pPr marL="0"/>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Si ce n’est pas le cas, rappeler que la bande G mesure 10/10</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c’est-à-dire la même longueur que</a:t>
                </a:r>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la bande graduée, donc </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1</a:t>
                </a:r>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unité. Cette</a:t>
                </a:r>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notation est d’ailleurs à privilégier. Écrire « 10/10 = 1 unité » sur les pointillés.</a:t>
                </a:r>
                <a:endPar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endParaRP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i="0" u="none" baseline="0" dirty="0">
                    <a:latin typeface="Calibri" panose="020F0502020204030204" pitchFamily="34" charset="0"/>
                    <a:ea typeface="Calibri" panose="020F0502020204030204" pitchFamily="34" charset="0"/>
                    <a:cs typeface="Calibri" panose="020F0502020204030204" pitchFamily="34" charset="0"/>
                  </a:rPr>
                  <a:t>Réponse attendue </a:t>
                </a:r>
                <a:r>
                  <a:rPr lang="fr-FR" i="0" u="none" baseline="0" dirty="0">
                    <a:latin typeface="Calibri" panose="020F0502020204030204" pitchFamily="34" charset="0"/>
                    <a:ea typeface="Calibri" panose="020F0502020204030204" pitchFamily="34" charset="0"/>
                    <a:cs typeface="Calibri" panose="020F0502020204030204" pitchFamily="34" charset="0"/>
                  </a:rPr>
                  <a:t>: 10/10</a:t>
                </a:r>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 </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1</a:t>
                </a:r>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unité.</a:t>
                </a: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i="0" u="none" baseline="0" dirty="0" smtClean="0"/>
                  <a:t>Réponse attendue : </a:t>
                </a:r>
                <a:r>
                  <a:rPr lang="fr-FR" sz="1200" b="0" i="0" u="none" strike="noStrike" cap="none" dirty="0" smtClean="0">
                    <a:solidFill>
                      <a:schemeClr val="dk1"/>
                    </a:solidFill>
                    <a:effectLst/>
                    <a:ea typeface="Calibri"/>
                    <a:cs typeface="Calibri"/>
                    <a:sym typeface="Calibri"/>
                  </a:rPr>
                  <a:t>1 unité</a:t>
                </a:r>
                <a:endParaRPr lang="fr-FR" sz="1200" b="0" i="0" u="none" strike="noStrike" cap="none" dirty="0">
                  <a:solidFill>
                    <a:schemeClr val="dk1"/>
                  </a:solidFill>
                  <a:effectLst/>
                  <a:ea typeface="Calibri"/>
                  <a:cs typeface="Calibri"/>
                  <a:sym typeface="Calibri"/>
                </a:endParaRPr>
              </a:p>
              <a:p>
                <a:pPr marL="0"/>
                <a:r>
                  <a:rPr lang="fr-FR" sz="1200" b="0" i="0" u="none" strike="noStrike" cap="none" baseline="0" dirty="0" smtClean="0">
                    <a:solidFill>
                      <a:schemeClr val="dk1"/>
                    </a:solidFill>
                    <a:effectLst/>
                    <a:ea typeface="Calibri"/>
                    <a:cs typeface="Calibri"/>
                    <a:sym typeface="Calibri"/>
                  </a:rPr>
                  <a:t>Lors </a:t>
                </a:r>
                <a:r>
                  <a:rPr lang="fr-FR" sz="1200" b="0" i="0" u="none" strike="noStrike" cap="none" baseline="0" dirty="0" smtClean="0">
                    <a:solidFill>
                      <a:schemeClr val="dk1"/>
                    </a:solidFill>
                    <a:effectLst/>
                    <a:ea typeface="Calibri"/>
                    <a:cs typeface="Calibri"/>
                    <a:sym typeface="Calibri"/>
                  </a:rPr>
                  <a:t>de la discussion collective, devrait apparaitre </a:t>
                </a:r>
                <a:r>
                  <a:rPr lang="fr-FR" sz="1200" b="0" i="0" u="none" strike="noStrike" cap="none" smtClean="0">
                    <a:solidFill>
                      <a:schemeClr val="dk1"/>
                    </a:solidFill>
                    <a:effectLst/>
                    <a:latin typeface="Cambria Math" charset="0"/>
                    <a:ea typeface="Calibri"/>
                    <a:cs typeface="Calibri"/>
                    <a:sym typeface="Calibri"/>
                  </a:rPr>
                  <a:t>10/10</a:t>
                </a:r>
                <a:r>
                  <a:rPr lang="fr-FR" sz="1200" b="0" i="0" u="none" strike="noStrike" cap="none" dirty="0" smtClean="0">
                    <a:solidFill>
                      <a:schemeClr val="dk1"/>
                    </a:solidFill>
                    <a:effectLst/>
                    <a:ea typeface="Calibri"/>
                    <a:cs typeface="Calibri"/>
                    <a:sym typeface="Calibri"/>
                  </a:rPr>
                  <a:t> comme réponse et</a:t>
                </a:r>
                <a:r>
                  <a:rPr lang="fr-FR" sz="1200" b="0" i="0" u="none" strike="noStrike" cap="none" baseline="0" dirty="0" smtClean="0">
                    <a:solidFill>
                      <a:schemeClr val="dk1"/>
                    </a:solidFill>
                    <a:effectLst/>
                    <a:ea typeface="Calibri"/>
                    <a:cs typeface="Calibri"/>
                    <a:sym typeface="Calibri"/>
                  </a:rPr>
                  <a:t> peut-être 1 unité. Si ce n’est pas le cas, il vous faudra introduire que la bande c mesure  </a:t>
                </a:r>
                <a:r>
                  <a:rPr lang="fr-FR" sz="1200" b="0" i="0" u="none" strike="noStrike" cap="none" smtClean="0">
                    <a:solidFill>
                      <a:schemeClr val="dk1"/>
                    </a:solidFill>
                    <a:effectLst/>
                    <a:latin typeface="Cambria Math" charset="0"/>
                    <a:ea typeface="Calibri"/>
                    <a:cs typeface="Calibri"/>
                    <a:sym typeface="Calibri"/>
                  </a:rPr>
                  <a:t>10/10</a:t>
                </a:r>
                <a:r>
                  <a:rPr lang="fr-FR" sz="1200" b="0" i="0" u="none" strike="noStrike" cap="none" dirty="0" smtClean="0">
                    <a:solidFill>
                      <a:schemeClr val="dk1"/>
                    </a:solidFill>
                    <a:effectLst/>
                    <a:ea typeface="Calibri"/>
                    <a:cs typeface="Calibri"/>
                    <a:sym typeface="Calibri"/>
                  </a:rPr>
                  <a:t> , c’est-à-dire 1 unité. Cette</a:t>
                </a:r>
                <a:r>
                  <a:rPr lang="fr-FR" sz="1200" b="0" i="0" u="none" strike="noStrike" cap="none" baseline="0" dirty="0" smtClean="0">
                    <a:solidFill>
                      <a:schemeClr val="dk1"/>
                    </a:solidFill>
                    <a:effectLst/>
                    <a:ea typeface="Calibri"/>
                    <a:cs typeface="Calibri"/>
                    <a:sym typeface="Calibri"/>
                  </a:rPr>
                  <a:t> notation est d’ailleurs à </a:t>
                </a:r>
                <a:r>
                  <a:rPr lang="fr-FR" sz="1200" b="0" i="0" u="none" strike="noStrike" cap="none" baseline="0" dirty="0" smtClean="0">
                    <a:solidFill>
                      <a:schemeClr val="dk1"/>
                    </a:solidFill>
                    <a:effectLst/>
                    <a:ea typeface="Calibri"/>
                    <a:cs typeface="Calibri"/>
                    <a:sym typeface="Calibri"/>
                  </a:rPr>
                  <a:t>privilégier. </a:t>
                </a:r>
                <a:r>
                  <a:rPr lang="fr-FR" sz="1200" b="0" i="0" u="none" strike="noStrike" cap="none" baseline="0" dirty="0" smtClean="0">
                    <a:solidFill>
                      <a:schemeClr val="dk1"/>
                    </a:solidFill>
                    <a:effectLst/>
                    <a:ea typeface="Calibri"/>
                    <a:cs typeface="Calibri"/>
                    <a:sym typeface="Calibri"/>
                  </a:rPr>
                  <a:t>Écrire « 1 unité » sur les pointillés.</a:t>
                </a:r>
                <a:endParaRPr lang="fr-FR" sz="1200" b="0" i="0" u="none" strike="noStrike" cap="none" dirty="0" smtClean="0">
                  <a:solidFill>
                    <a:schemeClr val="dk1"/>
                  </a:solidFill>
                  <a:effectLst/>
                  <a:ea typeface="Calibri"/>
                  <a:cs typeface="Calibri"/>
                  <a:sym typeface="Calibri"/>
                </a:endParaRPr>
              </a:p>
              <a:p>
                <a:pPr marL="0"/>
                <a:endParaRPr lang="fr-FR" i="0" u="none" baseline="0" dirty="0" smtClean="0"/>
              </a:p>
              <a:p>
                <a:pPr marL="0"/>
                <a:endParaRPr lang="fr-FR" sz="1200" b="0" i="0" u="none" strike="noStrike" cap="none" dirty="0" smtClean="0">
                  <a:solidFill>
                    <a:schemeClr val="dk1"/>
                  </a:solidFill>
                  <a:effectLst/>
                  <a:ea typeface="Calibri"/>
                  <a:cs typeface="Calibri"/>
                  <a:sym typeface="Calibri"/>
                </a:endParaRPr>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extLst>
      <p:ext uri="{BB962C8B-B14F-4D97-AF65-F5344CB8AC3E}">
        <p14:creationId xmlns:p14="http://schemas.microsoft.com/office/powerpoint/2010/main" val="117269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Lors de la phase de recherche, le fait que la bande H soit plus longue que la bande graduée en dixièmes peut mettre les élèves en difficulté. </a:t>
                </a:r>
              </a:p>
              <a:p>
                <a:pPr marL="0"/>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Faire verbaliser en collectif la difficulté rencontrée et interroger les élèves sur la manière de procéder pour mesurer la bande H avec une seule bande graduée, plus petite que la bande H. Faire émerger une technique de report de la bande en dixièmes (ici 2 reports). Attirer l’attention des élèves sur l’importance de repérer avec précision la fin de la première bande graduée avant de la repositionner pour terminer de mesurer la bande. Il peut être utile de faire une démonstration au tableau. Puis relancer un temps de recherche individuelle.</a:t>
                </a:r>
              </a:p>
              <a:p>
                <a:pPr marL="0"/>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Lors du retour collectif, faire remarquer que l’écriture mathématique s’appuie sur la verbalisation : </a:t>
                </a:r>
                <a:r>
                  <a:rPr lang="fr-FR" sz="1200" b="0" i="1"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la bande H mesure 1 unité entière et 4 dixièmes de l’unité, donc on écrit en mathématiques « 1 unité + 4/10 </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d’unité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i="0" u="none" baseline="0" dirty="0">
                    <a:latin typeface="Calibri" panose="020F0502020204030204" pitchFamily="34" charset="0"/>
                    <a:ea typeface="Calibri" panose="020F0502020204030204" pitchFamily="34" charset="0"/>
                    <a:cs typeface="Calibri" panose="020F0502020204030204" pitchFamily="34" charset="0"/>
                  </a:rPr>
                  <a:t>Réponse attendue</a:t>
                </a:r>
                <a:r>
                  <a:rPr lang="fr-FR" sz="1200" b="0" i="1"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a:t>
                </a:r>
                <a:r>
                  <a:rPr lang="fr-FR" i="0" u="none" baseline="0" dirty="0">
                    <a:latin typeface="Calibri" panose="020F0502020204030204" pitchFamily="34" charset="0"/>
                    <a:ea typeface="Calibri" panose="020F0502020204030204" pitchFamily="34" charset="0"/>
                    <a:cs typeface="Calibri" panose="020F0502020204030204" pitchFamily="34" charset="0"/>
                  </a:rPr>
                  <a:t>: </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1</a:t>
                </a:r>
                <a:r>
                  <a:rPr lang="fr-FR" sz="1200" b="0" i="1"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unité + 4/10 d’unité.</a:t>
                </a:r>
                <a:endParaRPr lang="fr-FR" i="0" u="none" baseline="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i="0" u="none" baseline="0" dirty="0" smtClean="0"/>
                  <a:t>Réponse attendue : </a:t>
                </a:r>
                <a:r>
                  <a:rPr lang="fr-FR" sz="1200" b="0" i="0" u="none" strike="noStrike" cap="none" dirty="0" smtClean="0">
                    <a:solidFill>
                      <a:schemeClr val="dk1"/>
                    </a:solidFill>
                    <a:effectLst/>
                    <a:ea typeface="Calibri"/>
                    <a:cs typeface="Calibri"/>
                    <a:sym typeface="Calibri"/>
                  </a:rPr>
                  <a:t>1 unité + </a:t>
                </a:r>
                <a:r>
                  <a:rPr lang="fr-FR" sz="1200" b="0" i="0" u="none" strike="noStrike" cap="none" smtClean="0">
                    <a:solidFill>
                      <a:schemeClr val="dk1"/>
                    </a:solidFill>
                    <a:effectLst/>
                    <a:latin typeface="Cambria Math" charset="0"/>
                    <a:ea typeface="Calibri"/>
                    <a:cs typeface="Calibri"/>
                    <a:sym typeface="Calibri"/>
                  </a:rPr>
                  <a:t>4/10</a:t>
                </a:r>
                <a:r>
                  <a:rPr lang="fr-FR" sz="1200" b="0" i="0" u="none" strike="noStrike" cap="none" dirty="0" smtClean="0">
                    <a:solidFill>
                      <a:schemeClr val="dk1"/>
                    </a:solidFill>
                    <a:effectLst/>
                    <a:ea typeface="Calibri"/>
                    <a:cs typeface="Calibri"/>
                    <a:sym typeface="Calibri"/>
                  </a:rPr>
                  <a:t> d’unité</a:t>
                </a:r>
                <a:endParaRPr lang="fr-FR" sz="1200" b="0" i="0" u="none" strike="noStrike" cap="none" dirty="0">
                  <a:solidFill>
                    <a:schemeClr val="dk1"/>
                  </a:solidFill>
                  <a:effectLst/>
                  <a:ea typeface="Calibri"/>
                  <a:cs typeface="Calibri"/>
                  <a:sym typeface="Calibri"/>
                </a:endParaRPr>
              </a:p>
              <a:p>
                <a:pPr marL="0"/>
                <a:r>
                  <a:rPr lang="fr-FR" sz="1200" b="0" i="0" u="none" strike="noStrike" cap="none" baseline="0" dirty="0" smtClean="0">
                    <a:solidFill>
                      <a:schemeClr val="dk1"/>
                    </a:solidFill>
                    <a:effectLst/>
                    <a:ea typeface="Calibri"/>
                    <a:cs typeface="Calibri"/>
                    <a:sym typeface="Calibri"/>
                  </a:rPr>
                  <a:t>Lors </a:t>
                </a:r>
                <a:r>
                  <a:rPr lang="fr-FR" sz="1200" b="0" i="0" u="none" strike="noStrike" cap="none" baseline="0" dirty="0" smtClean="0">
                    <a:solidFill>
                      <a:schemeClr val="dk1"/>
                    </a:solidFill>
                    <a:effectLst/>
                    <a:ea typeface="Calibri"/>
                    <a:cs typeface="Calibri"/>
                    <a:sym typeface="Calibri"/>
                  </a:rPr>
                  <a:t>de la phase de recherche, les élèves peuvent exprimer ou être gêné par le fait que la bande d soit plus grande que la règle gradue en dixièmes. </a:t>
                </a:r>
                <a:r>
                  <a:rPr lang="fr-FR" sz="1200" b="0" i="0" u="none" strike="noStrike" cap="none" baseline="0" dirty="0" smtClean="0">
                    <a:solidFill>
                      <a:schemeClr val="dk1"/>
                    </a:solidFill>
                    <a:effectLst/>
                    <a:ea typeface="Calibri"/>
                    <a:cs typeface="Calibri"/>
                    <a:sym typeface="Calibri"/>
                  </a:rPr>
                  <a:t>Faire </a:t>
                </a:r>
                <a:r>
                  <a:rPr lang="fr-FR" sz="1200" b="0" i="0" u="none" strike="noStrike" cap="none" baseline="0" dirty="0" smtClean="0">
                    <a:solidFill>
                      <a:schemeClr val="dk1"/>
                    </a:solidFill>
                    <a:effectLst/>
                    <a:ea typeface="Calibri"/>
                    <a:cs typeface="Calibri"/>
                    <a:sym typeface="Calibri"/>
                  </a:rPr>
                  <a:t>verbaliser en collectif la question et </a:t>
                </a:r>
                <a:r>
                  <a:rPr lang="fr-FR" sz="1200" b="0" i="0" u="none" strike="noStrike" cap="none" baseline="0" dirty="0" smtClean="0">
                    <a:solidFill>
                      <a:schemeClr val="dk1"/>
                    </a:solidFill>
                    <a:effectLst/>
                    <a:ea typeface="Calibri"/>
                    <a:cs typeface="Calibri"/>
                    <a:sym typeface="Calibri"/>
                  </a:rPr>
                  <a:t>interroger </a:t>
                </a:r>
                <a:r>
                  <a:rPr lang="fr-FR" sz="1200" b="0" i="0" u="none" strike="noStrike" cap="none" baseline="0" dirty="0" smtClean="0">
                    <a:solidFill>
                      <a:schemeClr val="dk1"/>
                    </a:solidFill>
                    <a:effectLst/>
                    <a:ea typeface="Calibri"/>
                    <a:cs typeface="Calibri"/>
                    <a:sym typeface="Calibri"/>
                  </a:rPr>
                  <a:t>les élèves sur la manière dont ils pourront agir pour mesurer la bande d avec une seule bande graduée. Faire émerger une technique </a:t>
                </a:r>
                <a:r>
                  <a:rPr lang="fr-FR" sz="1200" b="0" i="0" u="none" strike="noStrike" cap="none" baseline="0" dirty="0" smtClean="0">
                    <a:solidFill>
                      <a:schemeClr val="dk1"/>
                    </a:solidFill>
                    <a:effectLst/>
                    <a:ea typeface="Calibri"/>
                    <a:cs typeface="Calibri"/>
                    <a:sym typeface="Calibri"/>
                  </a:rPr>
                  <a:t>de report de la </a:t>
                </a:r>
                <a:r>
                  <a:rPr lang="fr-FR" sz="1200" b="0" i="0" u="none" strike="noStrike" cap="none" baseline="0" dirty="0" smtClean="0">
                    <a:solidFill>
                      <a:schemeClr val="dk1"/>
                    </a:solidFill>
                    <a:effectLst/>
                    <a:ea typeface="Calibri"/>
                    <a:cs typeface="Calibri"/>
                    <a:sym typeface="Calibri"/>
                  </a:rPr>
                  <a:t>règle unité graduée en </a:t>
                </a:r>
                <a:r>
                  <a:rPr lang="fr-FR" sz="1200" b="0" i="0" u="none" strike="noStrike" cap="none" baseline="0" dirty="0" smtClean="0">
                    <a:solidFill>
                      <a:schemeClr val="dk1"/>
                    </a:solidFill>
                    <a:effectLst/>
                    <a:ea typeface="Calibri"/>
                    <a:cs typeface="Calibri"/>
                    <a:sym typeface="Calibri"/>
                  </a:rPr>
                  <a:t>dixièmes (ici 2 reports). </a:t>
                </a:r>
                <a:r>
                  <a:rPr lang="fr-FR" sz="1200" b="0" i="0" u="none" strike="noStrike" cap="none" baseline="0" dirty="0" smtClean="0">
                    <a:solidFill>
                      <a:schemeClr val="dk1"/>
                    </a:solidFill>
                    <a:effectLst/>
                    <a:ea typeface="Calibri"/>
                    <a:cs typeface="Calibri"/>
                    <a:sym typeface="Calibri"/>
                  </a:rPr>
                  <a:t>Attirer </a:t>
                </a:r>
                <a:r>
                  <a:rPr lang="fr-FR" sz="1200" b="0" i="0" u="none" strike="noStrike" cap="none" baseline="0" dirty="0" smtClean="0">
                    <a:solidFill>
                      <a:schemeClr val="dk1"/>
                    </a:solidFill>
                    <a:effectLst/>
                    <a:ea typeface="Calibri"/>
                    <a:cs typeface="Calibri"/>
                    <a:sym typeface="Calibri"/>
                  </a:rPr>
                  <a:t>l’attention </a:t>
                </a:r>
                <a:r>
                  <a:rPr lang="fr-FR" sz="1200" b="0" i="0" u="none" strike="noStrike" cap="none" baseline="0" dirty="0" smtClean="0">
                    <a:solidFill>
                      <a:schemeClr val="dk1"/>
                    </a:solidFill>
                    <a:effectLst/>
                    <a:ea typeface="Calibri"/>
                    <a:cs typeface="Calibri"/>
                    <a:sym typeface="Calibri"/>
                  </a:rPr>
                  <a:t>des élèves sur l’importance de repérer avec précision la fin de la première règle graduée avant de la positionner de nouveau pour terminer de prendre la mesure la longueur de la bande. Vous pouvez faire une démonstration au tableau. Puis relancer un temps de recherche individuelle.</a:t>
                </a:r>
              </a:p>
              <a:p>
                <a:pPr marL="0"/>
                <a:r>
                  <a:rPr lang="fr-FR" sz="1200" b="0" i="0" u="none" strike="noStrike" cap="none" baseline="0" dirty="0" smtClean="0">
                    <a:solidFill>
                      <a:schemeClr val="dk1"/>
                    </a:solidFill>
                    <a:effectLst/>
                    <a:ea typeface="Calibri"/>
                    <a:cs typeface="Calibri"/>
                    <a:sym typeface="Calibri"/>
                  </a:rPr>
                  <a:t>Lors du retour collectif, faire remarquer que l’écriture s’appuiera sur la verbalisation : </a:t>
                </a:r>
                <a:r>
                  <a:rPr lang="fr-FR" sz="1200" b="0" i="1" u="none" strike="noStrike" cap="none" baseline="0" dirty="0" smtClean="0">
                    <a:solidFill>
                      <a:schemeClr val="dk1"/>
                    </a:solidFill>
                    <a:effectLst/>
                    <a:ea typeface="Calibri"/>
                    <a:cs typeface="Calibri"/>
                    <a:sym typeface="Calibri"/>
                  </a:rPr>
                  <a:t> La bande d mesure une unité entière et quatre dixièmes de l’unité, </a:t>
                </a:r>
                <a:r>
                  <a:rPr lang="fr-FR" sz="1200" b="0" i="1" u="none" strike="noStrike" cap="none" baseline="0" dirty="0" smtClean="0">
                    <a:solidFill>
                      <a:schemeClr val="dk1"/>
                    </a:solidFill>
                    <a:effectLst/>
                    <a:ea typeface="Calibri"/>
                    <a:cs typeface="Calibri"/>
                    <a:sym typeface="Calibri"/>
                  </a:rPr>
                  <a:t>donc </a:t>
                </a:r>
                <a:r>
                  <a:rPr lang="fr-FR" sz="1200" b="0" i="1" u="none" strike="noStrike" cap="none" baseline="0" dirty="0" smtClean="0">
                    <a:solidFill>
                      <a:schemeClr val="dk1"/>
                    </a:solidFill>
                    <a:effectLst/>
                    <a:ea typeface="Calibri"/>
                    <a:cs typeface="Calibri"/>
                    <a:sym typeface="Calibri"/>
                  </a:rPr>
                  <a:t>on écrira </a:t>
                </a:r>
                <a:r>
                  <a:rPr lang="fr-FR" sz="1200" b="0" i="1" u="none" strike="noStrike" cap="none" baseline="0" dirty="0" smtClean="0">
                    <a:solidFill>
                      <a:schemeClr val="dk1"/>
                    </a:solidFill>
                    <a:effectLst/>
                    <a:ea typeface="Calibri"/>
                    <a:cs typeface="Calibri"/>
                    <a:sym typeface="Calibri"/>
                  </a:rPr>
                  <a:t>en mathématiques « </a:t>
                </a:r>
                <a:r>
                  <a:rPr lang="fr-FR" sz="1200" b="0" i="1" u="none" strike="noStrike" cap="none" baseline="0" dirty="0" smtClean="0">
                    <a:solidFill>
                      <a:schemeClr val="dk1"/>
                    </a:solidFill>
                    <a:effectLst/>
                    <a:ea typeface="Calibri"/>
                    <a:cs typeface="Calibri"/>
                    <a:sym typeface="Calibri"/>
                  </a:rPr>
                  <a:t>1 unité + </a:t>
                </a:r>
                <a:r>
                  <a:rPr lang="fr-FR" sz="1200" b="0" i="0" u="none" strike="noStrike" cap="none" smtClean="0">
                    <a:solidFill>
                      <a:schemeClr val="dk1"/>
                    </a:solidFill>
                    <a:effectLst/>
                    <a:latin typeface="Cambria Math" charset="0"/>
                    <a:ea typeface="Calibri"/>
                    <a:cs typeface="Calibri"/>
                    <a:sym typeface="Calibri"/>
                  </a:rPr>
                  <a:t>4/10</a:t>
                </a:r>
                <a:r>
                  <a:rPr lang="fr-FR" sz="1200" b="0" i="0" u="none" strike="noStrike" cap="none" dirty="0" smtClean="0">
                    <a:solidFill>
                      <a:schemeClr val="dk1"/>
                    </a:solidFill>
                    <a:effectLst/>
                    <a:ea typeface="Calibri"/>
                    <a:cs typeface="Calibri"/>
                    <a:sym typeface="Calibri"/>
                  </a:rPr>
                  <a:t> d’unité </a:t>
                </a:r>
                <a:r>
                  <a:rPr lang="fr-FR" sz="1200" b="0" i="0" u="none" strike="noStrike" cap="none" dirty="0" smtClean="0">
                    <a:solidFill>
                      <a:schemeClr val="dk1"/>
                    </a:solidFill>
                    <a:effectLst/>
                    <a:ea typeface="Calibri"/>
                    <a:cs typeface="Calibri"/>
                    <a:sym typeface="Calibri"/>
                  </a:rPr>
                  <a:t>».</a:t>
                </a:r>
                <a:endParaRPr lang="fr-FR" sz="1200" b="0" i="0" u="none" strike="noStrike" cap="none" baseline="0" dirty="0" smtClean="0">
                  <a:solidFill>
                    <a:schemeClr val="dk1"/>
                  </a:solidFill>
                  <a:effectLst/>
                  <a:ea typeface="Calibri"/>
                  <a:cs typeface="Calibri"/>
                  <a:sym typeface="Calibri"/>
                </a:endParaRPr>
              </a:p>
              <a:p>
                <a:pPr marL="0"/>
                <a:endParaRPr lang="fr-FR" sz="1200" b="0" i="0" u="none" strike="noStrike" cap="none" baseline="0" dirty="0" smtClean="0">
                  <a:solidFill>
                    <a:schemeClr val="dk1"/>
                  </a:solidFill>
                  <a:effectLst/>
                  <a:ea typeface="Calibri"/>
                  <a:cs typeface="Calibri"/>
                  <a:sym typeface="Calibri"/>
                </a:endParaRPr>
              </a:p>
              <a:p>
                <a:pPr marL="0"/>
                <a:endParaRPr lang="fr-FR" i="0" u="none" baseline="0" dirty="0" smtClean="0"/>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extLst>
      <p:ext uri="{BB962C8B-B14F-4D97-AF65-F5344CB8AC3E}">
        <p14:creationId xmlns:p14="http://schemas.microsoft.com/office/powerpoint/2010/main" val="1987413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b="1" i="0" u="none" baseline="0" dirty="0">
                    <a:latin typeface="Calibri" panose="020F0502020204030204" pitchFamily="34" charset="0"/>
                    <a:ea typeface="Calibri" panose="020F0502020204030204" pitchFamily="34" charset="0"/>
                    <a:cs typeface="Calibri" panose="020F0502020204030204" pitchFamily="34" charset="0"/>
                  </a:rPr>
                  <a:t>Réponse attendue </a:t>
                </a:r>
                <a:r>
                  <a:rPr lang="fr-FR" i="0" u="none" baseline="0" dirty="0">
                    <a:latin typeface="Calibri" panose="020F0502020204030204" pitchFamily="34" charset="0"/>
                    <a:ea typeface="Calibri" panose="020F0502020204030204" pitchFamily="34" charset="0"/>
                    <a:cs typeface="Calibri" panose="020F0502020204030204" pitchFamily="34" charset="0"/>
                  </a:rPr>
                  <a:t>:</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 5/10 d’unité.</a:t>
                </a:r>
              </a:p>
              <a:p>
                <a:pPr marL="0"/>
                <a:r>
                  <a:rPr lang="fr-FR" i="0" u="none" baseline="0" dirty="0">
                    <a:latin typeface="Calibri" panose="020F0502020204030204" pitchFamily="34" charset="0"/>
                    <a:ea typeface="Calibri" panose="020F0502020204030204" pitchFamily="34" charset="0"/>
                    <a:cs typeface="Calibri" panose="020F0502020204030204" pitchFamily="34" charset="0"/>
                  </a:rPr>
                  <a:t>Circuler pour aider les élèves à positionner leur règle et repérer la mesure de la bande I. Des élèves déjà experts peuvent devenir des tuteurs et aider leurs pairs, leur préciser avant qu’ils ne doivent pas faire à la place d’un camarade, mais qu’ils peuvent les aider en guidant leurs gestes.</a:t>
                </a: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i="0" u="none" baseline="0" dirty="0" smtClean="0"/>
                  <a:t>Réponse attendue : </a:t>
                </a:r>
                <a:r>
                  <a:rPr lang="fr-FR" sz="1200" b="0" i="0" u="none" strike="noStrike" cap="none" dirty="0" smtClean="0">
                    <a:solidFill>
                      <a:schemeClr val="dk1"/>
                    </a:solidFill>
                    <a:effectLst/>
                    <a:ea typeface="Calibri"/>
                    <a:cs typeface="Calibri"/>
                    <a:sym typeface="Calibri"/>
                  </a:rPr>
                  <a:t>1 unité + </a:t>
                </a:r>
                <a:r>
                  <a:rPr lang="fr-FR" sz="1200" b="0" i="0" u="none" strike="noStrike" cap="none" smtClean="0">
                    <a:solidFill>
                      <a:schemeClr val="dk1"/>
                    </a:solidFill>
                    <a:effectLst/>
                    <a:latin typeface="Cambria Math" charset="0"/>
                    <a:ea typeface="Calibri"/>
                    <a:cs typeface="Calibri"/>
                    <a:sym typeface="Calibri"/>
                  </a:rPr>
                  <a:t>8/10</a:t>
                </a:r>
                <a:r>
                  <a:rPr lang="fr-FR" sz="1200" b="0" i="0" u="none" strike="noStrike" cap="none" dirty="0" smtClean="0">
                    <a:solidFill>
                      <a:schemeClr val="dk1"/>
                    </a:solidFill>
                    <a:effectLst/>
                    <a:ea typeface="Calibri"/>
                    <a:cs typeface="Calibri"/>
                    <a:sym typeface="Calibri"/>
                  </a:rPr>
                  <a:t> d’unité</a:t>
                </a:r>
                <a:endParaRPr lang="fr-FR" sz="1200" b="0" i="0" u="none" strike="noStrike" cap="none" dirty="0">
                  <a:solidFill>
                    <a:schemeClr val="dk1"/>
                  </a:solidFill>
                  <a:effectLst/>
                  <a:ea typeface="Calibri"/>
                  <a:cs typeface="Calibri"/>
                  <a:sym typeface="Calibri"/>
                </a:endParaRPr>
              </a:p>
              <a:p>
                <a:pPr marL="0"/>
                <a:r>
                  <a:rPr lang="fr-FR" i="0" u="none" baseline="0" dirty="0" smtClean="0"/>
                  <a:t>Circuler </a:t>
                </a:r>
                <a:r>
                  <a:rPr lang="fr-FR" i="0" u="none" baseline="0" dirty="0" smtClean="0"/>
                  <a:t>pour aider les élèves à positionner leur règle et repérer la mesure de la bande e. Des élèves déjà experts pourront devenir des tuteurs et aider leurs pairs après leur avoir préciser qu’ils ne doivent pas faire à la place d’un camarade mais ils peuvent les aider en guidant leurs </a:t>
                </a:r>
                <a:r>
                  <a:rPr lang="fr-FR" i="0" u="none" baseline="0" dirty="0" smtClean="0"/>
                  <a:t>gestes.</a:t>
                </a:r>
                <a:endParaRPr lang="fr-FR" i="0" u="none" baseline="0" dirty="0" smtClean="0"/>
              </a:p>
              <a:p>
                <a:pPr marL="0"/>
                <a:endParaRPr lang="fr-FR" i="0" u="none" baseline="0" dirty="0" smtClean="0"/>
              </a:p>
              <a:p>
                <a:pPr marL="0"/>
                <a:endParaRPr lang="fr-FR" i="0" u="none" baseline="0" dirty="0" smtClean="0"/>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extLst>
      <p:ext uri="{BB962C8B-B14F-4D97-AF65-F5344CB8AC3E}">
        <p14:creationId xmlns:p14="http://schemas.microsoft.com/office/powerpoint/2010/main" val="14688346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b="1" i="0" u="none" baseline="0" dirty="0">
                    <a:latin typeface="Calibri" panose="020F0502020204030204" pitchFamily="34" charset="0"/>
                    <a:ea typeface="Calibri" panose="020F0502020204030204" pitchFamily="34" charset="0"/>
                    <a:cs typeface="Calibri" panose="020F0502020204030204" pitchFamily="34" charset="0"/>
                  </a:rPr>
                  <a:t>Réponse attendue </a:t>
                </a:r>
                <a:r>
                  <a:rPr lang="fr-FR" i="0" u="none" baseline="0" dirty="0">
                    <a:latin typeface="Calibri" panose="020F0502020204030204" pitchFamily="34" charset="0"/>
                    <a:ea typeface="Calibri" panose="020F0502020204030204" pitchFamily="34" charset="0"/>
                    <a:cs typeface="Calibri" panose="020F0502020204030204" pitchFamily="34" charset="0"/>
                  </a:rPr>
                  <a:t>: </a:t>
                </a:r>
                <a:r>
                  <a:rPr lang="fr-FR" sz="1200" b="0" i="0" u="none" strike="noStrike" cap="none" baseline="0"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2</a:t>
                </a:r>
                <a14:m>
                  <m:oMath xmlns:m="http://schemas.openxmlformats.org/officeDocument/2006/math">
                    <m:r>
                      <m:rPr>
                        <m:nor/>
                      </m:rPr>
                      <a:rPr lang="fr-FR" sz="1200" b="0" i="0" u="none" strike="noStrike" cap="none" smtClean="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m:t> </m:t>
                    </m:r>
                  </m:oMath>
                </a14:m>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unités + 2/10 d’unité.</a:t>
                </a: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i="0" u="none" baseline="0" dirty="0" smtClean="0"/>
                  <a:t>Réponse attendue : </a:t>
                </a:r>
                <a:r>
                  <a:rPr lang="fr-FR" sz="1200" b="0" i="0" u="none" strike="noStrike" cap="none" baseline="0" dirty="0" smtClean="0">
                    <a:solidFill>
                      <a:schemeClr val="dk1"/>
                    </a:solidFill>
                    <a:effectLst/>
                    <a:ea typeface="Calibri"/>
                    <a:cs typeface="Calibri"/>
                    <a:sym typeface="Calibri"/>
                  </a:rPr>
                  <a:t>2</a:t>
                </a:r>
                <a:r>
                  <a:rPr lang="fr-FR" sz="1200" b="0" i="0" u="none" strike="noStrike" cap="none" dirty="0" smtClean="0">
                    <a:solidFill>
                      <a:schemeClr val="dk1"/>
                    </a:solidFill>
                    <a:effectLst/>
                    <a:ea typeface="Calibri"/>
                    <a:cs typeface="Calibri"/>
                    <a:sym typeface="Calibri"/>
                  </a:rPr>
                  <a:t> unités + </a:t>
                </a:r>
                <a:r>
                  <a:rPr lang="fr-FR" sz="1200" b="0" i="0" u="none" strike="noStrike" cap="none" smtClean="0">
                    <a:solidFill>
                      <a:schemeClr val="dk1"/>
                    </a:solidFill>
                    <a:effectLst/>
                    <a:latin typeface="Cambria Math" charset="0"/>
                    <a:ea typeface="Calibri"/>
                    <a:cs typeface="Calibri"/>
                    <a:sym typeface="Calibri"/>
                  </a:rPr>
                  <a:t>2/10</a:t>
                </a:r>
                <a:r>
                  <a:rPr lang="fr-FR" sz="1200" b="0" i="0" u="none" strike="noStrike" cap="none" dirty="0" smtClean="0">
                    <a:solidFill>
                      <a:schemeClr val="dk1"/>
                    </a:solidFill>
                    <a:effectLst/>
                    <a:ea typeface="Calibri"/>
                    <a:cs typeface="Calibri"/>
                    <a:sym typeface="Calibri"/>
                  </a:rPr>
                  <a:t> d’unité</a:t>
                </a:r>
                <a:endParaRPr lang="fr-FR" sz="1200" b="0" i="0" u="none" strike="noStrike" cap="none" dirty="0">
                  <a:solidFill>
                    <a:schemeClr val="dk1"/>
                  </a:solidFill>
                  <a:effectLst/>
                  <a:ea typeface="Calibri"/>
                  <a:cs typeface="Calibri"/>
                  <a:sym typeface="Calibri"/>
                </a:endParaRPr>
              </a:p>
              <a:p>
                <a:pPr marL="0"/>
                <a:endParaRPr lang="fr-FR" sz="1200" b="0" i="0" u="none" strike="noStrike" cap="none" dirty="0">
                  <a:solidFill>
                    <a:schemeClr val="dk1"/>
                  </a:solidFill>
                  <a:effectLst/>
                  <a:ea typeface="Calibri"/>
                  <a:cs typeface="Calibri"/>
                  <a:sym typeface="Calibri"/>
                </a:endParaRPr>
              </a:p>
              <a:p>
                <a:pPr marL="0"/>
                <a:endParaRPr lang="fr-FR" sz="1200" b="0" i="0" u="none" strike="noStrike" cap="none" dirty="0">
                  <a:solidFill>
                    <a:schemeClr val="dk1"/>
                  </a:solidFill>
                  <a:effectLst/>
                  <a:ea typeface="Calibri"/>
                  <a:cs typeface="Calibri"/>
                  <a:sym typeface="Calibri"/>
                </a:endParaRPr>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extLst>
      <p:ext uri="{BB962C8B-B14F-4D97-AF65-F5344CB8AC3E}">
        <p14:creationId xmlns:p14="http://schemas.microsoft.com/office/powerpoint/2010/main" val="471290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b="1" i="0" u="none" baseline="0" dirty="0">
                    <a:latin typeface="Calibri" panose="020F0502020204030204" pitchFamily="34" charset="0"/>
                    <a:ea typeface="Calibri" panose="020F0502020204030204" pitchFamily="34" charset="0"/>
                    <a:cs typeface="Calibri" panose="020F0502020204030204" pitchFamily="34" charset="0"/>
                  </a:rPr>
                  <a:t>Réponse attendue </a:t>
                </a:r>
                <a:r>
                  <a:rPr lang="fr-FR" i="0" u="none" baseline="0" dirty="0">
                    <a:latin typeface="Calibri" panose="020F0502020204030204" pitchFamily="34" charset="0"/>
                    <a:ea typeface="Calibri" panose="020F0502020204030204" pitchFamily="34" charset="0"/>
                    <a:cs typeface="Calibri" panose="020F0502020204030204" pitchFamily="34" charset="0"/>
                  </a:rPr>
                  <a:t>: </a:t>
                </a:r>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1</a:t>
                </a:r>
                <a14:m>
                  <m:oMath xmlns:m="http://schemas.openxmlformats.org/officeDocument/2006/math">
                    <m:r>
                      <m:rPr>
                        <m:nor/>
                      </m:rPr>
                      <a:rPr lang="fr-FR" sz="1200" b="0" i="0" u="none" strike="noStrike" cap="none" smtClean="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m:t> </m:t>
                    </m:r>
                  </m:oMath>
                </a14:m>
                <a:r>
                  <a:rPr lang="fr-FR" sz="1200" b="0" i="0" u="none" strike="noStrike" cap="none" dirty="0">
                    <a:solidFill>
                      <a:schemeClr val="dk1"/>
                    </a:solidFill>
                    <a:effectLst/>
                    <a:latin typeface="Calibri" panose="020F0502020204030204" pitchFamily="34" charset="0"/>
                    <a:ea typeface="Calibri" panose="020F0502020204030204" pitchFamily="34" charset="0"/>
                    <a:cs typeface="Calibri" panose="020F0502020204030204" pitchFamily="34" charset="0"/>
                    <a:sym typeface="Calibri"/>
                  </a:rPr>
                  <a:t>unité + 8/10 d’unité.</a:t>
                </a:r>
                <a:endParaRPr lang="fr-FR" i="0" u="none" baseline="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i="0" u="none" baseline="0" dirty="0" smtClean="0"/>
                  <a:t>Réponse attendue : </a:t>
                </a:r>
                <a:r>
                  <a:rPr lang="fr-FR" sz="1200" b="0" i="0" u="none" strike="noStrike" cap="none" dirty="0" smtClean="0">
                    <a:solidFill>
                      <a:schemeClr val="dk1"/>
                    </a:solidFill>
                    <a:effectLst/>
                    <a:ea typeface="Calibri"/>
                    <a:cs typeface="Calibri"/>
                    <a:sym typeface="Calibri"/>
                  </a:rPr>
                  <a:t>1 unité + </a:t>
                </a:r>
                <a:r>
                  <a:rPr lang="fr-FR" sz="1200" b="0" i="0" u="none" strike="noStrike" cap="none" smtClean="0">
                    <a:solidFill>
                      <a:schemeClr val="dk1"/>
                    </a:solidFill>
                    <a:effectLst/>
                    <a:latin typeface="Cambria Math" charset="0"/>
                    <a:ea typeface="Calibri"/>
                    <a:cs typeface="Calibri"/>
                    <a:sym typeface="Calibri"/>
                  </a:rPr>
                  <a:t>8/10</a:t>
                </a:r>
                <a:r>
                  <a:rPr lang="fr-FR" sz="1200" b="0" i="0" u="none" strike="noStrike" cap="none" dirty="0" smtClean="0">
                    <a:solidFill>
                      <a:schemeClr val="dk1"/>
                    </a:solidFill>
                    <a:effectLst/>
                    <a:ea typeface="Calibri"/>
                    <a:cs typeface="Calibri"/>
                    <a:sym typeface="Calibri"/>
                  </a:rPr>
                  <a:t> d’unité</a:t>
                </a:r>
                <a:endParaRPr lang="fr-FR" sz="1200" b="0" i="0" u="none" strike="noStrike" cap="none" dirty="0">
                  <a:solidFill>
                    <a:schemeClr val="dk1"/>
                  </a:solidFill>
                  <a:effectLst/>
                  <a:ea typeface="Calibri"/>
                  <a:cs typeface="Calibri"/>
                  <a:sym typeface="Calibri"/>
                </a:endParaRPr>
              </a:p>
              <a:p>
                <a:pPr marL="0"/>
                <a:r>
                  <a:rPr lang="fr-FR" i="0" u="none" baseline="0" dirty="0" smtClean="0"/>
                  <a:t>Circuler </a:t>
                </a:r>
                <a:r>
                  <a:rPr lang="fr-FR" i="0" u="none" baseline="0" dirty="0" smtClean="0"/>
                  <a:t>pour aider les élèves à positionner leur règle et repérer la mesure de la bande e. Des élèves déjà experts pourront devenir des tuteurs et aider leurs pairs après leur avoir préciser qu’ils ne doivent pas faire à la place d’un camarade mais ils peuvent les aider en guidant leurs </a:t>
                </a:r>
                <a:r>
                  <a:rPr lang="fr-FR" i="0" u="none" baseline="0" dirty="0" smtClean="0"/>
                  <a:t>gestes.</a:t>
                </a:r>
                <a:endParaRPr lang="fr-FR" i="0" u="none" baseline="0" dirty="0" smtClean="0"/>
              </a:p>
              <a:p>
                <a:pPr marL="0"/>
                <a:endParaRPr lang="fr-FR" i="0" u="none" baseline="0" dirty="0" smtClean="0"/>
              </a:p>
              <a:p>
                <a:pPr marL="0"/>
                <a:endParaRPr lang="fr-FR" i="0" u="none" baseline="0" dirty="0" smtClean="0"/>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extLst>
      <p:ext uri="{BB962C8B-B14F-4D97-AF65-F5344CB8AC3E}">
        <p14:creationId xmlns:p14="http://schemas.microsoft.com/office/powerpoint/2010/main" val="17126760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0" name="Google Shape;370;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956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Lire et expliciter la consigne. </a:t>
                </a:r>
                <a:r>
                  <a:rPr lang="fr-FR" i="1" dirty="0"/>
                  <a:t>Quel</a:t>
                </a:r>
                <a:r>
                  <a:rPr lang="fr-FR" i="1" baseline="0" dirty="0"/>
                  <a:t> matériel allez-vous utiliser ? → Une bande grise et des bandes.</a:t>
                </a:r>
                <a:r>
                  <a:rPr lang="fr-FR" dirty="0"/>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Présenter un contexte de communication</a:t>
                </a:r>
                <a:r>
                  <a:rPr lang="fr-FR" baseline="0" dirty="0"/>
                  <a:t> : la classe veut communiquer par écrit à une autre classe les longueurs des bandes de la fiche photocopiable. Les élèves de l’autre classe ont les mêmes bandes.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aseline="0" dirty="0"/>
                  <a:t>Distribuer les 4 bandes A, B, C et D de la fiche photocopiable n° 56 et la bande grise du matériel détachable.</a:t>
                </a:r>
                <a:endParaRPr dirty="0"/>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u="none" baseline="0" dirty="0" smtClean="0"/>
                  <a:t>Réponse attendue : </a:t>
                </a:r>
                <a:r>
                  <a:rPr lang="fr-FR" sz="1200" b="0" i="0" u="none" strike="noStrike" cap="none" smtClean="0">
                    <a:solidFill>
                      <a:schemeClr val="dk1"/>
                    </a:solidFill>
                    <a:effectLst/>
                    <a:latin typeface="Cambria Math" charset="0"/>
                    <a:ea typeface="Calibri"/>
                    <a:cs typeface="Calibri"/>
                    <a:sym typeface="Calibri"/>
                  </a:rPr>
                  <a:t>2/</a:t>
                </a:r>
                <a:r>
                  <a:rPr lang="fr-FR" sz="1200" b="0" i="0" u="none" strike="noStrike" cap="none" smtClean="0">
                    <a:solidFill>
                      <a:schemeClr val="dk1"/>
                    </a:solidFill>
                    <a:effectLst/>
                    <a:latin typeface="Cambria Math" charset="0"/>
                    <a:ea typeface="Calibri"/>
                    <a:cs typeface="Calibri"/>
                    <a:sym typeface="Calibri"/>
                  </a:rPr>
                  <a:t>4</a:t>
                </a:r>
                <a:r>
                  <a:rPr lang="fr-FR" i="1" baseline="0" dirty="0" smtClean="0"/>
                  <a:t> </a:t>
                </a:r>
                <a:r>
                  <a:rPr lang="fr-FR" i="0" baseline="0" dirty="0" smtClean="0"/>
                  <a:t>d’unité (ou </a:t>
                </a:r>
                <a:r>
                  <a:rPr lang="fr-FR" sz="1200" b="0" i="0" u="none" strike="noStrike" cap="none" smtClean="0">
                    <a:solidFill>
                      <a:schemeClr val="dk1"/>
                    </a:solidFill>
                    <a:effectLst/>
                    <a:latin typeface="Cambria Math" charset="0"/>
                    <a:ea typeface="Calibri"/>
                    <a:cs typeface="Calibri"/>
                    <a:sym typeface="Calibri"/>
                  </a:rPr>
                  <a:t>1/2</a:t>
                </a:r>
                <a:r>
                  <a:rPr lang="fr-FR" i="1" baseline="0" dirty="0" smtClean="0"/>
                  <a:t> </a:t>
                </a:r>
                <a:r>
                  <a:rPr lang="fr-FR" i="0" baseline="0" dirty="0" smtClean="0"/>
                  <a:t>d’unité) </a:t>
                </a:r>
                <a:endParaRPr lang="fr-FR" i="1" baseline="0" dirty="0" smtClean="0"/>
              </a:p>
              <a:p>
                <a:pPr marL="0" lvl="0" indent="0" algn="l" rtl="0">
                  <a:spcBef>
                    <a:spcPts val="0"/>
                  </a:spcBef>
                  <a:spcAft>
                    <a:spcPts val="0"/>
                  </a:spcAft>
                  <a:buNone/>
                </a:pPr>
                <a:r>
                  <a:rPr lang="fr-FR" dirty="0" smtClean="0"/>
                  <a:t>Demander</a:t>
                </a:r>
                <a:r>
                  <a:rPr lang="fr-FR" baseline="0" dirty="0" smtClean="0"/>
                  <a:t> aux élèves de mesurer la bande B et d’écrire la mesure sur l’ardoise puis de lever cette dernière. Laisser un temps de recherche, valider les ardoises d’un signe discret de la tête. Interroger un ou plusieurs élèves en demandant de justifier puis corriger sur les pointillés.</a:t>
                </a:r>
                <a:endParaRPr dirty="0"/>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extLst>
      <p:ext uri="{BB962C8B-B14F-4D97-AF65-F5344CB8AC3E}">
        <p14:creationId xmlns:p14="http://schemas.microsoft.com/office/powerpoint/2010/main" val="13131323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377" name="Google Shape;377;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extLst>
      <p:ext uri="{BB962C8B-B14F-4D97-AF65-F5344CB8AC3E}">
        <p14:creationId xmlns:p14="http://schemas.microsoft.com/office/powerpoint/2010/main" val="1182854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21</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5470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82" name="Google Shape;382;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Demander aux élèves de mesurer la bande A avec la bande grise. </a:t>
                </a:r>
                <a:r>
                  <a:rPr lang="fr-FR" i="1" dirty="0"/>
                  <a:t>Si la bande grise est l'unité de mesure, combien de bandes grises la bande A mesure-t-elle ?</a:t>
                </a:r>
                <a:endParaRPr lang="fr-FR" i="1" baseline="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dirty="0"/>
                  <a:t>Réponse attendue</a:t>
                </a:r>
                <a:r>
                  <a:rPr lang="fr-FR" b="0" dirty="0"/>
                  <a:t> </a:t>
                </a:r>
                <a:r>
                  <a:rPr lang="fr-FR" dirty="0"/>
                  <a:t>: la bande A mesure 1 bande grise, donc 1 unité.</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0" baseline="0" dirty="0"/>
                  <a:t>Les élèves écrivent sur leur ardoise et la lève. Interroger un élève, puis corriger sur les pointillés en insistant sur l’écriture «</a:t>
                </a:r>
                <a:r>
                  <a:rPr lang="fr-FR" dirty="0"/>
                  <a:t> </a:t>
                </a:r>
                <a:r>
                  <a:rPr lang="fr-FR" i="0" baseline="0" dirty="0"/>
                  <a:t>1</a:t>
                </a:r>
                <a:r>
                  <a:rPr lang="fr-FR" dirty="0"/>
                  <a:t> </a:t>
                </a:r>
                <a:r>
                  <a:rPr lang="fr-FR" i="0" baseline="0" dirty="0"/>
                  <a:t>unité</a:t>
                </a:r>
                <a:r>
                  <a:rPr lang="fr-FR" dirty="0"/>
                  <a:t> </a:t>
                </a:r>
                <a:r>
                  <a:rPr lang="fr-FR" i="0" baseline="0" dirty="0"/>
                  <a:t>» et sur le fait que la bande grise est donc une règle qui permet de mesurer des longueurs. </a:t>
                </a: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u="none" baseline="0" dirty="0" smtClean="0"/>
                  <a:t>Réponse attendue : </a:t>
                </a:r>
                <a:r>
                  <a:rPr lang="fr-FR" sz="1200" b="0" i="0" u="none" strike="noStrike" cap="none" smtClean="0">
                    <a:solidFill>
                      <a:schemeClr val="dk1"/>
                    </a:solidFill>
                    <a:effectLst/>
                    <a:latin typeface="Cambria Math" charset="0"/>
                    <a:ea typeface="Calibri"/>
                    <a:cs typeface="Calibri"/>
                    <a:sym typeface="Calibri"/>
                  </a:rPr>
                  <a:t>2/</a:t>
                </a:r>
                <a:r>
                  <a:rPr lang="fr-FR" sz="1200" b="0" i="0" u="none" strike="noStrike" cap="none" smtClean="0">
                    <a:solidFill>
                      <a:schemeClr val="dk1"/>
                    </a:solidFill>
                    <a:effectLst/>
                    <a:latin typeface="Cambria Math" charset="0"/>
                    <a:ea typeface="Calibri"/>
                    <a:cs typeface="Calibri"/>
                    <a:sym typeface="Calibri"/>
                  </a:rPr>
                  <a:t>4</a:t>
                </a:r>
                <a:r>
                  <a:rPr lang="fr-FR" i="1" baseline="0" dirty="0" smtClean="0"/>
                  <a:t> </a:t>
                </a:r>
                <a:r>
                  <a:rPr lang="fr-FR" i="0" baseline="0" dirty="0" smtClean="0"/>
                  <a:t>d’unité (ou </a:t>
                </a:r>
                <a:r>
                  <a:rPr lang="fr-FR" sz="1200" b="0" i="0" u="none" strike="noStrike" cap="none" smtClean="0">
                    <a:solidFill>
                      <a:schemeClr val="dk1"/>
                    </a:solidFill>
                    <a:effectLst/>
                    <a:latin typeface="Cambria Math" charset="0"/>
                    <a:ea typeface="Calibri"/>
                    <a:cs typeface="Calibri"/>
                    <a:sym typeface="Calibri"/>
                  </a:rPr>
                  <a:t>1/2</a:t>
                </a:r>
                <a:r>
                  <a:rPr lang="fr-FR" i="1" baseline="0" dirty="0" smtClean="0"/>
                  <a:t> </a:t>
                </a:r>
                <a:r>
                  <a:rPr lang="fr-FR" i="0" baseline="0" dirty="0" smtClean="0"/>
                  <a:t>d’unité) </a:t>
                </a:r>
                <a:endParaRPr lang="fr-FR" i="1" baseline="0" dirty="0" smtClean="0"/>
              </a:p>
              <a:p>
                <a:pPr marL="0" lvl="0" indent="0" algn="l" rtl="0">
                  <a:spcBef>
                    <a:spcPts val="0"/>
                  </a:spcBef>
                  <a:spcAft>
                    <a:spcPts val="0"/>
                  </a:spcAft>
                  <a:buNone/>
                </a:pPr>
                <a:r>
                  <a:rPr lang="fr-FR" dirty="0" smtClean="0"/>
                  <a:t>Demander</a:t>
                </a:r>
                <a:r>
                  <a:rPr lang="fr-FR" baseline="0" dirty="0" smtClean="0"/>
                  <a:t> aux élèves de mesurer la bande B et d’écrire la mesure sur l’ardoise puis de lever cette dernière. Laisser un temps de recherche, valider les ardoises d’un signe discret de la tête. Interroger un ou plusieurs élèves en demandant de justifier puis corriger sur les pointillés.</a:t>
                </a:r>
                <a:endParaRPr dirty="0"/>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extLst>
      <p:ext uri="{BB962C8B-B14F-4D97-AF65-F5344CB8AC3E}">
        <p14:creationId xmlns:p14="http://schemas.microsoft.com/office/powerpoint/2010/main" val="330907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Même démarche.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dirty="0"/>
                  <a:t>Réponse attendue </a:t>
                </a:r>
                <a:r>
                  <a:rPr lang="fr-FR" dirty="0"/>
                  <a:t>: 2 unités.</a:t>
                </a:r>
                <a:endParaRPr i="0" dirty="0"/>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u="none" baseline="0" dirty="0" smtClean="0"/>
                  <a:t>Réponse attendue : </a:t>
                </a:r>
                <a:r>
                  <a:rPr lang="fr-FR" sz="1200" b="0" i="0" u="none" strike="noStrike" cap="none" smtClean="0">
                    <a:solidFill>
                      <a:schemeClr val="dk1"/>
                    </a:solidFill>
                    <a:effectLst/>
                    <a:latin typeface="Cambria Math" charset="0"/>
                    <a:ea typeface="Calibri"/>
                    <a:cs typeface="Calibri"/>
                    <a:sym typeface="Calibri"/>
                  </a:rPr>
                  <a:t>2/</a:t>
                </a:r>
                <a:r>
                  <a:rPr lang="fr-FR" sz="1200" b="0" i="0" u="none" strike="noStrike" cap="none" smtClean="0">
                    <a:solidFill>
                      <a:schemeClr val="dk1"/>
                    </a:solidFill>
                    <a:effectLst/>
                    <a:latin typeface="Cambria Math" charset="0"/>
                    <a:ea typeface="Calibri"/>
                    <a:cs typeface="Calibri"/>
                    <a:sym typeface="Calibri"/>
                  </a:rPr>
                  <a:t>4</a:t>
                </a:r>
                <a:r>
                  <a:rPr lang="fr-FR" i="1" baseline="0" dirty="0" smtClean="0"/>
                  <a:t> </a:t>
                </a:r>
                <a:r>
                  <a:rPr lang="fr-FR" i="0" baseline="0" dirty="0" smtClean="0"/>
                  <a:t>d’unité (ou </a:t>
                </a:r>
                <a:r>
                  <a:rPr lang="fr-FR" sz="1200" b="0" i="0" u="none" strike="noStrike" cap="none" smtClean="0">
                    <a:solidFill>
                      <a:schemeClr val="dk1"/>
                    </a:solidFill>
                    <a:effectLst/>
                    <a:latin typeface="Cambria Math" charset="0"/>
                    <a:ea typeface="Calibri"/>
                    <a:cs typeface="Calibri"/>
                    <a:sym typeface="Calibri"/>
                  </a:rPr>
                  <a:t>1/2</a:t>
                </a:r>
                <a:r>
                  <a:rPr lang="fr-FR" i="1" baseline="0" dirty="0" smtClean="0"/>
                  <a:t> </a:t>
                </a:r>
                <a:r>
                  <a:rPr lang="fr-FR" i="0" baseline="0" dirty="0" smtClean="0"/>
                  <a:t>d’unité) </a:t>
                </a:r>
                <a:endParaRPr lang="fr-FR" i="1" baseline="0" dirty="0" smtClean="0"/>
              </a:p>
              <a:p>
                <a:pPr marL="0" lvl="0" indent="0" algn="l" rtl="0">
                  <a:spcBef>
                    <a:spcPts val="0"/>
                  </a:spcBef>
                  <a:spcAft>
                    <a:spcPts val="0"/>
                  </a:spcAft>
                  <a:buNone/>
                </a:pPr>
                <a:r>
                  <a:rPr lang="fr-FR" dirty="0" smtClean="0"/>
                  <a:t>Demander</a:t>
                </a:r>
                <a:r>
                  <a:rPr lang="fr-FR" baseline="0" dirty="0" smtClean="0"/>
                  <a:t> aux élèves de mesurer la bande B et d’écrire la mesure sur l’ardoise puis de lever cette dernière. Laisser un temps de recherche, valider les ardoises d’un signe discret de la tête. Interroger un ou plusieurs élèves en demandant de justifier puis corriger sur les pointillés.</a:t>
                </a:r>
                <a:endParaRPr dirty="0"/>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extLst>
      <p:ext uri="{BB962C8B-B14F-4D97-AF65-F5344CB8AC3E}">
        <p14:creationId xmlns:p14="http://schemas.microsoft.com/office/powerpoint/2010/main" val="119811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i="1" dirty="0">
                    <a:latin typeface="Calibri" panose="020F0502020204030204" pitchFamily="34" charset="0"/>
                    <a:ea typeface="Calibri" panose="020F0502020204030204" pitchFamily="34" charset="0"/>
                    <a:cs typeface="Calibri" panose="020F0502020204030204" pitchFamily="34" charset="0"/>
                  </a:rPr>
                  <a:t>Mesurer</a:t>
                </a:r>
                <a:r>
                  <a:rPr lang="fr-FR" sz="1200" i="1" baseline="0" dirty="0">
                    <a:latin typeface="Calibri" panose="020F0502020204030204" pitchFamily="34" charset="0"/>
                    <a:ea typeface="Calibri" panose="020F0502020204030204" pitchFamily="34" charset="0"/>
                    <a:cs typeface="Calibri" panose="020F0502020204030204" pitchFamily="34" charset="0"/>
                  </a:rPr>
                  <a:t> la bande C. </a:t>
                </a:r>
              </a:p>
              <a:p>
                <a:pPr marL="0" lvl="0" indent="0" algn="l" rtl="0">
                  <a:spcBef>
                    <a:spcPts val="0"/>
                  </a:spcBef>
                  <a:spcAft>
                    <a:spcPts val="0"/>
                  </a:spcAft>
                  <a:buNone/>
                </a:pPr>
                <a:r>
                  <a:rPr lang="fr-FR" sz="1200" i="0" baseline="0" dirty="0">
                    <a:latin typeface="Calibri" panose="020F0502020204030204" pitchFamily="34" charset="0"/>
                    <a:ea typeface="Calibri" panose="020F0502020204030204" pitchFamily="34" charset="0"/>
                    <a:cs typeface="Calibri" panose="020F0502020204030204" pitchFamily="34" charset="0"/>
                  </a:rPr>
                  <a:t>Laisser quelques secondes, puis interrompre la recherche en faisant reformuler la difficulté rencontrée par les élèves : </a:t>
                </a:r>
                <a:r>
                  <a:rPr lang="fr-FR" sz="1200" i="1" baseline="0" dirty="0">
                    <a:latin typeface="Calibri" panose="020F0502020204030204" pitchFamily="34" charset="0"/>
                    <a:ea typeface="Calibri" panose="020F0502020204030204" pitchFamily="34" charset="0"/>
                    <a:cs typeface="Calibri" panose="020F0502020204030204" pitchFamily="34" charset="0"/>
                  </a:rPr>
                  <a:t>la bande</a:t>
                </a:r>
                <a:r>
                  <a:rPr lang="fr-FR" sz="1200" i="0" baseline="0" dirty="0">
                    <a:latin typeface="Calibri" panose="020F0502020204030204" pitchFamily="34" charset="0"/>
                    <a:ea typeface="Calibri" panose="020F0502020204030204" pitchFamily="34" charset="0"/>
                    <a:cs typeface="Calibri" panose="020F0502020204030204" pitchFamily="34" charset="0"/>
                  </a:rPr>
                  <a:t> </a:t>
                </a:r>
                <a:r>
                  <a:rPr lang="fr-FR" sz="1200" i="1" baseline="0" dirty="0">
                    <a:latin typeface="Calibri" panose="020F0502020204030204" pitchFamily="34" charset="0"/>
                    <a:ea typeface="Calibri" panose="020F0502020204030204" pitchFamily="34" charset="0"/>
                    <a:cs typeface="Calibri" panose="020F0502020204030204" pitchFamily="34" charset="0"/>
                  </a:rPr>
                  <a:t>C mesure plus que 1</a:t>
                </a:r>
                <a:r>
                  <a:rPr lang="fr-FR" sz="1200" i="0" baseline="0" dirty="0">
                    <a:latin typeface="Calibri" panose="020F0502020204030204" pitchFamily="34" charset="0"/>
                    <a:ea typeface="Calibri" panose="020F0502020204030204" pitchFamily="34" charset="0"/>
                    <a:cs typeface="Calibri" panose="020F0502020204030204" pitchFamily="34" charset="0"/>
                  </a:rPr>
                  <a:t> </a:t>
                </a:r>
                <a:r>
                  <a:rPr lang="fr-FR" sz="1200" i="1" baseline="0" dirty="0">
                    <a:latin typeface="Calibri" panose="020F0502020204030204" pitchFamily="34" charset="0"/>
                    <a:ea typeface="Calibri" panose="020F0502020204030204" pitchFamily="34" charset="0"/>
                    <a:cs typeface="Calibri" panose="020F0502020204030204" pitchFamily="34" charset="0"/>
                  </a:rPr>
                  <a:t>unité et moins que 2</a:t>
                </a:r>
                <a:r>
                  <a:rPr lang="fr-FR" sz="1200" i="0" baseline="0" dirty="0">
                    <a:latin typeface="Calibri" panose="020F0502020204030204" pitchFamily="34" charset="0"/>
                    <a:ea typeface="Calibri" panose="020F0502020204030204" pitchFamily="34" charset="0"/>
                    <a:cs typeface="Calibri" panose="020F0502020204030204" pitchFamily="34" charset="0"/>
                  </a:rPr>
                  <a:t> </a:t>
                </a:r>
                <a:r>
                  <a:rPr lang="fr-FR" sz="1200" i="1" baseline="0" dirty="0">
                    <a:latin typeface="Calibri" panose="020F0502020204030204" pitchFamily="34" charset="0"/>
                    <a:ea typeface="Calibri" panose="020F0502020204030204" pitchFamily="34" charset="0"/>
                    <a:cs typeface="Calibri" panose="020F0502020204030204" pitchFamily="34" charset="0"/>
                  </a:rPr>
                  <a:t>unités</a:t>
                </a:r>
                <a:r>
                  <a:rPr lang="fr-FR" sz="1200" i="0" baseline="0" dirty="0">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0" baseline="0" dirty="0">
                    <a:latin typeface="Calibri" panose="020F0502020204030204" pitchFamily="34" charset="0"/>
                    <a:ea typeface="Calibri" panose="020F0502020204030204" pitchFamily="34" charset="0"/>
                    <a:cs typeface="Calibri" panose="020F0502020204030204" pitchFamily="34" charset="0"/>
                  </a:rPr>
                  <a:t>Engager une discussion collective pour trouver un moyen de mesurer la bande C avec cette bande grise. Inciter les élèves à plier la bande grise si cela n’émerge pas. Puis laisser les élèves expérimenter. Au bout de 1 à 2 min, faire expliciter les démarches possibles. Valider la méthode qui permet de communiquer les mesures : </a:t>
                </a:r>
                <a:r>
                  <a:rPr lang="fr-FR" sz="1200" i="1" baseline="0" dirty="0">
                    <a:latin typeface="Calibri" panose="020F0502020204030204" pitchFamily="34" charset="0"/>
                    <a:ea typeface="Calibri" panose="020F0502020204030204" pitchFamily="34" charset="0"/>
                    <a:cs typeface="Calibri" panose="020F0502020204030204" pitchFamily="34" charset="0"/>
                  </a:rPr>
                  <a:t>on plie la bande en deux parts égales, on a donc des demis</a:t>
                </a:r>
                <a:r>
                  <a:rPr lang="fr-FR" sz="1200" i="0" baseline="0" dirty="0">
                    <a:latin typeface="Calibri" panose="020F0502020204030204" pitchFamily="34" charset="0"/>
                    <a:ea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0" baseline="0" dirty="0">
                    <a:latin typeface="Calibri" panose="020F0502020204030204" pitchFamily="34" charset="0"/>
                    <a:ea typeface="Calibri" panose="020F0502020204030204" pitchFamily="34" charset="0"/>
                    <a:cs typeface="Calibri" panose="020F0502020204030204" pitchFamily="34" charset="0"/>
                  </a:rPr>
                  <a:t>Faire alors mesurer la bande C pour conclure que la bande mesure 1 unité + 1/2 </a:t>
                </a:r>
                <a:r>
                  <a:rPr lang="fr-FR" sz="1200" dirty="0">
                    <a:latin typeface="Calibri" panose="020F0502020204030204" pitchFamily="34" charset="0"/>
                    <a:ea typeface="Calibri" panose="020F0502020204030204" pitchFamily="34" charset="0"/>
                    <a:cs typeface="Calibri" panose="020F0502020204030204" pitchFamily="34" charset="0"/>
                  </a:rPr>
                  <a:t>d’unité.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1" dirty="0">
                    <a:latin typeface="Calibri" panose="020F0502020204030204" pitchFamily="34" charset="0"/>
                    <a:ea typeface="Calibri" panose="020F0502020204030204" pitchFamily="34" charset="0"/>
                    <a:cs typeface="Calibri" panose="020F0502020204030204" pitchFamily="34" charset="0"/>
                  </a:rPr>
                  <a:t>Réponse attendue </a:t>
                </a:r>
                <a:r>
                  <a:rPr lang="fr-FR" sz="1200" dirty="0">
                    <a:latin typeface="Calibri" panose="020F0502020204030204" pitchFamily="34" charset="0"/>
                    <a:ea typeface="Calibri" panose="020F0502020204030204" pitchFamily="34" charset="0"/>
                    <a:cs typeface="Calibri" panose="020F0502020204030204" pitchFamily="34" charset="0"/>
                  </a:rPr>
                  <a:t>: 1 unité</a:t>
                </a:r>
                <a:r>
                  <a:rPr lang="fr-FR" sz="1200" baseline="0" dirty="0">
                    <a:latin typeface="Calibri" panose="020F0502020204030204" pitchFamily="34" charset="0"/>
                    <a:ea typeface="Calibri" panose="020F0502020204030204" pitchFamily="34" charset="0"/>
                    <a:cs typeface="Calibri" panose="020F0502020204030204" pitchFamily="34" charset="0"/>
                  </a:rPr>
                  <a:t> + 1/2 </a:t>
                </a:r>
                <a:r>
                  <a:rPr lang="fr-FR" sz="1200" dirty="0">
                    <a:latin typeface="Calibri" panose="020F0502020204030204" pitchFamily="34" charset="0"/>
                    <a:ea typeface="Calibri" panose="020F0502020204030204" pitchFamily="34" charset="0"/>
                    <a:cs typeface="Calibri" panose="020F0502020204030204" pitchFamily="34" charset="0"/>
                  </a:rPr>
                  <a:t>d’unité.</a:t>
                </a:r>
                <a:endParaRPr lang="fr-FR" sz="1200" i="0" baseline="0"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u="none" baseline="0" dirty="0" smtClean="0"/>
                  <a:t>Réponse attendue : </a:t>
                </a:r>
                <a:r>
                  <a:rPr lang="fr-FR" sz="1200" b="0" i="0" u="none" strike="noStrike" cap="none" smtClean="0">
                    <a:solidFill>
                      <a:schemeClr val="dk1"/>
                    </a:solidFill>
                    <a:effectLst/>
                    <a:latin typeface="Cambria Math" charset="0"/>
                    <a:ea typeface="Calibri"/>
                    <a:cs typeface="Calibri"/>
                    <a:sym typeface="Calibri"/>
                  </a:rPr>
                  <a:t>2/</a:t>
                </a:r>
                <a:r>
                  <a:rPr lang="fr-FR" sz="1200" b="0" i="0" u="none" strike="noStrike" cap="none" smtClean="0">
                    <a:solidFill>
                      <a:schemeClr val="dk1"/>
                    </a:solidFill>
                    <a:effectLst/>
                    <a:latin typeface="Cambria Math" charset="0"/>
                    <a:ea typeface="Calibri"/>
                    <a:cs typeface="Calibri"/>
                    <a:sym typeface="Calibri"/>
                  </a:rPr>
                  <a:t>4</a:t>
                </a:r>
                <a:r>
                  <a:rPr lang="fr-FR" i="1" baseline="0" dirty="0" smtClean="0"/>
                  <a:t> </a:t>
                </a:r>
                <a:r>
                  <a:rPr lang="fr-FR" i="0" baseline="0" dirty="0" smtClean="0"/>
                  <a:t>d’unité (ou </a:t>
                </a:r>
                <a:r>
                  <a:rPr lang="fr-FR" sz="1200" b="0" i="0" u="none" strike="noStrike" cap="none" smtClean="0">
                    <a:solidFill>
                      <a:schemeClr val="dk1"/>
                    </a:solidFill>
                    <a:effectLst/>
                    <a:latin typeface="Cambria Math" charset="0"/>
                    <a:ea typeface="Calibri"/>
                    <a:cs typeface="Calibri"/>
                    <a:sym typeface="Calibri"/>
                  </a:rPr>
                  <a:t>1/2</a:t>
                </a:r>
                <a:r>
                  <a:rPr lang="fr-FR" i="1" baseline="0" dirty="0" smtClean="0"/>
                  <a:t> </a:t>
                </a:r>
                <a:r>
                  <a:rPr lang="fr-FR" i="0" baseline="0" dirty="0" smtClean="0"/>
                  <a:t>d’unité) </a:t>
                </a:r>
                <a:endParaRPr lang="fr-FR" i="1" baseline="0" dirty="0" smtClean="0"/>
              </a:p>
              <a:p>
                <a:pPr marL="0" lvl="0" indent="0" algn="l" rtl="0">
                  <a:spcBef>
                    <a:spcPts val="0"/>
                  </a:spcBef>
                  <a:spcAft>
                    <a:spcPts val="0"/>
                  </a:spcAft>
                  <a:buNone/>
                </a:pPr>
                <a:r>
                  <a:rPr lang="fr-FR" dirty="0" smtClean="0"/>
                  <a:t>Demander</a:t>
                </a:r>
                <a:r>
                  <a:rPr lang="fr-FR" baseline="0" dirty="0" smtClean="0"/>
                  <a:t> aux élèves de mesurer la bande B et d’écrire la mesure sur l’ardoise puis de lever cette dernière. Laisser un temps de recherche, valider les ardoises d’un signe discret de la tête. Interroger un ou plusieurs élèves en demandant de justifier puis corriger sur les pointillés.</a:t>
                </a:r>
                <a:endParaRPr dirty="0"/>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extLst>
      <p:ext uri="{BB962C8B-B14F-4D97-AF65-F5344CB8AC3E}">
        <p14:creationId xmlns:p14="http://schemas.microsoft.com/office/powerpoint/2010/main" val="51605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dirty="0">
                    <a:latin typeface="Calibri" panose="020F0502020204030204" pitchFamily="34" charset="0"/>
                    <a:ea typeface="Calibri" panose="020F0502020204030204" pitchFamily="34" charset="0"/>
                    <a:cs typeface="Calibri" panose="020F0502020204030204" pitchFamily="34" charset="0"/>
                  </a:rPr>
                  <a:t>Même démarche en pliant la bande en 4 parts égales. Si un élève utilise un pliage en huitièmes,</a:t>
                </a:r>
                <a:r>
                  <a:rPr lang="fr-FR" sz="1200" baseline="0" dirty="0">
                    <a:latin typeface="Calibri" panose="020F0502020204030204" pitchFamily="34" charset="0"/>
                    <a:ea typeface="Calibri" panose="020F0502020204030204" pitchFamily="34" charset="0"/>
                    <a:cs typeface="Calibri" panose="020F0502020204030204" pitchFamily="34" charset="0"/>
                  </a:rPr>
                  <a:t> indiquer que la méthode est correcte, mais l’inviter à utiliser un pliage plus simple en quarts.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b="1" dirty="0">
                    <a:latin typeface="Calibri" panose="020F0502020204030204" pitchFamily="34" charset="0"/>
                    <a:ea typeface="Calibri" panose="020F0502020204030204" pitchFamily="34" charset="0"/>
                    <a:cs typeface="Calibri" panose="020F0502020204030204" pitchFamily="34" charset="0"/>
                  </a:rPr>
                  <a:t>Réponse attendue </a:t>
                </a:r>
                <a:r>
                  <a:rPr lang="fr-FR" sz="1200" dirty="0">
                    <a:latin typeface="Calibri" panose="020F0502020204030204" pitchFamily="34" charset="0"/>
                    <a:ea typeface="Calibri" panose="020F0502020204030204" pitchFamily="34" charset="0"/>
                    <a:cs typeface="Calibri" panose="020F0502020204030204" pitchFamily="34" charset="0"/>
                  </a:rPr>
                  <a:t>: 1 unité</a:t>
                </a:r>
                <a:r>
                  <a:rPr lang="fr-FR" sz="1200" baseline="0" dirty="0">
                    <a:latin typeface="Calibri" panose="020F0502020204030204" pitchFamily="34" charset="0"/>
                    <a:ea typeface="Calibri" panose="020F0502020204030204" pitchFamily="34" charset="0"/>
                    <a:cs typeface="Calibri" panose="020F0502020204030204" pitchFamily="34" charset="0"/>
                  </a:rPr>
                  <a:t> + 1/4</a:t>
                </a:r>
                <a:r>
                  <a:rPr lang="fr-FR" sz="1200" dirty="0">
                    <a:latin typeface="Calibri" panose="020F0502020204030204" pitchFamily="34" charset="0"/>
                    <a:ea typeface="Calibri" panose="020F0502020204030204" pitchFamily="34" charset="0"/>
                    <a:cs typeface="Calibri" panose="020F0502020204030204" pitchFamily="34" charset="0"/>
                  </a:rPr>
                  <a:t> d’unité.</a:t>
                </a: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u="none" baseline="0" dirty="0" smtClean="0"/>
                  <a:t>Réponse attendue : </a:t>
                </a:r>
                <a:r>
                  <a:rPr lang="fr-FR" sz="1200" b="0" i="0" u="none" strike="noStrike" cap="none" smtClean="0">
                    <a:solidFill>
                      <a:schemeClr val="dk1"/>
                    </a:solidFill>
                    <a:effectLst/>
                    <a:latin typeface="Cambria Math" charset="0"/>
                    <a:ea typeface="Calibri"/>
                    <a:cs typeface="Calibri"/>
                    <a:sym typeface="Calibri"/>
                  </a:rPr>
                  <a:t>2/</a:t>
                </a:r>
                <a:r>
                  <a:rPr lang="fr-FR" sz="1200" b="0" i="0" u="none" strike="noStrike" cap="none" smtClean="0">
                    <a:solidFill>
                      <a:schemeClr val="dk1"/>
                    </a:solidFill>
                    <a:effectLst/>
                    <a:latin typeface="Cambria Math" charset="0"/>
                    <a:ea typeface="Calibri"/>
                    <a:cs typeface="Calibri"/>
                    <a:sym typeface="Calibri"/>
                  </a:rPr>
                  <a:t>4</a:t>
                </a:r>
                <a:r>
                  <a:rPr lang="fr-FR" i="1" baseline="0" dirty="0" smtClean="0"/>
                  <a:t> </a:t>
                </a:r>
                <a:r>
                  <a:rPr lang="fr-FR" i="0" baseline="0" dirty="0" smtClean="0"/>
                  <a:t>d’unité (ou </a:t>
                </a:r>
                <a:r>
                  <a:rPr lang="fr-FR" sz="1200" b="0" i="0" u="none" strike="noStrike" cap="none" smtClean="0">
                    <a:solidFill>
                      <a:schemeClr val="dk1"/>
                    </a:solidFill>
                    <a:effectLst/>
                    <a:latin typeface="Cambria Math" charset="0"/>
                    <a:ea typeface="Calibri"/>
                    <a:cs typeface="Calibri"/>
                    <a:sym typeface="Calibri"/>
                  </a:rPr>
                  <a:t>1/2</a:t>
                </a:r>
                <a:r>
                  <a:rPr lang="fr-FR" i="1" baseline="0" dirty="0" smtClean="0"/>
                  <a:t> </a:t>
                </a:r>
                <a:r>
                  <a:rPr lang="fr-FR" i="0" baseline="0" dirty="0" smtClean="0"/>
                  <a:t>d’unité) </a:t>
                </a:r>
                <a:endParaRPr lang="fr-FR" i="1" baseline="0" dirty="0" smtClean="0"/>
              </a:p>
              <a:p>
                <a:pPr marL="0" lvl="0" indent="0" algn="l" rtl="0">
                  <a:spcBef>
                    <a:spcPts val="0"/>
                  </a:spcBef>
                  <a:spcAft>
                    <a:spcPts val="0"/>
                  </a:spcAft>
                  <a:buNone/>
                </a:pPr>
                <a:r>
                  <a:rPr lang="fr-FR" dirty="0" smtClean="0"/>
                  <a:t>Demander</a:t>
                </a:r>
                <a:r>
                  <a:rPr lang="fr-FR" baseline="0" dirty="0" smtClean="0"/>
                  <a:t> aux élèves de mesurer la bande B et d’écrire la mesure sur l’ardoise puis de lever cette dernière. Laisser un temps de recherche, valider les ardoises d’un signe discret de la tête. Interroger un ou plusieurs élèves en demandant de justifier puis corriger sur les pointillés.</a:t>
                </a:r>
                <a:endParaRPr dirty="0"/>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extLst>
      <p:ext uri="{BB962C8B-B14F-4D97-AF65-F5344CB8AC3E}">
        <p14:creationId xmlns:p14="http://schemas.microsoft.com/office/powerpoint/2010/main" val="11861251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i="0" u="none" baseline="0" dirty="0"/>
              <a:t>Lire la consigne. </a:t>
            </a:r>
          </a:p>
          <a:p>
            <a:pPr marL="0"/>
            <a:r>
              <a:rPr lang="fr-FR" i="1" u="none" baseline="0" dirty="0"/>
              <a:t>Nous allons maintenant utiliser comme règle une bande pliée en dix parts égales. On aura donc des dixièmes. C’est un partage qui est très important dans notre numération. De la même manière que lorsqu’on fait des paquets de 10 pour passer d’une unité à une autre, on utilisera un partage en dix parts égales pour mesurer des longueurs. Plier votre bande grise en dix parts égales. </a:t>
            </a:r>
          </a:p>
          <a:p>
            <a:pPr marL="0"/>
            <a:r>
              <a:rPr lang="fr-FR" i="0" u="none" baseline="0" dirty="0"/>
              <a:t>Laisser un temps de recherche d’une trentaine de secondes, puis engager une discussion pour conclure que ce pliage est difficile à réaliser.</a:t>
            </a:r>
          </a:p>
          <a:p>
            <a:pPr marL="0"/>
            <a:r>
              <a:rPr lang="fr-FR" i="1" u="none" baseline="0" dirty="0"/>
              <a:t>Vous allez prendre une bande qui est déjà graduée en dixièmes qui se trouve dans votre matériel.</a:t>
            </a:r>
          </a:p>
        </p:txBody>
      </p:sp>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extLst>
      <p:ext uri="{BB962C8B-B14F-4D97-AF65-F5344CB8AC3E}">
        <p14:creationId xmlns:p14="http://schemas.microsoft.com/office/powerpoint/2010/main" val="206496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u="none" baseline="0" dirty="0">
                    <a:latin typeface="Calibri" panose="020F0502020204030204" pitchFamily="34" charset="0"/>
                    <a:ea typeface="Calibri" panose="020F0502020204030204" pitchFamily="34" charset="0"/>
                    <a:cs typeface="Calibri" panose="020F0502020204030204" pitchFamily="34" charset="0"/>
                  </a:rPr>
                  <a:t>Distribuer la règle du matériel encarté graduée en dixièmes à chaque élève et la faire décrire.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u="none" baseline="0" dirty="0">
                    <a:latin typeface="Calibri" panose="020F0502020204030204" pitchFamily="34" charset="0"/>
                    <a:ea typeface="Calibri" panose="020F0502020204030204" pitchFamily="34" charset="0"/>
                    <a:cs typeface="Calibri" panose="020F0502020204030204" pitchFamily="34" charset="0"/>
                  </a:rPr>
                  <a:t>Insister sur l’unité (montrer la longueur de cette unité en bornant avec vos mains la longueur totale de la bande) et la graduation en dixièmes. </a:t>
                </a:r>
              </a:p>
              <a:p>
                <a:pPr marL="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u="none" baseline="0" dirty="0">
                    <a:latin typeface="Calibri" panose="020F0502020204030204" pitchFamily="34" charset="0"/>
                    <a:ea typeface="Calibri" panose="020F0502020204030204" pitchFamily="34" charset="0"/>
                    <a:cs typeface="Calibri" panose="020F0502020204030204" pitchFamily="34" charset="0"/>
                  </a:rPr>
                  <a:t>Demander aux élèves de montrer une longueur de 3 dixièmes avec le pouce et l’index d’une main. Ce ne sera pas précis, mais la discussion fera émerger qu’il faut bien positionner le pouce sur le « 0 » et l’index sur le «  3/10 ». Faire pareil avec une longueur de 8 dixièmes, puis 10 dixièmes. Dans un échange collectif, faire émerger l’égalité de 10 dixièmes avec 1 unité.</a:t>
                </a: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i="1" u="none" baseline="0" dirty="0" smtClean="0"/>
                  <a:t>Tout d’abord regardons la règle que vous allez utiliser. </a:t>
                </a:r>
                <a:r>
                  <a:rPr lang="fr-FR" u="none" baseline="0" dirty="0" smtClean="0"/>
                  <a:t>Rappeler qu’aujourd’hui, les élèves vont utiliser une règle particulière : une règle qui représente une unité (montrer la longueur de cette unité en bornant avec vos mains la bande) et que celle-ci est graduée en dixièmes. Distribuer les règles graduées en dixièmes à chaque élève. Faire décrire la règle graduée par les élèves. </a:t>
                </a:r>
              </a:p>
              <a:p>
                <a:pPr marL="0"/>
                <a:r>
                  <a:rPr lang="fr-FR" u="none" baseline="0" dirty="0" smtClean="0"/>
                  <a:t>Demander </a:t>
                </a:r>
                <a:r>
                  <a:rPr lang="fr-FR" u="none" baseline="0" dirty="0" smtClean="0"/>
                  <a:t>aux élèves de montrer une longueur de 3 dixièmes avec le pouce et l’index d’une main. Ce ne sera pas précis  mais la discussion fera émerger de bien positionner le pouce sur le « 0 » et l’index sur le «  </a:t>
                </a:r>
                <a:r>
                  <a:rPr lang="fr-FR" sz="1200" b="0" i="0" u="none" strike="noStrike" cap="none" smtClean="0">
                    <a:solidFill>
                      <a:schemeClr val="dk1"/>
                    </a:solidFill>
                    <a:effectLst/>
                    <a:latin typeface="Cambria Math" charset="0"/>
                    <a:ea typeface="Calibri"/>
                    <a:cs typeface="Calibri"/>
                    <a:sym typeface="Calibri"/>
                  </a:rPr>
                  <a:t>3/10</a:t>
                </a:r>
                <a:r>
                  <a:rPr lang="fr-FR" u="none" baseline="0" dirty="0" smtClean="0"/>
                  <a:t> », idem avec une longueur de 8 dixièmes puis 10 dixièmes où un échange collectif fera émerger </a:t>
                </a:r>
                <a:r>
                  <a:rPr lang="fr-FR" u="none" baseline="0" dirty="0" smtClean="0"/>
                  <a:t>l’égalité de 10 dixièmes avec </a:t>
                </a:r>
                <a:r>
                  <a:rPr lang="fr-FR" u="none" baseline="0" dirty="0" smtClean="0"/>
                  <a:t>1 unité.</a:t>
                </a:r>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extLst>
      <p:ext uri="{BB962C8B-B14F-4D97-AF65-F5344CB8AC3E}">
        <p14:creationId xmlns:p14="http://schemas.microsoft.com/office/powerpoint/2010/main" val="1494178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mc:AlternateContent xmlns:mc="http://schemas.openxmlformats.org/markup-compatibility/2006" xmlns:a14="http://schemas.microsoft.com/office/drawing/2010/main">
        <mc:Choice Requires="a14">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a:r>
                  <a:rPr lang="fr-FR" baseline="0" dirty="0">
                    <a:latin typeface="Calibri" panose="020F0502020204030204" pitchFamily="34" charset="0"/>
                    <a:ea typeface="Calibri" panose="020F0502020204030204" pitchFamily="34" charset="0"/>
                    <a:cs typeface="Calibri" panose="020F0502020204030204" pitchFamily="34" charset="0"/>
                  </a:rPr>
                  <a:t>Distribuer les 4 bandes E à K de la fiche photocopiable n° 56.</a:t>
                </a:r>
              </a:p>
              <a:p>
                <a:pPr marL="0"/>
                <a:r>
                  <a:rPr lang="fr-FR" i="1" u="none" baseline="0" dirty="0">
                    <a:latin typeface="Calibri" panose="020F0502020204030204" pitchFamily="34" charset="0"/>
                    <a:ea typeface="Calibri" panose="020F0502020204030204" pitchFamily="34" charset="0"/>
                    <a:cs typeface="Calibri" panose="020F0502020204030204" pitchFamily="34" charset="0"/>
                  </a:rPr>
                  <a:t>Mesurez la bande E avec la règle graduée. Combien de dixièmes mesure la longueur de la bande E ?</a:t>
                </a:r>
              </a:p>
              <a:p>
                <a:pPr marL="0"/>
                <a:r>
                  <a:rPr lang="fr-FR" i="0" u="none" baseline="0" dirty="0">
                    <a:latin typeface="Calibri" panose="020F0502020204030204" pitchFamily="34" charset="0"/>
                    <a:ea typeface="Calibri" panose="020F0502020204030204" pitchFamily="34" charset="0"/>
                    <a:cs typeface="Calibri" panose="020F0502020204030204" pitchFamily="34" charset="0"/>
                  </a:rPr>
                  <a:t>Laisser un temps de recherche individuelle sans donner plus d’explicitations, mais en précisant aux élèves qu’il est normal de ne pas être certain de ce que l’on fait puisque le travail commence à peine et qu’ils sont dans une phase de recherche. Circuler pour repérer les propositions intéressantes à traiter en collectif. Collecter ces propositions au tableau en interrogeant les élèves, puis les faire discuter en demandant des justifications.</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b="1" i="0" u="none" baseline="0" dirty="0">
                    <a:latin typeface="Calibri" panose="020F0502020204030204" pitchFamily="34" charset="0"/>
                    <a:ea typeface="Calibri" panose="020F0502020204030204" pitchFamily="34" charset="0"/>
                    <a:cs typeface="Calibri" panose="020F0502020204030204" pitchFamily="34" charset="0"/>
                  </a:rPr>
                  <a:t>Réponse attendue</a:t>
                </a:r>
                <a:r>
                  <a:rPr lang="fr-FR" i="0" u="none" baseline="0" dirty="0">
                    <a:latin typeface="Calibri" panose="020F0502020204030204" pitchFamily="34" charset="0"/>
                    <a:ea typeface="Calibri" panose="020F0502020204030204" pitchFamily="34" charset="0"/>
                    <a:cs typeface="Calibri" panose="020F0502020204030204" pitchFamily="34" charset="0"/>
                  </a:rPr>
                  <a:t> : 4/10 </a:t>
                </a:r>
                <a:r>
                  <a:rPr lang="fr-FR" i="0" baseline="0" dirty="0">
                    <a:latin typeface="Calibri" panose="020F0502020204030204" pitchFamily="34" charset="0"/>
                    <a:ea typeface="Calibri" panose="020F0502020204030204" pitchFamily="34" charset="0"/>
                    <a:cs typeface="Calibri" panose="020F0502020204030204" pitchFamily="34" charset="0"/>
                  </a:rPr>
                  <a:t>d’unité</a:t>
                </a:r>
                <a:r>
                  <a:rPr lang="fr-FR" i="0" u="none" baseline="0" dirty="0">
                    <a:latin typeface="Calibri" panose="020F0502020204030204" pitchFamily="34" charset="0"/>
                    <a:ea typeface="Calibri" panose="020F0502020204030204" pitchFamily="34" charset="0"/>
                    <a:cs typeface="Calibri" panose="020F0502020204030204" pitchFamily="34" charset="0"/>
                  </a:rPr>
                  <a:t>.</a:t>
                </a:r>
                <a:endParaRPr dirty="0">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13" name="Google Shape;11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0" u="none" baseline="0" dirty="0" smtClean="0"/>
                  <a:t>Réponse attendue : </a:t>
                </a:r>
                <a:r>
                  <a:rPr lang="fr-FR" sz="1200" b="0" i="0" u="none" strike="noStrike" cap="none" smtClean="0">
                    <a:solidFill>
                      <a:schemeClr val="dk1"/>
                    </a:solidFill>
                    <a:effectLst/>
                    <a:latin typeface="Cambria Math" charset="0"/>
                    <a:ea typeface="Calibri"/>
                    <a:cs typeface="Calibri"/>
                    <a:sym typeface="Calibri"/>
                  </a:rPr>
                  <a:t>4/10</a:t>
                </a:r>
                <a:r>
                  <a:rPr lang="fr-FR" i="0" u="none" baseline="0" dirty="0" smtClean="0"/>
                  <a:t> </a:t>
                </a:r>
                <a:r>
                  <a:rPr lang="fr-FR" i="0" baseline="0" dirty="0" smtClean="0"/>
                  <a:t>d’unité</a:t>
                </a:r>
                <a:endParaRPr lang="fr-FR" i="0" u="none" baseline="0" dirty="0" smtClean="0"/>
              </a:p>
              <a:p>
                <a:pPr marL="0"/>
                <a:r>
                  <a:rPr lang="fr-FR" i="0" u="none" baseline="0" dirty="0" smtClean="0"/>
                  <a:t>Distribuer la fiche </a:t>
                </a:r>
                <a:r>
                  <a:rPr lang="fr-FR" i="0" u="none" baseline="0" dirty="0" err="1" smtClean="0"/>
                  <a:t>photocopiable</a:t>
                </a:r>
                <a:r>
                  <a:rPr lang="fr-FR" i="0" u="none" baseline="0" dirty="0" smtClean="0"/>
                  <a:t> </a:t>
                </a:r>
                <a:r>
                  <a:rPr lang="fr-FR" i="0" u="none" baseline="0" dirty="0" smtClean="0"/>
                  <a:t>n°43. </a:t>
                </a:r>
                <a:r>
                  <a:rPr lang="fr-FR" i="1" u="none" baseline="0" dirty="0" smtClean="0"/>
                  <a:t>Prenez </a:t>
                </a:r>
                <a:r>
                  <a:rPr lang="fr-FR" i="1" u="none" baseline="0" dirty="0" smtClean="0"/>
                  <a:t>la fiche qui a été distribuée et mesurer la bande a avec la règle graduée. Combien de dixièmes mesure la longueur de la bande a ?</a:t>
                </a:r>
              </a:p>
              <a:p>
                <a:pPr marL="0"/>
                <a:r>
                  <a:rPr lang="fr-FR" i="0" u="none" baseline="0" dirty="0" smtClean="0"/>
                  <a:t>Laisser un temps de recherche individuelle sans donner plus d’explicitations en indiquant aux élèves qu’il est normal de ne pas être certain de ce que l’on fait puisque le travail commence à </a:t>
                </a:r>
                <a:r>
                  <a:rPr lang="fr-FR" i="0" u="none" baseline="0" dirty="0" smtClean="0"/>
                  <a:t>peine et que les élèves dans une phase de recherche. </a:t>
                </a:r>
                <a:r>
                  <a:rPr lang="fr-FR" i="0" u="none" baseline="0" dirty="0" smtClean="0"/>
                  <a:t>Circuler pour repérer les propositions intéressantes à traiter en collectif. </a:t>
                </a:r>
              </a:p>
              <a:p>
                <a:pPr marL="0"/>
                <a:r>
                  <a:rPr lang="fr-FR" i="0" u="none" baseline="0" dirty="0" smtClean="0"/>
                  <a:t>Collecter ces propositions au tableau en interrogeant les élèves puis </a:t>
                </a:r>
                <a:r>
                  <a:rPr lang="fr-FR" i="0" u="none" baseline="0" dirty="0" smtClean="0"/>
                  <a:t>les faire </a:t>
                </a:r>
                <a:r>
                  <a:rPr lang="fr-FR" i="0" u="none" baseline="0" dirty="0" smtClean="0"/>
                  <a:t>discuter </a:t>
                </a:r>
                <a:r>
                  <a:rPr lang="fr-FR" i="0" u="none" baseline="0" dirty="0" smtClean="0"/>
                  <a:t>en </a:t>
                </a:r>
                <a:r>
                  <a:rPr lang="fr-FR" i="0" u="none" baseline="0" dirty="0" smtClean="0"/>
                  <a:t>demandant des </a:t>
                </a:r>
                <a:r>
                  <a:rPr lang="fr-FR" i="0" u="none" baseline="0" dirty="0" smtClean="0"/>
                  <a:t>justifications.</a:t>
                </a:r>
                <a:endParaRPr lang="fr-FR" i="0" u="none" baseline="0" dirty="0" smtClean="0"/>
              </a:p>
              <a:p>
                <a:pPr marL="0"/>
                <a:endParaRPr lang="fr-FR" i="0" u="none" baseline="0" dirty="0" smtClean="0"/>
              </a:p>
              <a:p>
                <a:pPr marL="0" lvl="0" indent="0" algn="l" rtl="0">
                  <a:spcBef>
                    <a:spcPts val="0"/>
                  </a:spcBef>
                  <a:spcAft>
                    <a:spcPts val="0"/>
                  </a:spcAft>
                  <a:buNone/>
                </a:pPr>
                <a:endParaRPr dirty="0"/>
              </a:p>
            </p:txBody>
          </p:sp>
        </mc:Fallback>
      </mc:AlternateContent>
      <p:sp>
        <p:nvSpPr>
          <p:cNvPr id="114" name="Google Shape;11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extLst>
      <p:ext uri="{BB962C8B-B14F-4D97-AF65-F5344CB8AC3E}">
        <p14:creationId xmlns:p14="http://schemas.microsoft.com/office/powerpoint/2010/main" val="1799517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userDrawn="1">
  <p:cSld name="Diapositive de titre">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30"/>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4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5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6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9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5930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9761941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
        <p:cNvGrpSpPr/>
        <p:nvPr/>
      </p:nvGrpSpPr>
      <p:grpSpPr>
        <a:xfrm>
          <a:off x="0" y="0"/>
          <a:ext cx="0" cy="0"/>
          <a:chOff x="0" y="0"/>
          <a:chExt cx="0" cy="0"/>
        </a:xfrm>
      </p:grpSpPr>
      <p:sp>
        <p:nvSpPr>
          <p:cNvPr id="38" name="Google Shape;38;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3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54" r:id="rId1"/>
    <p:sldLayoutId id="2147483656" r:id="rId2"/>
    <p:sldLayoutId id="214748365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4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9B60914A-B9D9-4B95-BBEA-32E85AA20954}" type="datetimeFigureOut">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21/03/2025</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349CDC-BADB-4C39-95ED-E0FCA83A6716}"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353609"/>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3" name="Image 2" descr="Une image contenant texte, capture d’écran, graphisme, garçon&#10;&#10;Le contenu généré par l’IA peut être incorrect.">
            <a:extLst>
              <a:ext uri="{FF2B5EF4-FFF2-40B4-BE49-F238E27FC236}">
                <a16:creationId xmlns:a16="http://schemas.microsoft.com/office/drawing/2014/main" id="{40E8BA2B-34D5-CCBD-21E9-E27AB19EA865}"/>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diagramme, ligne&#10;&#10;Le contenu généré par l’IA peut être incorrect.">
            <a:extLst>
              <a:ext uri="{FF2B5EF4-FFF2-40B4-BE49-F238E27FC236}">
                <a16:creationId xmlns:a16="http://schemas.microsoft.com/office/drawing/2014/main" id="{DD9B848A-40B2-7F36-7453-58DFEF0C7A9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21812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diagramme, ligne&#10;&#10;Le contenu généré par l’IA peut être incorrect.">
            <a:extLst>
              <a:ext uri="{FF2B5EF4-FFF2-40B4-BE49-F238E27FC236}">
                <a16:creationId xmlns:a16="http://schemas.microsoft.com/office/drawing/2014/main" id="{985752F2-1B61-BA9D-48C0-855B10764D9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79998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diagramme, ligne&#10;&#10;Le contenu généré par l’IA peut être incorrect.">
            <a:extLst>
              <a:ext uri="{FF2B5EF4-FFF2-40B4-BE49-F238E27FC236}">
                <a16:creationId xmlns:a16="http://schemas.microsoft.com/office/drawing/2014/main" id="{461C9D6A-52A1-71CF-61DA-136CED84240B}"/>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91973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diagramme, Police&#10;&#10;Le contenu généré par l’IA peut être incorrect.">
            <a:extLst>
              <a:ext uri="{FF2B5EF4-FFF2-40B4-BE49-F238E27FC236}">
                <a16:creationId xmlns:a16="http://schemas.microsoft.com/office/drawing/2014/main" id="{D472BF63-0B7D-8C38-39F4-1F24D537B7F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55429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diagramme, Police&#10;&#10;Le contenu généré par l’IA peut être incorrect.">
            <a:extLst>
              <a:ext uri="{FF2B5EF4-FFF2-40B4-BE49-F238E27FC236}">
                <a16:creationId xmlns:a16="http://schemas.microsoft.com/office/drawing/2014/main" id="{7135EF94-21B3-6B43-7C36-A01EDC3827B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45651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diagramme, Police&#10;&#10;Le contenu généré par l’IA peut être incorrect.">
            <a:extLst>
              <a:ext uri="{FF2B5EF4-FFF2-40B4-BE49-F238E27FC236}">
                <a16:creationId xmlns:a16="http://schemas.microsoft.com/office/drawing/2014/main" id="{6B1976A7-8332-56E3-C659-6B88245592D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993396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4" name="Image 3" descr="Une image contenant texte, capture d’écran, ligne, Police&#10;&#10;Le contenu généré par l’IA peut être incorrect.">
            <a:extLst>
              <a:ext uri="{FF2B5EF4-FFF2-40B4-BE49-F238E27FC236}">
                <a16:creationId xmlns:a16="http://schemas.microsoft.com/office/drawing/2014/main" id="{CB3491CB-153B-4BE9-C5B6-4DB7AA98E95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98691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diagramme, Police&#10;&#10;Le contenu généré par l’IA peut être incorrect.">
            <a:extLst>
              <a:ext uri="{FF2B5EF4-FFF2-40B4-BE49-F238E27FC236}">
                <a16:creationId xmlns:a16="http://schemas.microsoft.com/office/drawing/2014/main" id="{06095E97-B4FE-354E-EC3C-3EE993A8229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80586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3" name="Image 2" descr="Une image contenant texte, capture d’écran, logiciel, nombre&#10;&#10;Le contenu généré par l’IA peut être incorrect.">
            <a:extLst>
              <a:ext uri="{FF2B5EF4-FFF2-40B4-BE49-F238E27FC236}">
                <a16:creationId xmlns:a16="http://schemas.microsoft.com/office/drawing/2014/main" id="{814CB343-92EB-E5D8-18E0-7FA84AD35AFC}"/>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pic>
        <p:nvPicPr>
          <p:cNvPr id="4" name="Image 3" descr="Une image contenant texte, capture d’écran, nombre, Police&#10;&#10;Le contenu généré par l’IA peut être incorrect.">
            <a:extLst>
              <a:ext uri="{FF2B5EF4-FFF2-40B4-BE49-F238E27FC236}">
                <a16:creationId xmlns:a16="http://schemas.microsoft.com/office/drawing/2014/main" id="{9522BB46-5E6B-BAAC-A4EC-97628A15112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60718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118027CB-FE49-4289-7CCC-04B850A9B18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8584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3" name="Image 2" descr="Une image contenant texte, capture d’écran, Police, ligne&#10;&#10;Le contenu généré par l’IA peut être incorrect.">
            <a:extLst>
              <a:ext uri="{FF2B5EF4-FFF2-40B4-BE49-F238E27FC236}">
                <a16:creationId xmlns:a16="http://schemas.microsoft.com/office/drawing/2014/main" id="{5EB59488-255F-6986-09E5-C13051D7755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068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diagramme, nombre&#10;&#10;Le contenu généré par l’IA peut être incorrect.">
            <a:extLst>
              <a:ext uri="{FF2B5EF4-FFF2-40B4-BE49-F238E27FC236}">
                <a16:creationId xmlns:a16="http://schemas.microsoft.com/office/drawing/2014/main" id="{00CBEC6D-6984-CCFA-EFE6-1B2EDC11FEE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95106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6" name="Image 5" descr="Une image contenant texte, capture d’écran, Police, nombre&#10;&#10;Le contenu généré par l’IA peut être incorrect.">
            <a:extLst>
              <a:ext uri="{FF2B5EF4-FFF2-40B4-BE49-F238E27FC236}">
                <a16:creationId xmlns:a16="http://schemas.microsoft.com/office/drawing/2014/main" id="{7717267A-8112-D227-73E7-254E3F3EFFDD}"/>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Police, ligne&#10;&#10;Le contenu généré par l’IA peut être incorrect.">
            <a:extLst>
              <a:ext uri="{FF2B5EF4-FFF2-40B4-BE49-F238E27FC236}">
                <a16:creationId xmlns:a16="http://schemas.microsoft.com/office/drawing/2014/main" id="{561A5E19-D49B-3400-CA11-7C71995088B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857713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5" name="Image 4" descr="Une image contenant texte, capture d’écran, Police, ligne&#10;&#10;Le contenu généré par l’IA peut être incorrect.">
            <a:extLst>
              <a:ext uri="{FF2B5EF4-FFF2-40B4-BE49-F238E27FC236}">
                <a16:creationId xmlns:a16="http://schemas.microsoft.com/office/drawing/2014/main" id="{AAAD0622-4912-9F13-8911-C1921F9B857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1070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5" name="Image 4" descr="Une image contenant texte, capture d’écran, Police, ligne&#10;&#10;Le contenu généré par l’IA peut être incorrect.">
            <a:extLst>
              <a:ext uri="{FF2B5EF4-FFF2-40B4-BE49-F238E27FC236}">
                <a16:creationId xmlns:a16="http://schemas.microsoft.com/office/drawing/2014/main" id="{B4661DBD-F68C-D3AD-283D-C3431EE9D6D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3852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5" name="Image 4" descr="Une image contenant texte, capture d’écran, Police, ligne&#10;&#10;Le contenu généré par l’IA peut être incorrect.">
            <a:extLst>
              <a:ext uri="{FF2B5EF4-FFF2-40B4-BE49-F238E27FC236}">
                <a16:creationId xmlns:a16="http://schemas.microsoft.com/office/drawing/2014/main" id="{C7C8A619-5041-AA7D-DD18-9F902760FCB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60401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Police&#10;&#10;Le contenu généré par l’IA peut être incorrect.">
            <a:extLst>
              <a:ext uri="{FF2B5EF4-FFF2-40B4-BE49-F238E27FC236}">
                <a16:creationId xmlns:a16="http://schemas.microsoft.com/office/drawing/2014/main" id="{76E39650-476E-638B-7EEF-2D50EB7FD8B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2806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diagramme, ligne&#10;&#10;Le contenu généré par l’IA peut être incorrect.">
            <a:extLst>
              <a:ext uri="{FF2B5EF4-FFF2-40B4-BE49-F238E27FC236}">
                <a16:creationId xmlns:a16="http://schemas.microsoft.com/office/drawing/2014/main" id="{32EE0F81-5800-76D0-94AE-6914AB706E7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665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3" name="Image 2" descr="Une image contenant texte, capture d’écran, diagramme, Police&#10;&#10;Le contenu généré par l’IA peut être incorrect.">
            <a:extLst>
              <a:ext uri="{FF2B5EF4-FFF2-40B4-BE49-F238E27FC236}">
                <a16:creationId xmlns:a16="http://schemas.microsoft.com/office/drawing/2014/main" id="{B9AADE9F-24C8-0876-4A9B-E75CE709886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716786773"/>
      </p:ext>
    </p:extLst>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d84cc96-e4f0-4e7f-873a-a508fb658c41">
      <Terms xmlns="http://schemas.microsoft.com/office/infopath/2007/PartnerControls"/>
    </lcf76f155ced4ddcb4097134ff3c332f>
    <TaxCatchAll xmlns="27f64e36-29aa-44d5-a3e0-06242cad7d4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6C2C895EEC4E44B0B53F68476E4C38" ma:contentTypeVersion="19" ma:contentTypeDescription="Crée un document." ma:contentTypeScope="" ma:versionID="6303d845353e500dfe8c872dce30f0ef">
  <xsd:schema xmlns:xsd="http://www.w3.org/2001/XMLSchema" xmlns:xs="http://www.w3.org/2001/XMLSchema" xmlns:p="http://schemas.microsoft.com/office/2006/metadata/properties" xmlns:ns2="cd84cc96-e4f0-4e7f-873a-a508fb658c41" xmlns:ns3="27f64e36-29aa-44d5-a3e0-06242cad7d4d" targetNamespace="http://schemas.microsoft.com/office/2006/metadata/properties" ma:root="true" ma:fieldsID="1f87a2f2b3d55cca07ebd178771dec65" ns2:_="" ns3:_="">
    <xsd:import namespace="cd84cc96-e4f0-4e7f-873a-a508fb658c41"/>
    <xsd:import namespace="27f64e36-29aa-44d5-a3e0-06242cad7d4d"/>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element ref="ns2:MediaServiceAutoKeyPoints" minOccurs="0"/>
                <xsd:element ref="ns2:MediaServiceKeyPoint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84cc96-e4f0-4e7f-873a-a508fb658c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Length (seconds)"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e0316926-e272-4302-89b0-5e160602c2e1"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f64e36-29aa-44d5-a3e0-06242cad7d4d"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0909781d-db56-47c3-b873-85a7506b6ab1}" ma:internalName="TaxCatchAll" ma:showField="CatchAllData" ma:web="27f64e36-29aa-44d5-a3e0-06242cad7d4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31D020-4F48-4B3B-AC4B-DA00B68BFEE7}">
  <ds:schemaRefs>
    <ds:schemaRef ds:uri="http://schemas.microsoft.com/sharepoint/v3/contenttype/forms"/>
  </ds:schemaRefs>
</ds:datastoreItem>
</file>

<file path=customXml/itemProps2.xml><?xml version="1.0" encoding="utf-8"?>
<ds:datastoreItem xmlns:ds="http://schemas.openxmlformats.org/officeDocument/2006/customXml" ds:itemID="{8CB6929A-325D-48F6-9877-191C169E6107}">
  <ds:schemaRef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27f64e36-29aa-44d5-a3e0-06242cad7d4d"/>
    <ds:schemaRef ds:uri="http://schemas.openxmlformats.org/package/2006/metadata/core-properties"/>
    <ds:schemaRef ds:uri="cd84cc96-e4f0-4e7f-873a-a508fb658c41"/>
    <ds:schemaRef ds:uri="http://www.w3.org/XML/1998/namespace"/>
    <ds:schemaRef ds:uri="http://purl.org/dc/dcmitype/"/>
  </ds:schemaRefs>
</ds:datastoreItem>
</file>

<file path=customXml/itemProps3.xml><?xml version="1.0" encoding="utf-8"?>
<ds:datastoreItem xmlns:ds="http://schemas.openxmlformats.org/officeDocument/2006/customXml" ds:itemID="{4E625AE9-26AE-4C71-B21B-3EE7AD90BF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84cc96-e4f0-4e7f-873a-a508fb658c41"/>
    <ds:schemaRef ds:uri="27f64e36-29aa-44d5-a3e0-06242cad7d4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1970</TotalTime>
  <Words>1152</Words>
  <Application>Microsoft Office PowerPoint</Application>
  <PresentationFormat>Affichage à l'écran (4:3)</PresentationFormat>
  <Paragraphs>61</Paragraphs>
  <Slides>22</Slides>
  <Notes>22</Notes>
  <HiddenSlides>0</HiddenSlides>
  <MMClips>0</MMClips>
  <ScaleCrop>false</ScaleCrop>
  <HeadingPairs>
    <vt:vector size="6" baseType="variant">
      <vt:variant>
        <vt:lpstr>Polices utilisées</vt:lpstr>
      </vt:variant>
      <vt:variant>
        <vt:i4>3</vt:i4>
      </vt:variant>
      <vt:variant>
        <vt:lpstr>Thème</vt:lpstr>
      </vt:variant>
      <vt:variant>
        <vt:i4>4</vt:i4>
      </vt:variant>
      <vt:variant>
        <vt:lpstr>Titres des diapositives</vt:lpstr>
      </vt:variant>
      <vt:variant>
        <vt:i4>22</vt:i4>
      </vt:variant>
    </vt:vector>
  </HeadingPairs>
  <TitlesOfParts>
    <vt:vector size="29" baseType="lpstr">
      <vt:lpstr>Arial</vt:lpstr>
      <vt:lpstr>Calibri</vt:lpstr>
      <vt:lpstr>Calibri Light</vt:lpstr>
      <vt:lpstr>Thème Office</vt:lpstr>
      <vt:lpstr>1_Thème Office</vt:lpstr>
      <vt:lpstr>3_Thème Office</vt:lpstr>
      <vt:lpstr>7_Thème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LES NOMBRES JUSQU’À 10 Dire, lire, écrire, dénombrer, placer sur une ligne numérique</dc:title>
  <dc:creator>EDITIONS HATIER</dc:creator>
  <cp:lastModifiedBy>TAILLADE JUSTINE</cp:lastModifiedBy>
  <cp:revision>81</cp:revision>
  <dcterms:created xsi:type="dcterms:W3CDTF">2022-01-07T11:15:07Z</dcterms:created>
  <dcterms:modified xsi:type="dcterms:W3CDTF">2025-03-21T16:04:06Z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0x010100C56C2C895EEC4E44B0B53F68476E4C38</vt:lpwstr>
  </property>
  <property fmtid="{D5CDD505-2E9C-101B-9397-08002B2CF9AE}" pid="3" name="MediaServiceImageTags">
    <vt:lpwstr/>
  </property>
</Properties>
</file>