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  <p:sldMasterId id="2147483698" r:id="rId6"/>
    <p:sldMasterId id="2147483703" r:id="rId7"/>
    <p:sldMasterId id="2147483708" r:id="rId8"/>
  </p:sldMasterIdLst>
  <p:notesMasterIdLst>
    <p:notesMasterId r:id="rId43"/>
  </p:notesMasterIdLst>
  <p:handoutMasterIdLst>
    <p:handoutMasterId r:id="rId44"/>
  </p:handoutMasterIdLst>
  <p:sldIdLst>
    <p:sldId id="276" r:id="rId9"/>
    <p:sldId id="257" r:id="rId10"/>
    <p:sldId id="349" r:id="rId11"/>
    <p:sldId id="357" r:id="rId12"/>
    <p:sldId id="358" r:id="rId13"/>
    <p:sldId id="356" r:id="rId14"/>
    <p:sldId id="327" r:id="rId15"/>
    <p:sldId id="367" r:id="rId16"/>
    <p:sldId id="368" r:id="rId17"/>
    <p:sldId id="355" r:id="rId18"/>
    <p:sldId id="369" r:id="rId19"/>
    <p:sldId id="370" r:id="rId20"/>
    <p:sldId id="371" r:id="rId21"/>
    <p:sldId id="372" r:id="rId22"/>
    <p:sldId id="303" r:id="rId23"/>
    <p:sldId id="359" r:id="rId24"/>
    <p:sldId id="360" r:id="rId25"/>
    <p:sldId id="361" r:id="rId26"/>
    <p:sldId id="36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44" r:id="rId36"/>
    <p:sldId id="277" r:id="rId37"/>
    <p:sldId id="283" r:id="rId38"/>
    <p:sldId id="278" r:id="rId39"/>
    <p:sldId id="280" r:id="rId40"/>
    <p:sldId id="381" r:id="rId41"/>
    <p:sldId id="27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22D803-2297-59A2-53CD-2175199C2A4D}" name="Catherine MALLARD" initials="CM" userId="S::catherine.mallard@ac-orleans-tours.fr::6a472aea-0836-4e0d-8018-3eacbc2442a1" providerId="AD"/>
  <p188:author id="{6047C030-E687-B175-014B-7CB338CA2E3F}" name="riviere.jennifer" initials="ri" userId="S::riviere.jennifer_gmail.com#ext#@hachette.onmicrosoft.com::1d9d5009-092f-4c80-8dba-153923be29d4" providerId="AD"/>
  <p188:author id="{6EC3644E-CAF9-BE47-EB1A-C427F723DB1E}" name="catherine.mallard2" initials="ca" userId="S::catherine.mallard2_gmail.com#ext#@hachette.onmicrosoft.com::943e5806-a044-4790-a0a9-05d7075f8f80" providerId="AD"/>
  <p188:author id="{33C2CF67-9BF0-36C3-EEE1-09B84C3469D6}" name="BELLEMIN SANDRA" initials="SB" userId="S::SBELLEMIN@editions-hatier.fr::5fe4e071-d3f4-40df-970f-ee8fcf898346" providerId="AD"/>
  <p188:author id="{6E47C18F-DDAE-EA39-9B3A-D5582A6DAE9D}" name="pauline.negrellion" initials="pa" userId="S::pauline.negrellion_gmail.com#ext#@hachette.onmicrosoft.com::9fb65b54-3bbd-4994-b3cf-42d8602c7eef" providerId="AD"/>
  <p188:author id="{CB410498-00AA-A716-1E6C-E42B11846246}" name="jennifer riviere" initials="jr" userId="77148290420568c5" providerId="Windows Live"/>
  <p188:author id="{E89BFAD0-ACBE-9964-AB8B-A2E5DAC1FBA3}" name="omenriah" initials="om" userId="S::omenriah_gmail.com#ext#@hachette.onmicrosoft.com::1c7e23f3-21b9-4451-98c0-15057ee079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VELLIER ANNE" initials="CA" lastIdx="38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2" name="Compte Microsoft" initials="CM" lastIdx="34" clrIdx="1">
    <p:extLst>
      <p:ext uri="{19B8F6BF-5375-455C-9EA6-DF929625EA0E}">
        <p15:presenceInfo xmlns:p15="http://schemas.microsoft.com/office/powerpoint/2012/main" userId="b37cafc324dd2ae0" providerId="Windows Live"/>
      </p:ext>
    </p:extLst>
  </p:cmAuthor>
  <p:cmAuthor id="3" name="pauline.negrellion" initials="pa" lastIdx="34" clrIdx="2">
    <p:extLst>
      <p:ext uri="{19B8F6BF-5375-455C-9EA6-DF929625EA0E}">
        <p15:presenceInfo xmlns:p15="http://schemas.microsoft.com/office/powerpoint/2012/main" userId="S::pauline.negrellion_gmail.com#ext#@hachette.onmicrosoft.com::9fb65b54-3bbd-4994-b3cf-42d8602c7eef" providerId="AD"/>
      </p:ext>
    </p:extLst>
  </p:cmAuthor>
  <p:cmAuthor id="4" name="omenriah" initials="om" lastIdx="26" clrIdx="3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  <p:cmAuthor id="5" name="riviere.jennifer" initials="ri" lastIdx="20" clrIdx="4">
    <p:extLst>
      <p:ext uri="{19B8F6BF-5375-455C-9EA6-DF929625EA0E}">
        <p15:presenceInfo xmlns:p15="http://schemas.microsoft.com/office/powerpoint/2012/main" userId="S::riviere.jennifer_gmail.com#ext#@hachette.onmicrosoft.com::1d9d5009-092f-4c80-8dba-153923be29d4" providerId="AD"/>
      </p:ext>
    </p:extLst>
  </p:cmAuthor>
  <p:cmAuthor id="6" name="catherine.mallard2" initials="ca" lastIdx="15" clrIdx="5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66"/>
    <a:srgbClr val="61C4D1"/>
    <a:srgbClr val="FFD333"/>
    <a:srgbClr val="EC527E"/>
    <a:srgbClr val="A39491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23" autoAdjust="0"/>
    <p:restoredTop sz="59443" autoAdjust="0"/>
  </p:normalViewPr>
  <p:slideViewPr>
    <p:cSldViewPr snapToGrid="0">
      <p:cViewPr varScale="1">
        <p:scale>
          <a:sx n="65" d="100"/>
          <a:sy n="65" d="100"/>
        </p:scale>
        <p:origin x="390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TY CORINNE" userId="8ff7d65e-e73f-48f4-8c35-2e9a1daaa9ff" providerId="ADAL" clId="{CDC00878-6C8D-49B4-95DA-9AF14763F4AA}"/>
    <pc:docChg chg="modSld">
      <pc:chgData name="CARATY CORINNE" userId="8ff7d65e-e73f-48f4-8c35-2e9a1daaa9ff" providerId="ADAL" clId="{CDC00878-6C8D-49B4-95DA-9AF14763F4AA}" dt="2025-08-11T16:17:19.797" v="1" actId="20577"/>
      <pc:docMkLst>
        <pc:docMk/>
      </pc:docMkLst>
      <pc:sldChg chg="modNotesTx">
        <pc:chgData name="CARATY CORINNE" userId="8ff7d65e-e73f-48f4-8c35-2e9a1daaa9ff" providerId="ADAL" clId="{CDC00878-6C8D-49B4-95DA-9AF14763F4AA}" dt="2025-08-11T16:17:19.797" v="1" actId="20577"/>
        <pc:sldMkLst>
          <pc:docMk/>
          <pc:sldMk cId="1925213962" sldId="3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074845C-01D3-4A94-B358-B5EA6BB3D0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5E4F85-0A44-485A-B3E7-E7F67DCD3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0855C-FD51-445B-A359-7C4B20F7D243}" type="datetimeFigureOut">
              <a:rPr lang="fr-FR" smtClean="0"/>
              <a:t>11/08/2025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174665-A1D2-4C3E-9799-B49DDE1180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0C2DCE-ED8C-41F9-8310-1B6BA664E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6B46-A4C9-4C71-A8DF-EA4F4E364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42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11/08/2025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Arial" panose="020B0604020202020204" pitchFamily="34" charset="0"/>
              </a:rPr>
              <a:t>Aujourd’hui, on va rencontrer un nouveau type de problème.</a:t>
            </a:r>
            <a:endParaRPr lang="fr-FR" b="0" i="1" baseline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29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Relire le problème.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 a vu deux façons de représenter le problème : avec un schéma et avec les réglettes.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Écrivez sur vos ardoises le calcul que l’on peut faire pour trouver la réponse.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Laisser les élèves chercher quelques instants puis reprendre en collectif.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87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CE355-1CF1-544A-73D1-7A368A8D3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F42630-1202-B88F-DF4D-02EBA4713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B5DB3A6-BF97-E1F0-68D5-08C4A9D0F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>
                <a:latin typeface="Calibri" panose="020F0502020204030204" pitchFamily="34" charset="0"/>
              </a:rPr>
              <a:t>On peut écrire une addition à trou : … + 3 = 8.</a:t>
            </a:r>
          </a:p>
          <a:p>
            <a:r>
              <a:rPr lang="fr-FR" b="0" i="1" baseline="0" dirty="0">
                <a:latin typeface="Calibri" panose="020F0502020204030204" pitchFamily="34" charset="0"/>
              </a:rPr>
              <a:t>Sur le schéma, on voit qu’il y avait des</a:t>
            </a:r>
            <a:r>
              <a:rPr lang="fr-FR" b="0" i="1" dirty="0">
                <a:latin typeface="Calibri" panose="020F0502020204030204" pitchFamily="34" charset="0"/>
              </a:rPr>
              <a:t> jetons au départ</a:t>
            </a:r>
            <a:r>
              <a:rPr lang="fr-FR" b="0" i="1" baseline="0" dirty="0">
                <a:latin typeface="Calibri" panose="020F0502020204030204" pitchFamily="34" charset="0"/>
              </a:rPr>
              <a:t> dans la boite. On ne sait pas combien.</a:t>
            </a:r>
            <a:r>
              <a:rPr lang="fr-FR" b="0" i="0" baseline="0" dirty="0">
                <a:latin typeface="Calibri" panose="020F0502020204030204" pitchFamily="34" charset="0"/>
              </a:rPr>
              <a:t> Montrer les pointillés.</a:t>
            </a:r>
            <a:endParaRPr lang="fr-FR" b="0" i="1" baseline="0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</a:rPr>
              <a:t>J’ajoute 3 jetons</a:t>
            </a:r>
            <a:r>
              <a:rPr lang="fr-FR" b="0" i="1" baseline="0" dirty="0">
                <a:latin typeface="Calibri" panose="020F0502020204030204" pitchFamily="34" charset="0"/>
              </a:rPr>
              <a:t> </a:t>
            </a:r>
            <a:r>
              <a:rPr lang="fr-FR" b="0" i="1" dirty="0">
                <a:latin typeface="Calibri" panose="020F0502020204030204" pitchFamily="34" charset="0"/>
              </a:rPr>
              <a:t>donc</a:t>
            </a:r>
            <a:r>
              <a:rPr lang="fr-FR" b="0" i="1" baseline="0" dirty="0">
                <a:latin typeface="Calibri" panose="020F0502020204030204" pitchFamily="34" charset="0"/>
              </a:rPr>
              <a:t> o</a:t>
            </a:r>
            <a:r>
              <a:rPr lang="fr-FR" b="0" i="1" dirty="0">
                <a:latin typeface="Calibri" panose="020F0502020204030204" pitchFamily="34" charset="0"/>
              </a:rPr>
              <a:t>n écrit « + 3 ».</a:t>
            </a:r>
            <a:r>
              <a:rPr lang="fr-FR" b="0" i="0" baseline="0" dirty="0">
                <a:latin typeface="Calibri" panose="020F0502020204030204" pitchFamily="34" charset="0"/>
              </a:rPr>
              <a:t> Pointer le « + 3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>
                <a:latin typeface="Calibri" panose="020F0502020204030204" pitchFamily="34" charset="0"/>
              </a:rPr>
              <a:t>Il y a 8 jetons à la fin dans la boite</a:t>
            </a:r>
            <a:r>
              <a:rPr lang="fr-FR" b="0" i="0" baseline="0" dirty="0">
                <a:latin typeface="Calibri" panose="020F0502020204030204" pitchFamily="34" charset="0"/>
              </a:rPr>
              <a:t>. Montrer le 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>
                <a:latin typeface="Calibri" panose="020F0502020204030204" pitchFamily="34" charset="0"/>
              </a:rPr>
              <a:t>On cherche combien + 3 = 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</a:rPr>
              <a:t>Interroger un élève pour qu’il donne la réponse. </a:t>
            </a:r>
            <a:r>
              <a:rPr lang="fr-FR" b="0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b="0" i="1" baseline="0" dirty="0">
                <a:latin typeface="Calibri" panose="020F0502020204030204" pitchFamily="34" charset="0"/>
              </a:rPr>
              <a:t>C’est 5.</a:t>
            </a:r>
            <a:endParaRPr lang="fr-FR" b="0" i="1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B3F052-4419-57D1-11B6-98C3F0AF6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98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4BF59-5954-1AD8-E21D-C13EB24E2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F3C34F-E38C-4827-F6AC-E963CCA98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52601A4-18F2-25BC-EFF6-010FCCEAD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>
                <a:latin typeface="Calibri" panose="020F0502020204030204" pitchFamily="34" charset="0"/>
              </a:rPr>
              <a:t>On peut aussi écrire une soustraction 8 – 3.</a:t>
            </a:r>
          </a:p>
          <a:p>
            <a:r>
              <a:rPr lang="fr-FR" b="0" i="1" baseline="0" dirty="0">
                <a:latin typeface="Calibri" panose="020F0502020204030204" pitchFamily="34" charset="0"/>
              </a:rPr>
              <a:t>Sur le schéma des réglettes, on cherche la valeur d’une des petites réglettes.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Rappelez-vous, quand la réglette manquante est une des petites réglettes, on peut la trouver en faisant une soustraction.</a:t>
            </a:r>
            <a:endParaRPr lang="fr-FR" b="0" i="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</a:rPr>
              <a:t>Interroger un élève pour qu’il donne la réponse. </a:t>
            </a:r>
            <a:r>
              <a:rPr lang="fr-FR" b="0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b="0" i="1" baseline="0" dirty="0">
                <a:latin typeface="Calibri" panose="020F0502020204030204" pitchFamily="34" charset="0"/>
              </a:rPr>
              <a:t>C’est 5.</a:t>
            </a:r>
            <a:endParaRPr lang="fr-FR" b="0" i="1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86FF66-F2A7-11F5-E69C-95A0BDAE7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28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45E5D-7FBE-B98D-F0EC-D062287C3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D38C14-D96B-3ACB-CA49-56A6DDC38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D3EDC3-0812-938A-6EB2-E16692FA8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>
                <a:latin typeface="Calibri" panose="020F0502020204030204" pitchFamily="34" charset="0"/>
              </a:rPr>
              <a:t>Dans les deux cas, on trouve 5. </a:t>
            </a:r>
          </a:p>
          <a:p>
            <a:r>
              <a:rPr lang="fr-FR" b="0" i="1" baseline="0" dirty="0">
                <a:latin typeface="Calibri" panose="020F0502020204030204" pitchFamily="34" charset="0"/>
              </a:rPr>
              <a:t>5 + 3 = 8 et 8 – 3 = 5.</a:t>
            </a:r>
          </a:p>
          <a:p>
            <a:r>
              <a:rPr lang="fr-FR" b="0" i="1" baseline="0" dirty="0">
                <a:latin typeface="Calibri" panose="020F0502020204030204" pitchFamily="34" charset="0"/>
              </a:rPr>
              <a:t>Les deux méthodes sont justes.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</a:rPr>
              <a:t>Demander aux élèves de rappeler la question posée et de formuler une phrase-réponse. </a:t>
            </a:r>
            <a:endParaRPr lang="fr-FR" b="0" i="1" dirty="0">
              <a:latin typeface="Calibri" panose="020F0502020204030204" pitchFamily="34" charset="0"/>
            </a:endParaRPr>
          </a:p>
          <a:p>
            <a:endParaRPr lang="fr-FR" b="0" i="0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6E536C-59D8-5AE7-8B24-61140E89B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408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27195-961B-6A85-A35B-FAD4308EF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5A261ED-87AD-73D6-903B-7FFEF4D24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9D00E7E-6E45-F165-8CA8-3E62507F5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>
                <a:latin typeface="Calibri" panose="020F0502020204030204" pitchFamily="34" charset="0"/>
              </a:rPr>
              <a:t>Il y avait 5 jetons au départ dans ma boite.</a:t>
            </a:r>
            <a:endParaRPr lang="fr-FR" b="0" i="1" dirty="0">
              <a:latin typeface="Calibri" panose="020F0502020204030204" pitchFamily="34" charset="0"/>
            </a:endParaRPr>
          </a:p>
          <a:p>
            <a:endParaRPr lang="fr-FR" b="0" i="0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C9B60F-FA98-AA59-71C2-A1BEA1314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117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>
                <a:latin typeface="Calibri" panose="020F0502020204030204" pitchFamily="34" charset="0"/>
              </a:rPr>
              <a:t>Voici un deuxième</a:t>
            </a:r>
            <a:r>
              <a:rPr lang="fr-FR" b="0" baseline="0" dirty="0">
                <a:latin typeface="Calibri" panose="020F0502020204030204" pitchFamily="34" charset="0"/>
              </a:rPr>
              <a:t> problème.</a:t>
            </a:r>
            <a:endParaRPr lang="fr-FR" b="0" dirty="0">
              <a:latin typeface="Calibri" panose="020F0502020204030204" pitchFamily="34" charset="0"/>
            </a:endParaRPr>
          </a:p>
          <a:p>
            <a:r>
              <a:rPr lang="fr-FR" b="0" dirty="0">
                <a:latin typeface="Calibri" panose="020F0502020204030204" pitchFamily="34" charset="0"/>
              </a:rPr>
              <a:t>Lire le problème en insistant sur les mots « il y avait », « j’enlève » et « à la fin ».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Prendre</a:t>
            </a:r>
            <a:r>
              <a:rPr lang="fr-FR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une boite fermée en ayant pris soin d’y placer 6 jetons hors de la vue des élèves.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Voici ma boite. Il y a déjà des jetons dedans mais je ne vous dis pas combien. C’est ce qu’il faudra trouver.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Enlever un par un et lentement 4 jetons dans la boite.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Ouvrir la boite et sortir les deux jetons un à un en les comptant. 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Combien y avait-il de jetons au départ 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Laisser un temps de réflexion aux élèves pour anticiper la réponse. </a:t>
            </a:r>
          </a:p>
          <a:p>
            <a:r>
              <a:rPr lang="fr-FR" i="0" dirty="0">
                <a:effectLst/>
                <a:latin typeface="Calibri" panose="020F0502020204030204" pitchFamily="34" charset="0"/>
              </a:rPr>
              <a:t>Reprendre en collectif : </a:t>
            </a:r>
            <a:r>
              <a:rPr lang="fr-FR" i="1" dirty="0">
                <a:effectLst/>
                <a:latin typeface="Calibri" panose="020F0502020204030204" pitchFamily="34" charset="0"/>
              </a:rPr>
              <a:t>est-ce qu'au départ, j'avais plus ou moins de jetons que j’en ai à la fin ? </a:t>
            </a:r>
          </a:p>
          <a:p>
            <a:r>
              <a:rPr lang="fr-FR" i="1" dirty="0">
                <a:effectLst/>
                <a:latin typeface="Calibri" panose="020F0502020204030204" pitchFamily="34" charset="0"/>
              </a:rPr>
              <a:t>→ Plus, puisque j’ai enlevé des jetons.</a:t>
            </a:r>
            <a:endParaRPr lang="fr-FR" dirty="0">
              <a:effectLst/>
              <a:latin typeface="Calibri" panose="020F0502020204030204" pitchFamily="34" charset="0"/>
            </a:endParaRPr>
          </a:p>
          <a:p>
            <a:r>
              <a:rPr lang="fr-FR" i="1" dirty="0">
                <a:effectLst/>
                <a:latin typeface="Calibri" panose="020F0502020204030204" pitchFamily="34" charset="0"/>
              </a:rPr>
              <a:t>Sait-on combien de jetons il y avait au départ dans la boite ? </a:t>
            </a:r>
          </a:p>
          <a:p>
            <a:r>
              <a:rPr lang="fr-FR" dirty="0">
                <a:effectLst/>
                <a:latin typeface="Calibri" panose="020F0502020204030204" pitchFamily="34" charset="0"/>
              </a:rPr>
              <a:t>→</a:t>
            </a:r>
            <a:r>
              <a:rPr lang="fr-FR" i="1" dirty="0">
                <a:effectLst/>
                <a:latin typeface="Calibri" panose="020F0502020204030204" pitchFamily="34" charset="0"/>
              </a:rPr>
              <a:t> Non : c’est ce que l’on cherche. </a:t>
            </a:r>
          </a:p>
          <a:p>
            <a:r>
              <a:rPr lang="fr-FR" i="1" baseline="0" dirty="0">
                <a:effectLst/>
                <a:latin typeface="Calibri" panose="020F0502020204030204" pitchFamily="34" charset="0"/>
              </a:rPr>
              <a:t>Prenez vos ardoises. Vous allez essayer de représenter ce problème par un schéma.</a:t>
            </a:r>
          </a:p>
          <a:p>
            <a:r>
              <a:rPr lang="fr-FR" i="0" baseline="0" dirty="0">
                <a:effectLst/>
                <a:latin typeface="Calibri" panose="020F0502020204030204" pitchFamily="34" charset="0"/>
              </a:rPr>
              <a:t>Laisser un moment aux élèves pour faire un schéma. Circuler dans les rangs pour aider, valider.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658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0" i="0" baseline="0" dirty="0">
                <a:latin typeface="Calibri" panose="020F0502020204030204" pitchFamily="34" charset="0"/>
              </a:rPr>
              <a:t>Reprendre en collectif : interroger les élèves pour qu’ils expliquent comment ils ont construit leurs schémas. </a:t>
            </a:r>
          </a:p>
          <a:p>
            <a:r>
              <a:rPr lang="fr-FR" b="0" i="0" baseline="0" dirty="0">
                <a:latin typeface="Calibri" panose="020F0502020204030204" pitchFamily="34" charset="0"/>
              </a:rPr>
              <a:t>Reformuler : </a:t>
            </a:r>
            <a:r>
              <a:rPr lang="fr-FR" b="0" i="1" baseline="0" dirty="0">
                <a:latin typeface="Calibri" panose="020F0502020204030204" pitchFamily="34" charset="0"/>
              </a:rPr>
              <a:t>Voici une zone orange. Elle représente ma boite. Attention, comme tout à l’heure, elle n’est pas vide au départ, il y a des jetons à l’intérieur. </a:t>
            </a:r>
            <a:r>
              <a:rPr lang="fr-FR" i="1" dirty="0">
                <a:effectLst/>
                <a:latin typeface="Calibri" panose="020F0502020204030204" pitchFamily="34" charset="0"/>
              </a:rPr>
              <a:t>Sait-on combien de jetons il y avait au départ dans cette boite ? </a:t>
            </a:r>
          </a:p>
          <a:p>
            <a:r>
              <a:rPr lang="fr-FR" dirty="0">
                <a:effectLst/>
                <a:latin typeface="Calibri" panose="020F0502020204030204" pitchFamily="34" charset="0"/>
              </a:rPr>
              <a:t>→</a:t>
            </a:r>
            <a:r>
              <a:rPr lang="fr-FR" i="1" dirty="0">
                <a:effectLst/>
                <a:latin typeface="Calibri" panose="020F0502020204030204" pitchFamily="34" charset="0"/>
              </a:rPr>
              <a:t> Non : c’est ce que l’on cherche.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423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0" i="1" baseline="0" dirty="0">
                <a:latin typeface="Calibri" panose="020F0502020204030204" pitchFamily="34" charset="0"/>
              </a:rPr>
              <a:t>On met un point d’interrogation pour montrer que c’est ce que l’on cherche.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baseline="0" dirty="0">
                <a:latin typeface="Calibri" panose="020F0502020204030204" pitchFamily="34" charset="0"/>
              </a:rPr>
              <a:t>Que se passe-t-il ensuite ? -&gt; </a:t>
            </a:r>
            <a:r>
              <a:rPr lang="fr-FR" b="0" i="1" dirty="0">
                <a:latin typeface="Calibri" panose="020F0502020204030204" pitchFamily="34" charset="0"/>
              </a:rPr>
              <a:t>On sait qu’on enlève 4 jetons </a:t>
            </a:r>
            <a:r>
              <a:rPr lang="fr-FR" b="0" i="1" baseline="0" dirty="0">
                <a:latin typeface="Calibri" panose="020F0502020204030204" pitchFamily="34" charset="0"/>
              </a:rPr>
              <a:t>: on </a:t>
            </a:r>
            <a:r>
              <a:rPr lang="fr-FR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fait une bulle orange avec 4 jetons barrés et on met une flèche.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675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0" i="1" baseline="0" dirty="0">
                <a:latin typeface="Calibri" panose="020F0502020204030204" pitchFamily="34" charset="0"/>
              </a:rPr>
              <a:t>On voit que les 4 jetons sortent de la boite, cela veut dire qu’ils quittent le groupe de départ donc ils ne sont plus dans la boite à la fin.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baseline="0" dirty="0">
                <a:latin typeface="Calibri" panose="020F0502020204030204" pitchFamily="34" charset="0"/>
              </a:rPr>
              <a:t>Sait-on combien de jetons il y a à la fin ? -&gt; Il y a 2 jetons à la fin.</a:t>
            </a:r>
          </a:p>
          <a:p>
            <a:pPr marL="0" indent="0">
              <a:buFont typeface="Arial" pitchFamily="34" charset="0"/>
              <a:buNone/>
            </a:pP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42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0" i="1" baseline="0" dirty="0">
                <a:latin typeface="Calibri" panose="020F0502020204030204" pitchFamily="34" charset="0"/>
              </a:rPr>
              <a:t>Cela signifie que lorsque les 4 jetons sont sortis de la boite, il reste encore 2 jetons dans la boite. Les voici. 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 verra tout à l’heure le calcul qu’il faut écrire pour trouver la réponse mais on va d’abord représenter le problème avec les réglettes.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Prenez</a:t>
            </a: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vos réglettes et représentez le problème. </a:t>
            </a:r>
            <a:r>
              <a:rPr lang="fr-FR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Laisser un temps de recherche individuelle aux élèves. Circuler dans les rangs pour aider les élèves, valider leur réponse.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0" baseline="0" dirty="0">
                <a:latin typeface="Calibri" panose="020F0502020204030204" pitchFamily="34" charset="0"/>
              </a:rPr>
              <a:t>Reprendre en collectif : </a:t>
            </a:r>
            <a:endParaRPr lang="fr-FR" b="0" i="1" baseline="0" dirty="0">
              <a:latin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</a:rPr>
              <a:t>Combien y avait-il de jetons au départ dans la boite ? </a:t>
            </a: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On ne sait pas, c’est ce que l’on cherche.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73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>
                <a:latin typeface="Calibri" panose="020F0502020204030204" pitchFamily="34" charset="0"/>
              </a:rPr>
              <a:t>Lire le problème en insistant sur les mots « il y avait », « j’ajoute » et « à la fin »</a:t>
            </a:r>
          </a:p>
          <a:p>
            <a:pPr marL="0" indent="0">
              <a:buFont typeface="Arial" pitchFamily="34" charset="0"/>
              <a:buNone/>
            </a:pPr>
            <a:r>
              <a:rPr lang="fr-FR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Prendre</a:t>
            </a:r>
            <a:r>
              <a:rPr lang="fr-FR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une boite fermée en ayant pris soin d’y placer 5 jetons hors de la vue des élèves.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Voici ma boite. Il y a déjà des jetons dedans mais je ne vous dis pas combien. C’est ce qu’il faudra trouver.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J’ajoute 3 jetons : un, deux, trois. </a:t>
            </a:r>
            <a:r>
              <a:rPr lang="fr-FR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Ouvrir la boite et sortir tous les jetons un à un en les comptant (de 1 à 8). 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Combien de jetons y avait-il au départ ?</a:t>
            </a:r>
            <a:endParaRPr lang="fr-FR" b="0" i="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fr-FR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Laisser un temps de réflexion aux élèves pour anticiper la réponse. </a:t>
            </a:r>
          </a:p>
          <a:p>
            <a:r>
              <a:rPr lang="fr-FR" i="0" dirty="0">
                <a:effectLst/>
                <a:latin typeface="Calibri" panose="020F0502020204030204" pitchFamily="34" charset="0"/>
              </a:rPr>
              <a:t>Reprendre en collectif : </a:t>
            </a:r>
            <a:r>
              <a:rPr lang="fr-FR" i="1" dirty="0">
                <a:effectLst/>
                <a:latin typeface="Calibri" panose="020F0502020204030204" pitchFamily="34" charset="0"/>
              </a:rPr>
              <a:t>est-ce qu'au départ, j'avais plus ou moins de jetons que j’en ai à la fin ? </a:t>
            </a:r>
          </a:p>
          <a:p>
            <a:r>
              <a:rPr lang="fr-FR" i="1" dirty="0">
                <a:effectLst/>
                <a:latin typeface="Calibri" panose="020F0502020204030204" pitchFamily="34" charset="0"/>
              </a:rPr>
              <a:t>→ Moins, puisque j'ai ajouté</a:t>
            </a:r>
            <a:r>
              <a:rPr lang="fr-FR" dirty="0">
                <a:effectLst/>
                <a:latin typeface="Calibri" panose="020F0502020204030204" pitchFamily="34" charset="0"/>
              </a:rPr>
              <a:t>.</a:t>
            </a:r>
          </a:p>
          <a:p>
            <a:r>
              <a:rPr lang="fr-FR" i="1" dirty="0">
                <a:effectLst/>
                <a:latin typeface="Calibri" panose="020F0502020204030204" pitchFamily="34" charset="0"/>
              </a:rPr>
              <a:t>Sait-on combien de jetons il y avait au départ dans la boite ? </a:t>
            </a:r>
          </a:p>
          <a:p>
            <a:r>
              <a:rPr lang="fr-FR" dirty="0">
                <a:effectLst/>
                <a:latin typeface="Calibri" panose="020F0502020204030204" pitchFamily="34" charset="0"/>
              </a:rPr>
              <a:t>→</a:t>
            </a:r>
            <a:r>
              <a:rPr lang="fr-FR" i="1" dirty="0">
                <a:effectLst/>
                <a:latin typeface="Calibri" panose="020F0502020204030204" pitchFamily="34" charset="0"/>
              </a:rPr>
              <a:t> Non : c’est ce que l’on cherche. </a:t>
            </a:r>
          </a:p>
          <a:p>
            <a:r>
              <a:rPr lang="fr-FR" i="1" baseline="0" dirty="0">
                <a:effectLst/>
                <a:latin typeface="Calibri" panose="020F0502020204030204" pitchFamily="34" charset="0"/>
              </a:rPr>
              <a:t>Prenez vos ardoises. Vous allez essayer de représenter ce problème par un schéma.</a:t>
            </a:r>
          </a:p>
          <a:p>
            <a:r>
              <a:rPr lang="fr-FR" i="0" baseline="0" dirty="0">
                <a:effectLst/>
                <a:latin typeface="Calibri" panose="020F0502020204030204" pitchFamily="34" charset="0"/>
              </a:rPr>
              <a:t>Laisser un moment aux élèves pour faire un schéma. Circuler dans les rangs pour aider, valider.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564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322C2-A4C2-FCE2-6B1B-6E5727E59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1729CF-0F82-37AF-66FF-1869FE9C6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D18F291-B60C-120F-3E98-3BA7F60E0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</a:rPr>
              <a:t>Il y avait des jetons dans la boite </a:t>
            </a:r>
            <a:r>
              <a:rPr lang="fr-FR" dirty="0">
                <a:effectLst/>
                <a:latin typeface="Calibri" panose="020F0502020204030204" pitchFamily="34" charset="0"/>
              </a:rPr>
              <a:t>(pointer la réglette en pointillés) ; On ne sait pas combien donc c’est cette réglette dont on devra chercher la valeur.</a:t>
            </a:r>
          </a:p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</a:rPr>
              <a:t>Que s’est-il passé ensuite </a:t>
            </a: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O</a:t>
            </a:r>
            <a:r>
              <a:rPr lang="fr-FR" i="1" dirty="0">
                <a:effectLst/>
                <a:latin typeface="Calibri" panose="020F0502020204030204" pitchFamily="34" charset="0"/>
              </a:rPr>
              <a:t>n a enlevé 4 jetons.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Quelle réglette prend-t-on ? </a:t>
            </a: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La réglette rose. Elle devra se placer en-dessous de la réglette que l’on cherche car ces 4 jetons font partie de ceux que l’on avait au départ.</a:t>
            </a:r>
            <a:endParaRPr lang="fr-FR" b="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7A3114-3DC4-62AA-DA21-1854725F1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409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28C3A-E1D9-E372-0778-204B59E91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E00EAC1-9807-8A74-5526-5A942CA39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457E50-6736-B391-912D-4C3B3E246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</a:rPr>
              <a:t>Voici les jetons que l’on enlève. Combien doit-on avoir de jetons à la fin ? </a:t>
            </a: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2 jetons.</a:t>
            </a:r>
          </a:p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Quelle réglette prend-on pour représenter ces 2 jetons ? → La réglette rouge.</a:t>
            </a:r>
          </a:p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</a:rPr>
              <a:t>Comment la place-t-on ? </a:t>
            </a: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A côté de la réglette rose car c’est ce qu’il reste.</a:t>
            </a:r>
            <a:endParaRPr lang="fr-FR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ADA149-F518-F745-5128-0E2A6DA8C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544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CA901-FBC9-8238-05A8-26A5538D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DF09A6-2BE3-CE4E-6B33-F50380574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5D7A60B-B17E-6C09-9A0D-9F004D80F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Nous avons construit le schéma des réglettes qui correspond à notre problème. </a:t>
            </a:r>
            <a:endParaRPr lang="fr-FR" b="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18C518-2F84-1125-BFFB-881A1A01E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401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A8D5F-91AE-1F80-A11F-505588BE4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51A4472-04B1-8AC8-76E5-7E0495A17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0F15BEA-13F5-44E6-C53C-E12245153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Relire le problème.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 a vu deux façons de représenter le problème : avec un schéma et avec les réglettes.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Ecrivez sur vos ardoises le calcul que l’on peut faire pour trouver la réponse.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Laisser les élèves chercher quelques instants puis reprendre en collectif.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8EA0D8-C006-412F-4771-F95FEC43E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709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7A311-A60B-C514-6DA9-C242549EF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D3D60E-2F49-E50C-6627-909AB9378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78D8B9-346B-CA8A-4E4B-3B73391DD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>
                <a:latin typeface="Calibri" panose="020F0502020204030204" pitchFamily="34" charset="0"/>
              </a:rPr>
              <a:t>On peut écrire une soustraction à trou : … - 4 = 2.</a:t>
            </a:r>
          </a:p>
          <a:p>
            <a:r>
              <a:rPr lang="fr-FR" b="0" i="1" baseline="0" dirty="0">
                <a:latin typeface="Calibri" panose="020F0502020204030204" pitchFamily="34" charset="0"/>
              </a:rPr>
              <a:t>Sur le schéma, on voit qu’il y avait des</a:t>
            </a:r>
            <a:r>
              <a:rPr lang="fr-FR" b="0" i="1" dirty="0">
                <a:latin typeface="Calibri" panose="020F0502020204030204" pitchFamily="34" charset="0"/>
              </a:rPr>
              <a:t> jetons au départ</a:t>
            </a:r>
            <a:r>
              <a:rPr lang="fr-FR" b="0" i="1" baseline="0" dirty="0">
                <a:latin typeface="Calibri" panose="020F0502020204030204" pitchFamily="34" charset="0"/>
              </a:rPr>
              <a:t> dans la boite. On ne sait pas combien.</a:t>
            </a:r>
            <a:r>
              <a:rPr lang="fr-FR" b="0" i="0" baseline="0" dirty="0">
                <a:latin typeface="Calibri" panose="020F0502020204030204" pitchFamily="34" charset="0"/>
              </a:rPr>
              <a:t> Montrer les pointillés.</a:t>
            </a:r>
            <a:endParaRPr lang="fr-FR" b="0" i="1" baseline="0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</a:rPr>
              <a:t>J’enlève 4 jetons</a:t>
            </a:r>
            <a:r>
              <a:rPr lang="fr-FR" b="0" i="1" baseline="0" dirty="0">
                <a:latin typeface="Calibri" panose="020F0502020204030204" pitchFamily="34" charset="0"/>
              </a:rPr>
              <a:t> </a:t>
            </a:r>
            <a:r>
              <a:rPr lang="fr-FR" b="0" i="1" dirty="0">
                <a:latin typeface="Calibri" panose="020F0502020204030204" pitchFamily="34" charset="0"/>
              </a:rPr>
              <a:t>donc</a:t>
            </a:r>
            <a:r>
              <a:rPr lang="fr-FR" b="0" i="1" baseline="0" dirty="0">
                <a:latin typeface="Calibri" panose="020F0502020204030204" pitchFamily="34" charset="0"/>
              </a:rPr>
              <a:t> o</a:t>
            </a:r>
            <a:r>
              <a:rPr lang="fr-FR" b="0" i="1" dirty="0">
                <a:latin typeface="Calibri" panose="020F0502020204030204" pitchFamily="34" charset="0"/>
              </a:rPr>
              <a:t>n écrit « - 4».</a:t>
            </a:r>
            <a:r>
              <a:rPr lang="fr-FR" b="0" i="0" baseline="0" dirty="0">
                <a:latin typeface="Calibri" panose="020F0502020204030204" pitchFamily="34" charset="0"/>
              </a:rPr>
              <a:t> Montrer le « - 4 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>
                <a:latin typeface="Calibri" panose="020F0502020204030204" pitchFamily="34" charset="0"/>
              </a:rPr>
              <a:t>Il y a 2 jetons à la fin dans la boite</a:t>
            </a:r>
            <a:r>
              <a:rPr lang="fr-FR" b="0" i="0" baseline="0" dirty="0">
                <a:latin typeface="Calibri" panose="020F0502020204030204" pitchFamily="34" charset="0"/>
              </a:rPr>
              <a:t>. Montrer le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>
                <a:latin typeface="Calibri" panose="020F0502020204030204" pitchFamily="34" charset="0"/>
              </a:rPr>
              <a:t>On cherche combien – 4 =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</a:rPr>
              <a:t>Interroger un élève pour qu’il donne la réponse. </a:t>
            </a:r>
            <a:r>
              <a:rPr lang="fr-FR" b="0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b="0" i="1" baseline="0" dirty="0">
                <a:latin typeface="Calibri" panose="020F0502020204030204" pitchFamily="34" charset="0"/>
              </a:rPr>
              <a:t>C’est 6.</a:t>
            </a:r>
            <a:endParaRPr lang="fr-FR" b="0" i="1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1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1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F06E4D-4A92-B95F-F112-B135520CF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067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BFC9E-8164-661F-CE14-4D8F8945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2E2CEB-012C-67C9-4F0A-687F7AC91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56B443-6459-7D8C-8B54-2089120A8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>
                <a:latin typeface="Calibri" panose="020F0502020204030204" pitchFamily="34" charset="0"/>
              </a:rPr>
              <a:t>On peut aussi écrire une addition : 4 + 2.</a:t>
            </a:r>
          </a:p>
          <a:p>
            <a:r>
              <a:rPr lang="fr-FR" b="0" i="1" baseline="0" dirty="0">
                <a:latin typeface="Calibri" panose="020F0502020204030204" pitchFamily="34" charset="0"/>
              </a:rPr>
              <a:t>Sur le schéma des réglettes, on cherche la valeur de la grande réglette..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Rappelez-vous, quand la réglette manquante est la grande réglette, on peut la trouver en faisant une addition.</a:t>
            </a:r>
            <a:endParaRPr lang="fr-FR" b="0" i="0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</a:rPr>
              <a:t>Interroger un élève pour qu’il donne la réponse. </a:t>
            </a:r>
            <a:r>
              <a:rPr lang="fr-FR" b="0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b="0" i="1" baseline="0" dirty="0">
                <a:latin typeface="Calibri" panose="020F0502020204030204" pitchFamily="34" charset="0"/>
              </a:rPr>
              <a:t>C’est 6.</a:t>
            </a:r>
            <a:endParaRPr lang="fr-FR" b="0" i="1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70E107-4A43-C8CF-AD3C-DEE606D004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296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2D3C6-2DB7-D439-FA63-58D5AD4AF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1A2E75F-BBCB-0010-71BC-58CEE978C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FC9C0D1-ACB5-6455-51F1-E2B7976BE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>
                <a:latin typeface="Calibri" panose="020F0502020204030204" pitchFamily="34" charset="0"/>
              </a:rPr>
              <a:t>Dans les deux cas, on trouve 6. </a:t>
            </a:r>
          </a:p>
          <a:p>
            <a:r>
              <a:rPr lang="fr-FR" b="0" i="1" baseline="0" dirty="0">
                <a:latin typeface="Calibri" panose="020F0502020204030204" pitchFamily="34" charset="0"/>
              </a:rPr>
              <a:t>6 – 4 = 2 et 4 + 2 = 6.</a:t>
            </a:r>
          </a:p>
          <a:p>
            <a:r>
              <a:rPr lang="fr-FR" b="0" i="1" baseline="0" dirty="0">
                <a:latin typeface="Calibri" panose="020F0502020204030204" pitchFamily="34" charset="0"/>
              </a:rPr>
              <a:t>Les deux méthodes sont justes.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</a:rPr>
              <a:t>Demander aux élèves de rappeler la question posée et de formuler une phrase-réponse. </a:t>
            </a:r>
            <a:endParaRPr lang="fr-FR" b="0" i="1" dirty="0">
              <a:latin typeface="Calibri" panose="020F0502020204030204" pitchFamily="34" charset="0"/>
            </a:endParaRPr>
          </a:p>
          <a:p>
            <a:endParaRPr lang="fr-FR" b="0" i="0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713007-92D8-12D7-EEE1-FCF5CAA87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489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1A2A1-E3A9-25A5-2037-B051B32FE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F60A2DA-54BA-B7F6-3572-49D43F302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CFD29F-9A6F-F64E-C3CC-B103494EC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>
                <a:latin typeface="Calibri" panose="020F0502020204030204" pitchFamily="34" charset="0"/>
              </a:rPr>
              <a:t>Il y avait 6 jetons au départ dans ma boite.</a:t>
            </a:r>
            <a:endParaRPr lang="fr-FR" b="0" i="1" dirty="0">
              <a:latin typeface="Calibri" panose="020F0502020204030204" pitchFamily="34" charset="0"/>
            </a:endParaRPr>
          </a:p>
          <a:p>
            <a:endParaRPr lang="fr-FR" b="0" i="0" dirty="0"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01FB21-0BEB-9426-C665-60A366DE5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761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>
                <a:latin typeface="Calibri" panose="020F0502020204030204" pitchFamily="34" charset="0"/>
              </a:rPr>
              <a:t>À présent, prenez vos cahiers de problèmes page 41.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470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baseline="0" dirty="0">
                <a:latin typeface="Calibri" panose="020F0502020204030204" pitchFamily="34" charset="0"/>
              </a:rPr>
              <a:t>Lire le premier problème. Insister sur les termes « maintenant ». Demander aux élèves d’identifier la situation d’arrivée</a:t>
            </a:r>
            <a:r>
              <a:rPr lang="fr-FR" dirty="0">
                <a:latin typeface="Calibri" panose="020F0502020204030204" pitchFamily="34" charset="0"/>
              </a:rPr>
              <a:t>, ce qu’il s’est</a:t>
            </a:r>
            <a:r>
              <a:rPr lang="fr-FR" baseline="0" dirty="0">
                <a:latin typeface="Calibri" panose="020F0502020204030204" pitchFamily="34" charset="0"/>
              </a:rPr>
              <a:t> passé </a:t>
            </a:r>
            <a:r>
              <a:rPr lang="fr-FR" dirty="0">
                <a:latin typeface="Calibri" panose="020F0502020204030204" pitchFamily="34" charset="0"/>
              </a:rPr>
              <a:t>et ce</a:t>
            </a:r>
            <a:r>
              <a:rPr lang="fr-FR" b="0" i="0" baseline="0" dirty="0">
                <a:latin typeface="Calibri" panose="020F0502020204030204" pitchFamily="34" charset="0"/>
              </a:rPr>
              <a:t> que l’on cherche.</a:t>
            </a:r>
            <a:r>
              <a:rPr lang="fr-FR" dirty="0">
                <a:latin typeface="Calibri" panose="020F0502020204030204" pitchFamily="34" charset="0"/>
              </a:rPr>
              <a:t> Préciser que l'illustration peut les aider. Elle représente</a:t>
            </a:r>
            <a:r>
              <a:rPr lang="fr-FR" baseline="0" dirty="0">
                <a:latin typeface="Calibri" panose="020F0502020204030204" pitchFamily="34" charset="0"/>
              </a:rPr>
              <a:t> les 2 manchots qui sont nés. Inciter les élèves à utiliser leurs réglettes pour représenter cette situation.</a:t>
            </a:r>
            <a:endParaRPr lang="fr-FR" dirty="0">
              <a:latin typeface="Calibri" panose="020F0502020204030204" pitchFamily="34" charset="0"/>
              <a:cs typeface="Calibri"/>
            </a:endParaRPr>
          </a:p>
          <a:p>
            <a:r>
              <a:rPr lang="fr-FR" dirty="0">
                <a:latin typeface="Calibri" panose="020F0502020204030204" pitchFamily="34" charset="0"/>
                <a:cs typeface="Calibri"/>
              </a:rPr>
              <a:t>Lire la phrase-réponse.</a:t>
            </a:r>
          </a:p>
          <a:p>
            <a:r>
              <a:rPr lang="fr-FR" i="1" dirty="0">
                <a:latin typeface="Calibri" panose="020F0502020204030204" pitchFamily="34" charset="0"/>
                <a:cs typeface="Calibri"/>
              </a:rPr>
              <a:t>N’oubliez pas de compléter cette phrase.</a:t>
            </a:r>
            <a:r>
              <a:rPr lang="fr-FR" i="1" baseline="0" dirty="0">
                <a:latin typeface="Calibri" panose="020F0502020204030204" pitchFamily="34" charset="0"/>
                <a:cs typeface="Calibri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0" i="0" baseline="0" dirty="0">
                <a:latin typeface="Calibri" panose="020F0502020204030204" pitchFamily="34" charset="0"/>
              </a:rPr>
              <a:t>Reprendre en collectif : interroger les élèves pour qu’ils expliquent comment ils ont construit leurs schémas. </a:t>
            </a:r>
          </a:p>
          <a:p>
            <a:r>
              <a:rPr lang="fr-FR" b="0" i="0" baseline="0" dirty="0">
                <a:latin typeface="Calibri" panose="020F0502020204030204" pitchFamily="34" charset="0"/>
              </a:rPr>
              <a:t>Reformuler : </a:t>
            </a:r>
            <a:r>
              <a:rPr lang="fr-FR" b="0" i="1" baseline="0" dirty="0">
                <a:latin typeface="Calibri" panose="020F0502020204030204" pitchFamily="34" charset="0"/>
              </a:rPr>
              <a:t>Voici une zone orange. Elle représente ma boite. Attention, elle n’est pas vide, il y a des jetons à l’intérieur au départ. </a:t>
            </a:r>
            <a:r>
              <a:rPr lang="fr-FR" i="1" dirty="0">
                <a:effectLst/>
                <a:latin typeface="Calibri" panose="020F0502020204030204" pitchFamily="34" charset="0"/>
              </a:rPr>
              <a:t>Sait-on combien de jetons il y avait au départ dans cette boite ? </a:t>
            </a:r>
          </a:p>
          <a:p>
            <a:r>
              <a:rPr lang="fr-FR" dirty="0">
                <a:effectLst/>
                <a:latin typeface="Calibri" panose="020F0502020204030204" pitchFamily="34" charset="0"/>
              </a:rPr>
              <a:t>→</a:t>
            </a:r>
            <a:r>
              <a:rPr lang="fr-FR" i="1" dirty="0">
                <a:effectLst/>
                <a:latin typeface="Calibri" panose="020F0502020204030204" pitchFamily="34" charset="0"/>
              </a:rPr>
              <a:t> Non : c’est ce que l’on cherche.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338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</a:rPr>
              <a:t>Lire le deuxième problème. Vérifier que les élèves ont bien identifié ce que l’on cherche. Les inciter à utiliser leurs réglettes.</a:t>
            </a:r>
            <a:endParaRPr lang="fr-FR" b="0" i="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279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b="0" i="0" baseline="0" dirty="0">
                <a:latin typeface="Calibri" panose="020F0502020204030204" pitchFamily="34" charset="0"/>
              </a:rPr>
              <a:t>Lire le problème des champions.</a:t>
            </a:r>
            <a:endParaRPr lang="fr-FR" b="0" i="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0125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>
                <a:latin typeface="Calibri" panose="020F0502020204030204" pitchFamily="34" charset="0"/>
              </a:rPr>
              <a:t>Ce problème est un problème-référent : on sait</a:t>
            </a:r>
            <a:r>
              <a:rPr lang="fr-FR" i="1" baseline="0" dirty="0">
                <a:latin typeface="Calibri" panose="020F0502020204030204" pitchFamily="34" charset="0"/>
              </a:rPr>
              <a:t> ce qui s’est passé (ajouter ou enlever), ce qu’on a</a:t>
            </a:r>
            <a:r>
              <a:rPr lang="fr-FR" i="1" dirty="0">
                <a:latin typeface="Calibri" panose="020F0502020204030204" pitchFamily="34" charset="0"/>
              </a:rPr>
              <a:t> à la fin et on recherche ce qu’il y avait au début.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133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ACB48-C2BF-0B0B-81CF-D4A61827E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AA18E3-BEC3-A49E-2121-D04792559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9FEAD4E-B6A1-DE26-708B-8F4F78FB5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>
                <a:latin typeface="Calibri" panose="020F0502020204030204" pitchFamily="34" charset="0"/>
              </a:rPr>
              <a:t>Ce problème est un problème-référent : on sait</a:t>
            </a:r>
            <a:r>
              <a:rPr lang="fr-FR" i="1" baseline="0" dirty="0">
                <a:latin typeface="Calibri" panose="020F0502020204030204" pitchFamily="34" charset="0"/>
              </a:rPr>
              <a:t> ce qui s’est passé (ajouter ou enlever), ce qu’on a</a:t>
            </a:r>
            <a:r>
              <a:rPr lang="fr-FR" i="1" dirty="0">
                <a:latin typeface="Calibri" panose="020F0502020204030204" pitchFamily="34" charset="0"/>
              </a:rPr>
              <a:t> à la fin et on recherche ce qu’il y avait </a:t>
            </a:r>
            <a:r>
              <a:rPr lang="fr-FR" i="1">
                <a:latin typeface="Calibri" panose="020F0502020204030204" pitchFamily="34" charset="0"/>
              </a:rPr>
              <a:t>au début.</a:t>
            </a:r>
            <a:endParaRPr lang="fr-FR" i="1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5F92A9-F715-B5E0-2320-57FD2F06F8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5390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73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0" i="1" baseline="0" dirty="0">
                <a:latin typeface="Calibri" panose="020F0502020204030204" pitchFamily="34" charset="0"/>
              </a:rPr>
              <a:t>On met un point d’interrogation pour montrer que c’est ce que l’on cherche.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baseline="0" dirty="0">
                <a:latin typeface="Calibri" panose="020F0502020204030204" pitchFamily="34" charset="0"/>
              </a:rPr>
              <a:t>Que se passe-t-il ensuite ? -&gt; </a:t>
            </a:r>
            <a:r>
              <a:rPr lang="fr-FR" b="0" i="1" dirty="0">
                <a:latin typeface="Calibri" panose="020F0502020204030204" pitchFamily="34" charset="0"/>
              </a:rPr>
              <a:t>On sait qu’on ajoute 3 jetons,</a:t>
            </a:r>
            <a:r>
              <a:rPr lang="fr-FR" b="0" i="1" baseline="0" dirty="0">
                <a:latin typeface="Calibri" panose="020F0502020204030204" pitchFamily="34" charset="0"/>
              </a:rPr>
              <a:t> on fait une bulle orange avec 3 jetons et on met une flèche.</a:t>
            </a:r>
            <a:endParaRPr lang="fr-FR" b="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67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0" i="1" baseline="0" dirty="0">
                <a:latin typeface="Calibri" panose="020F0502020204030204" pitchFamily="34" charset="0"/>
              </a:rPr>
              <a:t>On voit que les 3 jetons rejoignent ceux qui sont dans la boite.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baseline="0" dirty="0">
                <a:latin typeface="Calibri" panose="020F0502020204030204" pitchFamily="34" charset="0"/>
              </a:rPr>
              <a:t>Sait-on combien de jetons il y a à la fin ? -&gt; Il y a 8 jetons à la fin.</a:t>
            </a:r>
          </a:p>
          <a:p>
            <a:pPr marL="0" indent="0">
              <a:buFont typeface="Arial" pitchFamily="34" charset="0"/>
              <a:buNone/>
            </a:pP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0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0" i="1" baseline="0" dirty="0">
                <a:latin typeface="Calibri" panose="020F0502020204030204" pitchFamily="34" charset="0"/>
              </a:rPr>
              <a:t>Cela signifie que dans la grande zone, il doit y avoir 8 jetons mais seulement 3 sont dessinés. 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 verra tout à l’heure le calcul qu’il faut écrire pour trouver la réponse mais on va d’abord représenter le problème avec les réglettes.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Prenez</a:t>
            </a: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vos réglettes et représentez le problème. </a:t>
            </a:r>
            <a:r>
              <a:rPr lang="fr-FR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Laisser un temps de recherche individuelle aux élèves. Circuler dans les rangs pour aider les élèves, valider leur réponse.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0" baseline="0" dirty="0">
                <a:latin typeface="Calibri" panose="020F0502020204030204" pitchFamily="34" charset="0"/>
              </a:rPr>
              <a:t>Reprendre en collectif : </a:t>
            </a:r>
            <a:endParaRPr lang="fr-FR" b="0" i="1" baseline="0" dirty="0">
              <a:latin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</a:rPr>
              <a:t>Combien y avait-il de jetons au départ dans la boite ? </a:t>
            </a: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On ne sait pas, c’est ce que l’on cherche.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b="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68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</a:rPr>
              <a:t>Il y avait des jetons dans la boite </a:t>
            </a:r>
            <a:r>
              <a:rPr lang="fr-FR" dirty="0">
                <a:effectLst/>
                <a:latin typeface="Calibri" panose="020F0502020204030204" pitchFamily="34" charset="0"/>
              </a:rPr>
              <a:t>(pointer la réglette en pointillés) ; On ne sait pas combien donc c’est cette réglette dont on devra chercher la valeur.</a:t>
            </a:r>
          </a:p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</a:rPr>
              <a:t>Que s’est-il passé ensuite </a:t>
            </a: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O</a:t>
            </a:r>
            <a:r>
              <a:rPr lang="fr-FR" i="1" dirty="0">
                <a:effectLst/>
                <a:latin typeface="Calibri" panose="020F0502020204030204" pitchFamily="34" charset="0"/>
              </a:rPr>
              <a:t>n a ajouté 3 jetons.</a:t>
            </a:r>
          </a:p>
          <a:p>
            <a:pPr marL="0" indent="0">
              <a:buFont typeface="Arial" pitchFamily="34" charset="0"/>
              <a:buNone/>
            </a:pPr>
            <a:r>
              <a:rPr lang="fr-FR" b="0" i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Quelle réglette prend-t-on ? </a:t>
            </a: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La réglette vert clair. Elle devra se placer bout à bout avec la réglette que l’on cherche.</a:t>
            </a:r>
            <a:endParaRPr lang="fr-FR" b="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81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6144-DD2B-476B-0427-ABA793019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2363E6-1BB2-1882-15C7-51DC26B9C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C6923D7-A208-FC35-1F0A-FD67AE060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</a:rPr>
              <a:t>Voici les jetons que l’on ajoute. Combien doit-on avoir de jetons à la fin ? </a:t>
            </a: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8 jetons.</a:t>
            </a:r>
          </a:p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Quelle réglette prend-on pour représenter ces 8 jetons ? → La réglette marron.</a:t>
            </a:r>
          </a:p>
          <a:p>
            <a:pPr marL="0" indent="0">
              <a:buFont typeface="Arial" pitchFamily="34" charset="0"/>
              <a:buNone/>
            </a:pPr>
            <a:r>
              <a:rPr lang="fr-FR" i="1" dirty="0">
                <a:effectLst/>
                <a:latin typeface="Calibri" panose="020F0502020204030204" pitchFamily="34" charset="0"/>
              </a:rPr>
              <a:t>Comment la place-t-on ? </a:t>
            </a:r>
            <a:r>
              <a:rPr lang="fr-FR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En dessous de la réglette vert clair.</a:t>
            </a:r>
            <a:endParaRPr lang="fr-FR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ADC0F1-B4A1-8F13-F002-7F3E853B2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57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4EBD2-447D-B508-EF36-544861C21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A55165-C4F8-FA4B-8753-A37AF3F0C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41E245E-3EE2-E036-156E-F03B265D5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b="0" i="1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Nous avons construit le schéma des réglettes qui correspond à notre problème. </a:t>
            </a:r>
            <a:endParaRPr lang="fr-FR" b="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50B3AF-2A56-3EF0-8435-16D3C1E0B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46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7AB0DF-90C7-4048-BFEF-4E20FAB6D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b="1565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3200" b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C5949D7-6DDB-49D5-8300-650FD14B962A}"/>
              </a:ext>
            </a:extLst>
          </p:cNvPr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D333"/>
          </a:solidFill>
          <a:ln>
            <a:solidFill>
              <a:srgbClr val="FFD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08C5A3-5DBB-48BA-BA85-05B5604F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032" cy="476673"/>
          </a:xfrm>
          <a:ln>
            <a:solidFill>
              <a:srgbClr val="FFD333"/>
            </a:solidFill>
          </a:ln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F193E-E2AF-4A76-8C7D-DA6C7489E21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FFD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C375AE-A05F-443E-82EA-6797589DA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27" y="-1"/>
            <a:ext cx="2258573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8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08864F-53CD-46A0-B6BF-415F628DB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-1589"/>
          <a:stretch/>
        </p:blipFill>
        <p:spPr>
          <a:xfrm>
            <a:off x="0" y="-107577"/>
            <a:ext cx="9143999" cy="7076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3200" b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1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8DF7BD-4FC4-46D8-8E51-1C50A815652F}"/>
              </a:ext>
            </a:extLst>
          </p:cNvPr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61C4D1"/>
          </a:solidFill>
          <a:ln>
            <a:solidFill>
              <a:srgbClr val="61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08C5A3-5DBB-48BA-BA85-05B5604F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032" cy="476673"/>
          </a:xfrm>
          <a:ln>
            <a:solidFill>
              <a:srgbClr val="61C4D1"/>
            </a:solidFill>
          </a:ln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000C29-DBCD-4CAC-B122-9506AD1AB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27" y="-1"/>
            <a:ext cx="2258573" cy="472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689A6C-72B0-4D31-9978-689932D59F4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61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53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2D1119E-A446-4807-99A7-22FC0326BB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b="1565"/>
          <a:stretch/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3200" b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142B62-8702-46AD-A56A-699683BE7F15}"/>
              </a:ext>
            </a:extLst>
          </p:cNvPr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08C5A3-5DBB-48BA-BA85-05B5604F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032" cy="476673"/>
          </a:xfrm>
          <a:ln>
            <a:solidFill>
              <a:srgbClr val="FF9966"/>
            </a:solidFill>
          </a:ln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000C29-DBCD-4CAC-B122-9506AD1AB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27" y="-1"/>
            <a:ext cx="2258573" cy="472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E1FD07-0DEE-4B0E-B813-DB8FC437B3D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0930D1-A9DC-4F99-A7B9-82CE7717810F}"/>
              </a:ext>
            </a:extLst>
          </p:cNvPr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113032" cy="47667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① 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7784"/>
            <a:ext cx="7886700" cy="536702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EBD483-4C6B-430B-85A8-CD1070D6BBB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C7C2F7-90F8-4E65-B758-339F2EB65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27" y="-1"/>
            <a:ext cx="2258573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E910B8-B471-4EF0-B828-2F190C15536D}"/>
              </a:ext>
            </a:extLst>
          </p:cNvPr>
          <p:cNvSpPr/>
          <p:nvPr userDrawn="1"/>
        </p:nvSpPr>
        <p:spPr>
          <a:xfrm>
            <a:off x="57150" y="0"/>
            <a:ext cx="9144000" cy="4766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86200" cy="476672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① 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70C69-277F-4511-8E2D-4191F47FAE5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5605CF-A272-4E2E-8B38-91B2478FE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27" y="-1"/>
            <a:ext cx="2258573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106579-578D-4923-BDC3-F890FE2F6D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DFEA3C-8920-4411-917A-DD7A873189D9}"/>
              </a:ext>
            </a:extLst>
          </p:cNvPr>
          <p:cNvSpPr/>
          <p:nvPr userDrawn="1"/>
        </p:nvSpPr>
        <p:spPr>
          <a:xfrm>
            <a:off x="0" y="1"/>
            <a:ext cx="9144000" cy="4766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08C5A3-5DBB-48BA-BA85-05B5604FF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113032" cy="47667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① Modifiez le style du titre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000C29-DBCD-4CAC-B122-9506AD1AB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27" y="-1"/>
            <a:ext cx="2258573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71FAA7-0151-4E68-A79F-C6A3DDCCD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b="1565"/>
          <a:stretch/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3200" b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1EA03B-2F57-4AA5-9C24-4EB203E6C4DC}"/>
              </a:ext>
            </a:extLst>
          </p:cNvPr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EC527E"/>
          </a:solidFill>
          <a:ln>
            <a:solidFill>
              <a:srgbClr val="EC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C52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113032" cy="476673"/>
          </a:xfrm>
          <a:ln>
            <a:solidFill>
              <a:srgbClr val="EC527E"/>
            </a:solidFill>
          </a:ln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7784"/>
            <a:ext cx="7886700" cy="536702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C7C2F7-90F8-4E65-B758-339F2EB65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27" y="-1"/>
            <a:ext cx="2258573" cy="472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3D788D-DDD6-4F09-BBA3-1F39D88DC4A9}"/>
              </a:ext>
            </a:extLst>
          </p:cNvPr>
          <p:cNvSpPr/>
          <p:nvPr userDrawn="1"/>
        </p:nvSpPr>
        <p:spPr>
          <a:xfrm>
            <a:off x="18039" y="0"/>
            <a:ext cx="9144000" cy="6858000"/>
          </a:xfrm>
          <a:prstGeom prst="rect">
            <a:avLst/>
          </a:prstGeom>
          <a:noFill/>
          <a:ln w="101600">
            <a:solidFill>
              <a:srgbClr val="EC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84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2A8DC0-C626-44FE-B0FA-3AC7B44F0388}"/>
              </a:ext>
            </a:extLst>
          </p:cNvPr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EC527E"/>
          </a:solidFill>
          <a:ln>
            <a:solidFill>
              <a:srgbClr val="EC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C52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476672"/>
          </a:xfrm>
          <a:ln>
            <a:solidFill>
              <a:srgbClr val="EC527E"/>
            </a:solidFill>
          </a:ln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5605CF-A272-4E2E-8B38-91B2478FE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27" y="-1"/>
            <a:ext cx="2258573" cy="4724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3D9CA-628E-4BBF-879C-92236F3E0FEC}"/>
              </a:ext>
            </a:extLst>
          </p:cNvPr>
          <p:cNvSpPr/>
          <p:nvPr userDrawn="1"/>
        </p:nvSpPr>
        <p:spPr>
          <a:xfrm>
            <a:off x="18039" y="0"/>
            <a:ext cx="9144000" cy="6858000"/>
          </a:xfrm>
          <a:prstGeom prst="rect">
            <a:avLst/>
          </a:prstGeom>
          <a:noFill/>
          <a:ln w="101600">
            <a:solidFill>
              <a:srgbClr val="EC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51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06D532-34F8-45B7-BD03-BB9137FD2C46}"/>
              </a:ext>
            </a:extLst>
          </p:cNvPr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EC527E"/>
          </a:solidFill>
          <a:ln>
            <a:solidFill>
              <a:srgbClr val="EC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C527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08C5A3-5DBB-48BA-BA85-05B5604F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032" cy="476673"/>
          </a:xfrm>
          <a:ln>
            <a:solidFill>
              <a:srgbClr val="EC527E"/>
            </a:solidFill>
          </a:ln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000C29-DBCD-4CAC-B122-9506AD1AB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27" y="-1"/>
            <a:ext cx="2258573" cy="472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11F10A-F4A0-4222-8B4E-B311B8929ED7}"/>
              </a:ext>
            </a:extLst>
          </p:cNvPr>
          <p:cNvSpPr/>
          <p:nvPr userDrawn="1"/>
        </p:nvSpPr>
        <p:spPr>
          <a:xfrm>
            <a:off x="18039" y="0"/>
            <a:ext cx="9144000" cy="6858000"/>
          </a:xfrm>
          <a:prstGeom prst="rect">
            <a:avLst/>
          </a:prstGeom>
          <a:noFill/>
          <a:ln w="101600">
            <a:solidFill>
              <a:srgbClr val="EC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5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614D3E7-780F-4F20-8F2A-83F233579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b="1565"/>
          <a:stretch/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3200" b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5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11/08/2025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0914A-B9D9-4B95-BBEA-32E85AA20954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49CDC-BADB-4C39-95ED-E0FCA83A67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91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0914A-B9D9-4B95-BBEA-32E85AA20954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49CDC-BADB-4C39-95ED-E0FCA83A67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62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0914A-B9D9-4B95-BBEA-32E85AA20954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49CDC-BADB-4C39-95ED-E0FCA83A67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50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0914A-B9D9-4B95-BBEA-32E85AA20954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11/08/2025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49CDC-BADB-4C39-95ED-E0FCA83A67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0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776E6-FDAB-4DC4-9050-5852F249B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93" y="2836368"/>
            <a:ext cx="7772400" cy="120624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/>
              <a:t>38. RECHERCHER L’ÉTAT INITIAL DANS UNE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16714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4E34CA-5C4D-093A-4217-77F40BA0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166FDF-AB98-7638-2654-976E8B93C0F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5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DC3CC-F45E-4760-5523-9069C008B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B3656D5-35EE-27BA-D3E8-D41F7450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2E1CCA-439E-9808-D324-758FFCB62E2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0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0931-C14A-BDCE-0C69-F27F1DBE6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CABCEDF-8718-9C99-4B18-3AF46F03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3CFB4EE-10E2-9E0C-87BB-9FD8AC2A6BC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77692-26BC-2995-A944-647F095E4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E0C35AB-DC01-30AE-CEDD-15E4573E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72725C6-667B-3D51-B181-D4F9450CCE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5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D7222-74EC-A748-B966-972612266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719B001-EE5E-2FA6-F85E-1101F192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EBB5D18-CF72-63FD-82D0-583C66A5DB1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9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13ECEF9-9552-014E-93E7-9FD750D6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9B6B78-6826-603E-8BBB-46F30B12B4B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84BD5DF-8613-0CC4-DCE9-1C73512F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582215-8A81-CBC1-E576-D6F5EDF1CC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1585920-2E76-1767-1BDF-0BDA6105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942D63-33A7-2859-8A76-360C4B19A97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2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88800B1-2C41-A361-6446-210258CF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E7F7C57-9D58-B7F0-C98F-3CD15EBB231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1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D9851B35-9F52-783C-C198-75DED597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3D833917-F5C2-B63D-39BA-2CE9A2F87A8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8D6133A-9CE9-C0AB-3B15-3F8943E8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AAA0821-93BA-44C8-F865-9786D74314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9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8BE51-E5E0-73C8-F4F7-B30CAFEE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EAF269A-E1E1-CDB8-9D3D-8E597154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2BCE0B-384A-D89D-6B08-1D07FB3697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3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59076-E349-1590-70BD-152CD0C8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2EABF04-346E-0780-9B56-71FA0EB2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6B0278C-7EC4-BB6D-AE1E-AAE304427D9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3B48D-6474-A6A3-61FE-232C29D49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DA76CDB-E148-3A02-49BE-9AE1DA89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AB2234-B574-E3E5-F051-A388699BD6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7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EEEEB-A15D-1DF0-AB20-DA81A56C4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09EB8BA1-0687-43A5-D3B3-418DFD5B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035A0F2-E977-7A75-8BEF-D1331AB82A2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98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EFBDF-C97E-1B6E-CF09-92DF0800E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16B82471-3BFD-37F6-8E1F-B5790377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64CAC3D-F6AB-FAF1-E933-B42566603D9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3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462BE-FEF6-BA3C-963A-78A21F029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4576B6F1-8D9D-EBC1-D4AE-1286B42E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6EA7399-4E6A-51F9-0CE7-F975DC502E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51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51A6E-DB42-2120-0151-251B5E132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9E383AFF-9449-8094-E49A-D8A93E19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2B56660-D5BD-650E-676D-14A7810AA89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6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04865-46D3-2E3F-79BE-3F865D01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AAF4DBA5-6485-7354-C912-4703220B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FCC35C5-A98B-95B2-A878-7EABC7C80E3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3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5DA5E41-64EB-DB38-893F-693354B5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7678AC-D58C-DCD2-4DFC-3AA2E35D557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43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F662E6D-591C-E4D2-8CE3-9424F472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891A4D-7445-7670-1ADA-F85A85EA09D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3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EF6D811-C99A-29E8-8DAD-83B2D3D2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A7C059-F88D-983A-6178-65482EE4E83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80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7591E58-5DAF-2137-5073-F715D914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BA1560-85C1-7542-6412-59659513230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77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DE6F5D9-A6B0-AC9A-1C02-DE164806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E05CC4-08F3-1479-1205-6FAABD30495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75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64478DC-48B0-BA06-A985-911C277A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5D552A-CD7C-007E-B936-C7F9282796E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58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9B7AF-F1A5-7242-C3A6-C05AB976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F335A0D-10D7-27EE-860D-F8C41D75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0E45CD-CBFC-D185-410F-D93E517C79D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13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BFFDDE9-2901-71A9-848D-DE859D9C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B40EBF-BE96-EBAB-DD67-995E5C27407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CE80E46-3417-69A5-732C-A87FA133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FC923A-B4B4-8EE2-8135-0B722054B83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5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1EBA988-C129-FE28-BBA6-8A113851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BBA3B1-FD6E-4DF0-4328-86674245EBE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0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5D35AFCA-F811-384A-3133-BEC261EF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9846E1C-B93A-E4D0-6140-99FEB0C3A1E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A666F5E-9392-5678-55B2-F4A03299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6DFFAB-AFE0-7876-60BE-AEDF75BA99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4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D1898-D9B6-D514-2BBC-F64063F6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A142ED4-298F-15FE-403F-464F8B04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3742AA-04AA-D600-2BDB-5BE0F906F5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1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D93F1-BC66-EC6F-919E-E7E478B91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431428DC-5782-3F60-EA9B-1E3B50F6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06F5CB6-AC11-3377-5B46-E8145C1D1D9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806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63e6e4-22be-4922-b5b3-c1e1fa4ca381">
      <Terms xmlns="http://schemas.microsoft.com/office/infopath/2007/PartnerControls"/>
    </lcf76f155ced4ddcb4097134ff3c332f>
    <TaxCatchAll xmlns="aa6bcd8c-efa6-4d86-aca5-751ac2d5e5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64B7AFC04FF43A34B5CB401704AD8" ma:contentTypeVersion="13" ma:contentTypeDescription="Crée un document." ma:contentTypeScope="" ma:versionID="204c565ac2ff18cb62ba3a6e1749b2f1">
  <xsd:schema xmlns:xsd="http://www.w3.org/2001/XMLSchema" xmlns:xs="http://www.w3.org/2001/XMLSchema" xmlns:p="http://schemas.microsoft.com/office/2006/metadata/properties" xmlns:ns2="3c63e6e4-22be-4922-b5b3-c1e1fa4ca381" xmlns:ns3="aa6bcd8c-efa6-4d86-aca5-751ac2d5e5df" targetNamespace="http://schemas.microsoft.com/office/2006/metadata/properties" ma:root="true" ma:fieldsID="fbb31707531c4d495ab3324bb57ce860" ns2:_="" ns3:_="">
    <xsd:import namespace="3c63e6e4-22be-4922-b5b3-c1e1fa4ca381"/>
    <xsd:import namespace="aa6bcd8c-efa6-4d86-aca5-751ac2d5e5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3e6e4-22be-4922-b5b3-c1e1fa4ca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e0316926-e272-4302-89b0-5e160602c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bcd8c-efa6-4d86-aca5-751ac2d5e5d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7dd67a-e1b0-473d-8218-754dfe688faf}" ma:internalName="TaxCatchAll" ma:showField="CatchAllData" ma:web="aa6bcd8c-efa6-4d86-aca5-751ac2d5e5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C71FFA-E8D4-45A7-B53D-9EC090DD7389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23cf7a0d-57af-4434-867c-c099e6f87b4a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3c63e6e4-22be-4922-b5b3-c1e1fa4ca381"/>
    <ds:schemaRef ds:uri="aa6bcd8c-efa6-4d86-aca5-751ac2d5e5df"/>
  </ds:schemaRefs>
</ds:datastoreItem>
</file>

<file path=customXml/itemProps2.xml><?xml version="1.0" encoding="utf-8"?>
<ds:datastoreItem xmlns:ds="http://schemas.openxmlformats.org/officeDocument/2006/customXml" ds:itemID="{424AE4C3-73E3-4681-9A1F-05DCAE7C04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F3BD90-4DBE-4AC3-9D1B-43941683B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63e6e4-22be-4922-b5b3-c1e1fa4ca381"/>
    <ds:schemaRef ds:uri="aa6bcd8c-efa6-4d86-aca5-751ac2d5e5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1928</Words>
  <Application>Microsoft Office PowerPoint</Application>
  <PresentationFormat>Affichage à l'écran (4:3)</PresentationFormat>
  <Paragraphs>147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Verdana</vt:lpstr>
      <vt:lpstr>Thème Office</vt:lpstr>
      <vt:lpstr>4_Thème Office</vt:lpstr>
      <vt:lpstr>1_Thème Office</vt:lpstr>
      <vt:lpstr>2_Thème Office</vt:lpstr>
      <vt:lpstr>3_Thème Office</vt:lpstr>
      <vt:lpstr>38. RECHERCHER L’ÉTAT INITIAL DANS UNE TRANSFORMATION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Éditions Hatier</dc:creator>
  <cp:lastModifiedBy>CARATY CORINNE</cp:lastModifiedBy>
  <cp:revision>2</cp:revision>
  <dcterms:created xsi:type="dcterms:W3CDTF">2022-01-07T11:15:07Z</dcterms:created>
  <dcterms:modified xsi:type="dcterms:W3CDTF">2025-08-11T16:17:25Z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0x0101008F464B7AFC04FF43A34B5CB401704AD8</vt:lpwstr>
  </property>
  <property fmtid="{D5CDD505-2E9C-101B-9397-08002B2CF9AE}" pid="3" name="MediaServiceImageTags">
    <vt:lpwstr/>
  </property>
</Properties>
</file>